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4" r:id="rId4"/>
    <p:sldMasterId id="2147483976" r:id="rId5"/>
    <p:sldMasterId id="2147484026" r:id="rId6"/>
    <p:sldMasterId id="2147484044" r:id="rId7"/>
    <p:sldMasterId id="2147484058" r:id="rId8"/>
    <p:sldMasterId id="2147484071" r:id="rId9"/>
    <p:sldMasterId id="2147484084" r:id="rId10"/>
  </p:sldMasterIdLst>
  <p:notesMasterIdLst>
    <p:notesMasterId r:id="rId75"/>
  </p:notesMasterIdLst>
  <p:handoutMasterIdLst>
    <p:handoutMasterId r:id="rId76"/>
  </p:handoutMasterIdLst>
  <p:sldIdLst>
    <p:sldId id="1123" r:id="rId11"/>
    <p:sldId id="1325" r:id="rId12"/>
    <p:sldId id="1143" r:id="rId13"/>
    <p:sldId id="1357" r:id="rId14"/>
    <p:sldId id="586" r:id="rId15"/>
    <p:sldId id="587" r:id="rId16"/>
    <p:sldId id="585" r:id="rId17"/>
    <p:sldId id="588" r:id="rId18"/>
    <p:sldId id="560" r:id="rId19"/>
    <p:sldId id="566" r:id="rId20"/>
    <p:sldId id="565" r:id="rId21"/>
    <p:sldId id="1358" r:id="rId22"/>
    <p:sldId id="1324" r:id="rId23"/>
    <p:sldId id="1334" r:id="rId24"/>
    <p:sldId id="1335" r:id="rId25"/>
    <p:sldId id="1336" r:id="rId26"/>
    <p:sldId id="1337" r:id="rId27"/>
    <p:sldId id="1338" r:id="rId28"/>
    <p:sldId id="1339" r:id="rId29"/>
    <p:sldId id="1340" r:id="rId30"/>
    <p:sldId id="1341" r:id="rId31"/>
    <p:sldId id="1342" r:id="rId32"/>
    <p:sldId id="1343" r:id="rId33"/>
    <p:sldId id="1265" r:id="rId34"/>
    <p:sldId id="1344" r:id="rId35"/>
    <p:sldId id="1345" r:id="rId36"/>
    <p:sldId id="1346" r:id="rId37"/>
    <p:sldId id="1347" r:id="rId38"/>
    <p:sldId id="1348" r:id="rId39"/>
    <p:sldId id="1349" r:id="rId40"/>
    <p:sldId id="1304" r:id="rId41"/>
    <p:sldId id="1305" r:id="rId42"/>
    <p:sldId id="1269" r:id="rId43"/>
    <p:sldId id="1350" r:id="rId44"/>
    <p:sldId id="1351" r:id="rId45"/>
    <p:sldId id="1352" r:id="rId46"/>
    <p:sldId id="1353" r:id="rId47"/>
    <p:sldId id="1354" r:id="rId48"/>
    <p:sldId id="1355" r:id="rId49"/>
    <p:sldId id="1356" r:id="rId50"/>
    <p:sldId id="1276" r:id="rId51"/>
    <p:sldId id="1313" r:id="rId52"/>
    <p:sldId id="1314" r:id="rId53"/>
    <p:sldId id="1312" r:id="rId54"/>
    <p:sldId id="1326" r:id="rId55"/>
    <p:sldId id="1278" r:id="rId56"/>
    <p:sldId id="1279" r:id="rId57"/>
    <p:sldId id="1280" r:id="rId58"/>
    <p:sldId id="1288" r:id="rId59"/>
    <p:sldId id="1289" r:id="rId60"/>
    <p:sldId id="1327" r:id="rId61"/>
    <p:sldId id="1290" r:id="rId62"/>
    <p:sldId id="1291" r:id="rId63"/>
    <p:sldId id="1322" r:id="rId64"/>
    <p:sldId id="1323" r:id="rId65"/>
    <p:sldId id="1292" r:id="rId66"/>
    <p:sldId id="1293" r:id="rId67"/>
    <p:sldId id="1294" r:id="rId68"/>
    <p:sldId id="1295" r:id="rId69"/>
    <p:sldId id="1296" r:id="rId70"/>
    <p:sldId id="1298" r:id="rId71"/>
    <p:sldId id="1297" r:id="rId72"/>
    <p:sldId id="1328" r:id="rId73"/>
    <p:sldId id="1329" r:id="rId74"/>
  </p:sldIdLst>
  <p:sldSz cx="12192000" cy="6858000"/>
  <p:notesSz cx="6648450" cy="9896475"/>
  <p:defaultTextStyle>
    <a:defPPr>
      <a:defRPr lang="fr-FR"/>
    </a:defPPr>
    <a:lvl1pPr algn="l" rtl="0" eaLnBrk="0" fontAlgn="base" hangingPunct="0">
      <a:spcBef>
        <a:spcPct val="0"/>
      </a:spcBef>
      <a:spcAft>
        <a:spcPct val="0"/>
      </a:spcAft>
      <a:defRPr sz="2400" i="1" kern="1200">
        <a:solidFill>
          <a:schemeClr val="tx2"/>
        </a:solidFill>
        <a:latin typeface="Erie" pitchFamily="34" charset="0"/>
        <a:ea typeface="+mn-ea"/>
        <a:cs typeface="+mn-cs"/>
      </a:defRPr>
    </a:lvl1pPr>
    <a:lvl2pPr marL="457200" algn="l" rtl="0" eaLnBrk="0" fontAlgn="base" hangingPunct="0">
      <a:spcBef>
        <a:spcPct val="0"/>
      </a:spcBef>
      <a:spcAft>
        <a:spcPct val="0"/>
      </a:spcAft>
      <a:defRPr sz="2400" i="1" kern="1200">
        <a:solidFill>
          <a:schemeClr val="tx2"/>
        </a:solidFill>
        <a:latin typeface="Erie" pitchFamily="34" charset="0"/>
        <a:ea typeface="+mn-ea"/>
        <a:cs typeface="+mn-cs"/>
      </a:defRPr>
    </a:lvl2pPr>
    <a:lvl3pPr marL="914400" algn="l" rtl="0" eaLnBrk="0" fontAlgn="base" hangingPunct="0">
      <a:spcBef>
        <a:spcPct val="0"/>
      </a:spcBef>
      <a:spcAft>
        <a:spcPct val="0"/>
      </a:spcAft>
      <a:defRPr sz="2400" i="1" kern="1200">
        <a:solidFill>
          <a:schemeClr val="tx2"/>
        </a:solidFill>
        <a:latin typeface="Erie" pitchFamily="34" charset="0"/>
        <a:ea typeface="+mn-ea"/>
        <a:cs typeface="+mn-cs"/>
      </a:defRPr>
    </a:lvl3pPr>
    <a:lvl4pPr marL="1371600" algn="l" rtl="0" eaLnBrk="0" fontAlgn="base" hangingPunct="0">
      <a:spcBef>
        <a:spcPct val="0"/>
      </a:spcBef>
      <a:spcAft>
        <a:spcPct val="0"/>
      </a:spcAft>
      <a:defRPr sz="2400" i="1" kern="1200">
        <a:solidFill>
          <a:schemeClr val="tx2"/>
        </a:solidFill>
        <a:latin typeface="Erie" pitchFamily="34" charset="0"/>
        <a:ea typeface="+mn-ea"/>
        <a:cs typeface="+mn-cs"/>
      </a:defRPr>
    </a:lvl4pPr>
    <a:lvl5pPr marL="1828800" algn="l" rtl="0" eaLnBrk="0" fontAlgn="base" hangingPunct="0">
      <a:spcBef>
        <a:spcPct val="0"/>
      </a:spcBef>
      <a:spcAft>
        <a:spcPct val="0"/>
      </a:spcAft>
      <a:defRPr sz="2400" i="1" kern="1200">
        <a:solidFill>
          <a:schemeClr val="tx2"/>
        </a:solidFill>
        <a:latin typeface="Erie" pitchFamily="34" charset="0"/>
        <a:ea typeface="+mn-ea"/>
        <a:cs typeface="+mn-cs"/>
      </a:defRPr>
    </a:lvl5pPr>
    <a:lvl6pPr marL="2286000" algn="l" defTabSz="914400" rtl="0" eaLnBrk="1" latinLnBrk="0" hangingPunct="1">
      <a:defRPr sz="2400" i="1" kern="1200">
        <a:solidFill>
          <a:schemeClr val="tx2"/>
        </a:solidFill>
        <a:latin typeface="Erie" pitchFamily="34" charset="0"/>
        <a:ea typeface="+mn-ea"/>
        <a:cs typeface="+mn-cs"/>
      </a:defRPr>
    </a:lvl6pPr>
    <a:lvl7pPr marL="2743200" algn="l" defTabSz="914400" rtl="0" eaLnBrk="1" latinLnBrk="0" hangingPunct="1">
      <a:defRPr sz="2400" i="1" kern="1200">
        <a:solidFill>
          <a:schemeClr val="tx2"/>
        </a:solidFill>
        <a:latin typeface="Erie" pitchFamily="34" charset="0"/>
        <a:ea typeface="+mn-ea"/>
        <a:cs typeface="+mn-cs"/>
      </a:defRPr>
    </a:lvl7pPr>
    <a:lvl8pPr marL="3200400" algn="l" defTabSz="914400" rtl="0" eaLnBrk="1" latinLnBrk="0" hangingPunct="1">
      <a:defRPr sz="2400" i="1" kern="1200">
        <a:solidFill>
          <a:schemeClr val="tx2"/>
        </a:solidFill>
        <a:latin typeface="Erie" pitchFamily="34" charset="0"/>
        <a:ea typeface="+mn-ea"/>
        <a:cs typeface="+mn-cs"/>
      </a:defRPr>
    </a:lvl8pPr>
    <a:lvl9pPr marL="3657600" algn="l" defTabSz="914400" rtl="0" eaLnBrk="1" latinLnBrk="0" hangingPunct="1">
      <a:defRPr sz="2400" i="1" kern="1200">
        <a:solidFill>
          <a:schemeClr val="tx2"/>
        </a:solidFill>
        <a:latin typeface="Erie"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7">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CC0066"/>
    <a:srgbClr val="FF0000"/>
    <a:srgbClr val="6CA744"/>
    <a:srgbClr val="42AF60"/>
    <a:srgbClr val="40B7B3"/>
    <a:srgbClr val="F1F1F1"/>
    <a:srgbClr val="227447"/>
    <a:srgbClr val="808080"/>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882A2B-25CE-4F9A-9A2A-2F024188BB65}" v="1" dt="2018-10-11T14:13:28.55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6529" autoAdjust="0"/>
  </p:normalViewPr>
  <p:slideViewPr>
    <p:cSldViewPr snapToGrid="0">
      <p:cViewPr varScale="1">
        <p:scale>
          <a:sx n="117" d="100"/>
          <a:sy n="117" d="100"/>
        </p:scale>
        <p:origin x="-2208" y="-990"/>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3117"/>
        <p:guide pos="209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82"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an-Baptiste Chevalier" userId="S::jb.chevalier@arcinfo.com::787604aa-de6e-4a9f-9fdc-b1a8ffc29452" providerId="AD" clId="Web-{2717146B-2329-47C2-B66D-EDC0FAD34331}"/>
    <pc:docChg chg="modSld">
      <pc:chgData name="Jean-Baptiste Chevalier" userId="S::jb.chevalier@arcinfo.com::787604aa-de6e-4a9f-9fdc-b1a8ffc29452" providerId="AD" clId="Web-{2717146B-2329-47C2-B66D-EDC0FAD34331}" dt="2018-10-11T14:08:51.308" v="6" actId="20577"/>
      <pc:docMkLst>
        <pc:docMk/>
      </pc:docMkLst>
      <pc:sldChg chg="modSp">
        <pc:chgData name="Jean-Baptiste Chevalier" userId="S::jb.chevalier@arcinfo.com::787604aa-de6e-4a9f-9fdc-b1a8ffc29452" providerId="AD" clId="Web-{2717146B-2329-47C2-B66D-EDC0FAD34331}" dt="2018-10-11T14:08:30.527" v="1" actId="20577"/>
        <pc:sldMkLst>
          <pc:docMk/>
          <pc:sldMk cId="4173595953" sldId="1189"/>
        </pc:sldMkLst>
        <pc:spChg chg="mod">
          <ac:chgData name="Jean-Baptiste Chevalier" userId="S::jb.chevalier@arcinfo.com::787604aa-de6e-4a9f-9fdc-b1a8ffc29452" providerId="AD" clId="Web-{2717146B-2329-47C2-B66D-EDC0FAD34331}" dt="2018-10-11T14:08:30.527" v="1" actId="20577"/>
          <ac:spMkLst>
            <pc:docMk/>
            <pc:sldMk cId="4173595953" sldId="1189"/>
            <ac:spMk id="17" creationId="{00000000-0000-0000-0000-000000000000}"/>
          </ac:spMkLst>
        </pc:spChg>
      </pc:sldChg>
      <pc:sldChg chg="modSp">
        <pc:chgData name="Jean-Baptiste Chevalier" userId="S::jb.chevalier@arcinfo.com::787604aa-de6e-4a9f-9fdc-b1a8ffc29452" providerId="AD" clId="Web-{2717146B-2329-47C2-B66D-EDC0FAD34331}" dt="2018-10-11T14:08:40.464" v="3" actId="20577"/>
        <pc:sldMkLst>
          <pc:docMk/>
          <pc:sldMk cId="2763612426" sldId="1190"/>
        </pc:sldMkLst>
        <pc:spChg chg="mod">
          <ac:chgData name="Jean-Baptiste Chevalier" userId="S::jb.chevalier@arcinfo.com::787604aa-de6e-4a9f-9fdc-b1a8ffc29452" providerId="AD" clId="Web-{2717146B-2329-47C2-B66D-EDC0FAD34331}" dt="2018-10-11T14:08:40.464" v="3" actId="20577"/>
          <ac:spMkLst>
            <pc:docMk/>
            <pc:sldMk cId="2763612426" sldId="1190"/>
            <ac:spMk id="12" creationId="{00000000-0000-0000-0000-000000000000}"/>
          </ac:spMkLst>
        </pc:spChg>
      </pc:sldChg>
      <pc:sldChg chg="modSp">
        <pc:chgData name="Jean-Baptiste Chevalier" userId="S::jb.chevalier@arcinfo.com::787604aa-de6e-4a9f-9fdc-b1a8ffc29452" providerId="AD" clId="Web-{2717146B-2329-47C2-B66D-EDC0FAD34331}" dt="2018-10-11T14:08:51.308" v="6" actId="20577"/>
        <pc:sldMkLst>
          <pc:docMk/>
          <pc:sldMk cId="3476418462" sldId="1191"/>
        </pc:sldMkLst>
        <pc:spChg chg="mod">
          <ac:chgData name="Jean-Baptiste Chevalier" userId="S::jb.chevalier@arcinfo.com::787604aa-de6e-4a9f-9fdc-b1a8ffc29452" providerId="AD" clId="Web-{2717146B-2329-47C2-B66D-EDC0FAD34331}" dt="2018-10-11T14:08:51.308" v="6" actId="20577"/>
          <ac:spMkLst>
            <pc:docMk/>
            <pc:sldMk cId="3476418462" sldId="1191"/>
            <ac:spMk id="9" creationId="{00000000-0000-0000-0000-000000000000}"/>
          </ac:spMkLst>
        </pc:spChg>
      </pc:sldChg>
    </pc:docChg>
  </pc:docChgLst>
  <pc:docChgLst>
    <pc:chgData name="Jean-Baptiste Chevalier" userId="S::jb.chevalier@arcinfo.com::787604aa-de6e-4a9f-9fdc-b1a8ffc29452" providerId="AD" clId="Web-{9D882A2B-25CE-4F9A-9A2A-2F024188BB65}"/>
    <pc:docChg chg="modSld">
      <pc:chgData name="Jean-Baptiste Chevalier" userId="S::jb.chevalier@arcinfo.com::787604aa-de6e-4a9f-9fdc-b1a8ffc29452" providerId="AD" clId="Web-{9D882A2B-25CE-4F9A-9A2A-2F024188BB65}" dt="2018-10-11T14:13:28.554" v="0" actId="20577"/>
      <pc:docMkLst>
        <pc:docMk/>
      </pc:docMkLst>
      <pc:sldChg chg="modSp">
        <pc:chgData name="Jean-Baptiste Chevalier" userId="S::jb.chevalier@arcinfo.com::787604aa-de6e-4a9f-9fdc-b1a8ffc29452" providerId="AD" clId="Web-{9D882A2B-25CE-4F9A-9A2A-2F024188BB65}" dt="2018-10-11T14:13:28.554" v="0" actId="20577"/>
        <pc:sldMkLst>
          <pc:docMk/>
          <pc:sldMk cId="3476418462" sldId="1191"/>
        </pc:sldMkLst>
        <pc:spChg chg="mod">
          <ac:chgData name="Jean-Baptiste Chevalier" userId="S::jb.chevalier@arcinfo.com::787604aa-de6e-4a9f-9fdc-b1a8ffc29452" providerId="AD" clId="Web-{9D882A2B-25CE-4F9A-9A2A-2F024188BB65}" dt="2018-10-11T14:13:28.554" v="0" actId="20577"/>
          <ac:spMkLst>
            <pc:docMk/>
            <pc:sldMk cId="3476418462" sldId="1191"/>
            <ac:spMk id="1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A8C53-1205-498F-82A9-F49B4B46CD73}" type="doc">
      <dgm:prSet loTypeId="urn:microsoft.com/office/officeart/2005/8/layout/radial2" loCatId="relationship" qsTypeId="urn:microsoft.com/office/officeart/2005/8/quickstyle/3d9" qsCatId="3D" csTypeId="urn:microsoft.com/office/officeart/2005/8/colors/colorful5" csCatId="colorful" phldr="1"/>
      <dgm:spPr/>
      <dgm:t>
        <a:bodyPr/>
        <a:lstStyle/>
        <a:p>
          <a:endParaRPr lang="en-US"/>
        </a:p>
      </dgm:t>
    </dgm:pt>
    <dgm:pt modelId="{39E13E09-B7DB-41E4-B40A-FB747A5E7D0F}">
      <dgm:prSet phldrT="[Texte]" custT="1"/>
      <dgm:spPr/>
      <dgm:t>
        <a:bodyPr/>
        <a:lstStyle/>
        <a:p>
          <a:endParaRPr lang="en-US" sz="1600" noProof="0" dirty="0">
            <a:latin typeface="Gotham Medium" panose="02000604030000020004" pitchFamily="50" charset="0"/>
          </a:endParaRPr>
        </a:p>
      </dgm:t>
    </dgm:pt>
    <dgm:pt modelId="{53A660E8-63FC-40A4-AB2B-8AFEAF835468}" type="parTrans" cxnId="{19080BBE-6539-4B42-B659-6375657ACD16}">
      <dgm:prSet/>
      <dgm:spPr/>
      <dgm:t>
        <a:bodyPr/>
        <a:lstStyle/>
        <a:p>
          <a:endParaRPr lang="en-US"/>
        </a:p>
      </dgm:t>
    </dgm:pt>
    <dgm:pt modelId="{FC1DB6A9-FC01-48A9-A349-A9FE95C46935}" type="sibTrans" cxnId="{19080BBE-6539-4B42-B659-6375657ACD16}">
      <dgm:prSet/>
      <dgm:spPr/>
      <dgm:t>
        <a:bodyPr/>
        <a:lstStyle/>
        <a:p>
          <a:endParaRPr lang="en-US"/>
        </a:p>
      </dgm:t>
    </dgm:pt>
    <dgm:pt modelId="{23F30401-4C4A-46FE-A281-E5E9A67A97DD}">
      <dgm:prSet phldrT="[Texte]" custT="1"/>
      <dgm:spPr/>
      <dgm:t>
        <a:bodyPr/>
        <a:lstStyle/>
        <a:p>
          <a:endParaRPr lang="en-US" sz="1500" noProof="0" dirty="0">
            <a:solidFill>
              <a:schemeClr val="bg1"/>
            </a:solidFill>
            <a:latin typeface="Segoe UI" panose="020B0502040204020203" pitchFamily="34" charset="0"/>
            <a:cs typeface="Segoe UI" panose="020B0502040204020203" pitchFamily="34" charset="0"/>
          </a:endParaRPr>
        </a:p>
      </dgm:t>
    </dgm:pt>
    <dgm:pt modelId="{90A8BD1F-2505-4A87-B6E5-6DD9CC3920F9}" type="parTrans" cxnId="{C05C3DE5-8BDD-47EE-B9D2-B923F971EE62}">
      <dgm:prSet/>
      <dgm:spPr/>
      <dgm:t>
        <a:bodyPr/>
        <a:lstStyle/>
        <a:p>
          <a:endParaRPr lang="en-US" noProof="0" dirty="0"/>
        </a:p>
      </dgm:t>
    </dgm:pt>
    <dgm:pt modelId="{060F397A-257D-4DDB-B902-4F631BEEA642}" type="sibTrans" cxnId="{C05C3DE5-8BDD-47EE-B9D2-B923F971EE62}">
      <dgm:prSet/>
      <dgm:spPr/>
      <dgm:t>
        <a:bodyPr/>
        <a:lstStyle/>
        <a:p>
          <a:endParaRPr lang="en-US"/>
        </a:p>
      </dgm:t>
    </dgm:pt>
    <dgm:pt modelId="{4939FD49-92E2-487B-9EDF-264EEC37A8CB}">
      <dgm:prSet phldrT="[Texte]" custT="1"/>
      <dgm:spPr/>
      <dgm:t>
        <a:bodyPr/>
        <a:lstStyle/>
        <a:p>
          <a:endParaRPr lang="en-US" sz="1600" noProof="0" dirty="0">
            <a:latin typeface="Gotham Medium" panose="02000604030000020004" pitchFamily="50" charset="0"/>
          </a:endParaRPr>
        </a:p>
      </dgm:t>
    </dgm:pt>
    <dgm:pt modelId="{119C5B4D-E0CA-4523-AEB8-66B10B19B36B}" type="parTrans" cxnId="{0799AC4C-57BB-464D-A2B2-230ED06C3859}">
      <dgm:prSet/>
      <dgm:spPr/>
      <dgm:t>
        <a:bodyPr/>
        <a:lstStyle/>
        <a:p>
          <a:endParaRPr lang="fr-FR"/>
        </a:p>
      </dgm:t>
    </dgm:pt>
    <dgm:pt modelId="{7A3F9ECA-D21D-40EA-9A73-CA1A85124E3A}" type="sibTrans" cxnId="{0799AC4C-57BB-464D-A2B2-230ED06C3859}">
      <dgm:prSet/>
      <dgm:spPr/>
      <dgm:t>
        <a:bodyPr/>
        <a:lstStyle/>
        <a:p>
          <a:endParaRPr lang="fr-FR"/>
        </a:p>
      </dgm:t>
    </dgm:pt>
    <dgm:pt modelId="{FC1CF700-1945-46A3-8951-26BA0DD1FE60}" type="pres">
      <dgm:prSet presAssocID="{C26A8C53-1205-498F-82A9-F49B4B46CD73}" presName="composite" presStyleCnt="0">
        <dgm:presLayoutVars>
          <dgm:chMax val="5"/>
          <dgm:dir/>
          <dgm:animLvl val="ctr"/>
          <dgm:resizeHandles val="exact"/>
        </dgm:presLayoutVars>
      </dgm:prSet>
      <dgm:spPr/>
    </dgm:pt>
    <dgm:pt modelId="{FD11A4F0-D12F-4306-9932-870B1C6FC023}" type="pres">
      <dgm:prSet presAssocID="{C26A8C53-1205-498F-82A9-F49B4B46CD73}" presName="cycle" presStyleCnt="0"/>
      <dgm:spPr/>
    </dgm:pt>
    <dgm:pt modelId="{5B39ECC0-6699-4082-B540-6AFBEE1320FE}" type="pres">
      <dgm:prSet presAssocID="{C26A8C53-1205-498F-82A9-F49B4B46CD73}" presName="centerShape" presStyleCnt="0"/>
      <dgm:spPr/>
    </dgm:pt>
    <dgm:pt modelId="{60B08EC7-CB7B-4C24-AEB4-EA8DB6D7210A}" type="pres">
      <dgm:prSet presAssocID="{C26A8C53-1205-498F-82A9-F49B4B46CD73}" presName="connSite" presStyleLbl="node1" presStyleIdx="0" presStyleCnt="4"/>
      <dgm:spPr/>
    </dgm:pt>
    <dgm:pt modelId="{5BA75538-9F43-48AB-920D-3F53C2FE16E0}" type="pres">
      <dgm:prSet presAssocID="{C26A8C53-1205-498F-82A9-F49B4B46CD73}" presName="visible" presStyleLbl="node1" presStyleIdx="0" presStyleCnt="4" custScaleX="84502" custScaleY="84502" custLinFactNeighborX="-14610"/>
      <dgm:spPr/>
    </dgm:pt>
    <dgm:pt modelId="{C678AA3D-256A-43D6-831E-DF2848E8DE88}" type="pres">
      <dgm:prSet presAssocID="{119C5B4D-E0CA-4523-AEB8-66B10B19B36B}" presName="Name25" presStyleLbl="parChTrans1D1" presStyleIdx="0" presStyleCnt="3"/>
      <dgm:spPr/>
    </dgm:pt>
    <dgm:pt modelId="{94F30A29-212E-4D48-8E9A-CBF7E71EF174}" type="pres">
      <dgm:prSet presAssocID="{4939FD49-92E2-487B-9EDF-264EEC37A8CB}" presName="node" presStyleCnt="0"/>
      <dgm:spPr/>
    </dgm:pt>
    <dgm:pt modelId="{B4F0A953-BC77-439F-A0E0-976DDA4D0E8A}" type="pres">
      <dgm:prSet presAssocID="{4939FD49-92E2-487B-9EDF-264EEC37A8CB}" presName="parentNode" presStyleLbl="node1" presStyleIdx="1" presStyleCnt="4">
        <dgm:presLayoutVars>
          <dgm:chMax val="1"/>
          <dgm:bulletEnabled val="1"/>
        </dgm:presLayoutVars>
      </dgm:prSet>
      <dgm:spPr/>
    </dgm:pt>
    <dgm:pt modelId="{5F7A4DF2-E25B-4BEF-AF96-649179F5EF7D}" type="pres">
      <dgm:prSet presAssocID="{4939FD49-92E2-487B-9EDF-264EEC37A8CB}" presName="childNode" presStyleLbl="revTx" presStyleIdx="0" presStyleCnt="0">
        <dgm:presLayoutVars>
          <dgm:bulletEnabled val="1"/>
        </dgm:presLayoutVars>
      </dgm:prSet>
      <dgm:spPr/>
    </dgm:pt>
    <dgm:pt modelId="{D2C9E784-EDB6-458E-B95C-15A1516779AF}" type="pres">
      <dgm:prSet presAssocID="{53A660E8-63FC-40A4-AB2B-8AFEAF835468}" presName="Name25" presStyleLbl="parChTrans1D1" presStyleIdx="1" presStyleCnt="3"/>
      <dgm:spPr/>
    </dgm:pt>
    <dgm:pt modelId="{391E1408-16EF-4230-82CE-B9CEC8BA44E8}" type="pres">
      <dgm:prSet presAssocID="{39E13E09-B7DB-41E4-B40A-FB747A5E7D0F}" presName="node" presStyleCnt="0"/>
      <dgm:spPr/>
    </dgm:pt>
    <dgm:pt modelId="{D1181F04-5247-465E-BBD6-DB1B93B2826F}" type="pres">
      <dgm:prSet presAssocID="{39E13E09-B7DB-41E4-B40A-FB747A5E7D0F}" presName="parentNode" presStyleLbl="node1" presStyleIdx="2" presStyleCnt="4">
        <dgm:presLayoutVars>
          <dgm:chMax val="1"/>
          <dgm:bulletEnabled val="1"/>
        </dgm:presLayoutVars>
      </dgm:prSet>
      <dgm:spPr/>
    </dgm:pt>
    <dgm:pt modelId="{9C8A719C-D70E-4931-B50A-CEA2E34ED5C6}" type="pres">
      <dgm:prSet presAssocID="{39E13E09-B7DB-41E4-B40A-FB747A5E7D0F}" presName="childNode" presStyleLbl="revTx" presStyleIdx="0" presStyleCnt="0">
        <dgm:presLayoutVars>
          <dgm:bulletEnabled val="1"/>
        </dgm:presLayoutVars>
      </dgm:prSet>
      <dgm:spPr/>
    </dgm:pt>
    <dgm:pt modelId="{6F9DB840-A7D4-4BF0-B013-DD96E8FD35A0}" type="pres">
      <dgm:prSet presAssocID="{90A8BD1F-2505-4A87-B6E5-6DD9CC3920F9}" presName="Name25" presStyleLbl="parChTrans1D1" presStyleIdx="2" presStyleCnt="3"/>
      <dgm:spPr/>
    </dgm:pt>
    <dgm:pt modelId="{3BAE105A-6C27-4BA9-BABA-B978DDFAEC49}" type="pres">
      <dgm:prSet presAssocID="{23F30401-4C4A-46FE-A281-E5E9A67A97DD}" presName="node" presStyleCnt="0"/>
      <dgm:spPr/>
    </dgm:pt>
    <dgm:pt modelId="{B76B3086-9A4B-4669-A9FA-50DD7BA63D60}" type="pres">
      <dgm:prSet presAssocID="{23F30401-4C4A-46FE-A281-E5E9A67A97DD}" presName="parentNode" presStyleLbl="node1" presStyleIdx="3" presStyleCnt="4" custScaleX="105717" custScaleY="105717">
        <dgm:presLayoutVars>
          <dgm:chMax val="1"/>
          <dgm:bulletEnabled val="1"/>
        </dgm:presLayoutVars>
      </dgm:prSet>
      <dgm:spPr/>
    </dgm:pt>
    <dgm:pt modelId="{DD08A0F9-CF65-4898-B3C6-23DDD7DF72A4}" type="pres">
      <dgm:prSet presAssocID="{23F30401-4C4A-46FE-A281-E5E9A67A97DD}" presName="childNode" presStyleLbl="revTx" presStyleIdx="0" presStyleCnt="0">
        <dgm:presLayoutVars>
          <dgm:bulletEnabled val="1"/>
        </dgm:presLayoutVars>
      </dgm:prSet>
      <dgm:spPr/>
    </dgm:pt>
  </dgm:ptLst>
  <dgm:cxnLst>
    <dgm:cxn modelId="{F80E1425-055C-4425-B787-DF3494428D0F}" type="presOf" srcId="{23F30401-4C4A-46FE-A281-E5E9A67A97DD}" destId="{B76B3086-9A4B-4669-A9FA-50DD7BA63D60}" srcOrd="0" destOrd="0" presId="urn:microsoft.com/office/officeart/2005/8/layout/radial2"/>
    <dgm:cxn modelId="{F749082B-9304-4C34-B258-557AC0D79283}" type="presOf" srcId="{4939FD49-92E2-487B-9EDF-264EEC37A8CB}" destId="{B4F0A953-BC77-439F-A0E0-976DDA4D0E8A}" srcOrd="0" destOrd="0" presId="urn:microsoft.com/office/officeart/2005/8/layout/radial2"/>
    <dgm:cxn modelId="{687EA540-2FC5-46D8-A100-35AC15DD0A81}" type="presOf" srcId="{90A8BD1F-2505-4A87-B6E5-6DD9CC3920F9}" destId="{6F9DB840-A7D4-4BF0-B013-DD96E8FD35A0}" srcOrd="0" destOrd="0" presId="urn:microsoft.com/office/officeart/2005/8/layout/radial2"/>
    <dgm:cxn modelId="{63987E41-9109-4B9A-B88D-CBD005B48CB6}" type="presOf" srcId="{C26A8C53-1205-498F-82A9-F49B4B46CD73}" destId="{FC1CF700-1945-46A3-8951-26BA0DD1FE60}" srcOrd="0" destOrd="0" presId="urn:microsoft.com/office/officeart/2005/8/layout/radial2"/>
    <dgm:cxn modelId="{0799AC4C-57BB-464D-A2B2-230ED06C3859}" srcId="{C26A8C53-1205-498F-82A9-F49B4B46CD73}" destId="{4939FD49-92E2-487B-9EDF-264EEC37A8CB}" srcOrd="0" destOrd="0" parTransId="{119C5B4D-E0CA-4523-AEB8-66B10B19B36B}" sibTransId="{7A3F9ECA-D21D-40EA-9A73-CA1A85124E3A}"/>
    <dgm:cxn modelId="{437FBB6D-6410-4F47-A3FB-5FABB6B031B6}" type="presOf" srcId="{39E13E09-B7DB-41E4-B40A-FB747A5E7D0F}" destId="{D1181F04-5247-465E-BBD6-DB1B93B2826F}" srcOrd="0" destOrd="0" presId="urn:microsoft.com/office/officeart/2005/8/layout/radial2"/>
    <dgm:cxn modelId="{EA1E544E-2C5D-4E09-BACC-78CDF1A954BF}" type="presOf" srcId="{53A660E8-63FC-40A4-AB2B-8AFEAF835468}" destId="{D2C9E784-EDB6-458E-B95C-15A1516779AF}" srcOrd="0" destOrd="0" presId="urn:microsoft.com/office/officeart/2005/8/layout/radial2"/>
    <dgm:cxn modelId="{28B28351-D0F0-4C6A-95CD-DCA59BF06FCE}" type="presOf" srcId="{119C5B4D-E0CA-4523-AEB8-66B10B19B36B}" destId="{C678AA3D-256A-43D6-831E-DF2848E8DE88}" srcOrd="0" destOrd="0" presId="urn:microsoft.com/office/officeart/2005/8/layout/radial2"/>
    <dgm:cxn modelId="{19080BBE-6539-4B42-B659-6375657ACD16}" srcId="{C26A8C53-1205-498F-82A9-F49B4B46CD73}" destId="{39E13E09-B7DB-41E4-B40A-FB747A5E7D0F}" srcOrd="1" destOrd="0" parTransId="{53A660E8-63FC-40A4-AB2B-8AFEAF835468}" sibTransId="{FC1DB6A9-FC01-48A9-A349-A9FE95C46935}"/>
    <dgm:cxn modelId="{C05C3DE5-8BDD-47EE-B9D2-B923F971EE62}" srcId="{C26A8C53-1205-498F-82A9-F49B4B46CD73}" destId="{23F30401-4C4A-46FE-A281-E5E9A67A97DD}" srcOrd="2" destOrd="0" parTransId="{90A8BD1F-2505-4A87-B6E5-6DD9CC3920F9}" sibTransId="{060F397A-257D-4DDB-B902-4F631BEEA642}"/>
    <dgm:cxn modelId="{109CA4E2-D9C2-412A-8D9D-C3779F36FDB9}" type="presParOf" srcId="{FC1CF700-1945-46A3-8951-26BA0DD1FE60}" destId="{FD11A4F0-D12F-4306-9932-870B1C6FC023}" srcOrd="0" destOrd="0" presId="urn:microsoft.com/office/officeart/2005/8/layout/radial2"/>
    <dgm:cxn modelId="{8ED70346-6BB7-4094-94F1-F13D6D94B3C7}" type="presParOf" srcId="{FD11A4F0-D12F-4306-9932-870B1C6FC023}" destId="{5B39ECC0-6699-4082-B540-6AFBEE1320FE}" srcOrd="0" destOrd="0" presId="urn:microsoft.com/office/officeart/2005/8/layout/radial2"/>
    <dgm:cxn modelId="{7C891603-741C-4C97-A4C7-F5B6773FCC65}" type="presParOf" srcId="{5B39ECC0-6699-4082-B540-6AFBEE1320FE}" destId="{60B08EC7-CB7B-4C24-AEB4-EA8DB6D7210A}" srcOrd="0" destOrd="0" presId="urn:microsoft.com/office/officeart/2005/8/layout/radial2"/>
    <dgm:cxn modelId="{E9D3F7A6-E6E3-41FE-BF54-526BC919AD86}" type="presParOf" srcId="{5B39ECC0-6699-4082-B540-6AFBEE1320FE}" destId="{5BA75538-9F43-48AB-920D-3F53C2FE16E0}" srcOrd="1" destOrd="0" presId="urn:microsoft.com/office/officeart/2005/8/layout/radial2"/>
    <dgm:cxn modelId="{7CD600FB-D6ED-4222-8029-0E8707FD3957}" type="presParOf" srcId="{FD11A4F0-D12F-4306-9932-870B1C6FC023}" destId="{C678AA3D-256A-43D6-831E-DF2848E8DE88}" srcOrd="1" destOrd="0" presId="urn:microsoft.com/office/officeart/2005/8/layout/radial2"/>
    <dgm:cxn modelId="{7850B066-74CA-4DED-B984-32F991E09B1E}" type="presParOf" srcId="{FD11A4F0-D12F-4306-9932-870B1C6FC023}" destId="{94F30A29-212E-4D48-8E9A-CBF7E71EF174}" srcOrd="2" destOrd="0" presId="urn:microsoft.com/office/officeart/2005/8/layout/radial2"/>
    <dgm:cxn modelId="{2E3476FB-24E4-447A-BA5C-87592F4CE787}" type="presParOf" srcId="{94F30A29-212E-4D48-8E9A-CBF7E71EF174}" destId="{B4F0A953-BC77-439F-A0E0-976DDA4D0E8A}" srcOrd="0" destOrd="0" presId="urn:microsoft.com/office/officeart/2005/8/layout/radial2"/>
    <dgm:cxn modelId="{7558B527-0497-4BEE-AB84-97D2EBF1444A}" type="presParOf" srcId="{94F30A29-212E-4D48-8E9A-CBF7E71EF174}" destId="{5F7A4DF2-E25B-4BEF-AF96-649179F5EF7D}" srcOrd="1" destOrd="0" presId="urn:microsoft.com/office/officeart/2005/8/layout/radial2"/>
    <dgm:cxn modelId="{1337DEC5-4343-4FAC-8961-F265003C9DB2}" type="presParOf" srcId="{FD11A4F0-D12F-4306-9932-870B1C6FC023}" destId="{D2C9E784-EDB6-458E-B95C-15A1516779AF}" srcOrd="3" destOrd="0" presId="urn:microsoft.com/office/officeart/2005/8/layout/radial2"/>
    <dgm:cxn modelId="{5D204810-67E5-463F-AF88-62C33789AFCF}" type="presParOf" srcId="{FD11A4F0-D12F-4306-9932-870B1C6FC023}" destId="{391E1408-16EF-4230-82CE-B9CEC8BA44E8}" srcOrd="4" destOrd="0" presId="urn:microsoft.com/office/officeart/2005/8/layout/radial2"/>
    <dgm:cxn modelId="{992F1320-E444-4C38-A776-07624777860A}" type="presParOf" srcId="{391E1408-16EF-4230-82CE-B9CEC8BA44E8}" destId="{D1181F04-5247-465E-BBD6-DB1B93B2826F}" srcOrd="0" destOrd="0" presId="urn:microsoft.com/office/officeart/2005/8/layout/radial2"/>
    <dgm:cxn modelId="{4E2118CD-7131-4637-8D49-F8AB1A2482B8}" type="presParOf" srcId="{391E1408-16EF-4230-82CE-B9CEC8BA44E8}" destId="{9C8A719C-D70E-4931-B50A-CEA2E34ED5C6}" srcOrd="1" destOrd="0" presId="urn:microsoft.com/office/officeart/2005/8/layout/radial2"/>
    <dgm:cxn modelId="{18FEC094-065A-4963-9285-E6CCB97E0144}" type="presParOf" srcId="{FD11A4F0-D12F-4306-9932-870B1C6FC023}" destId="{6F9DB840-A7D4-4BF0-B013-DD96E8FD35A0}" srcOrd="5" destOrd="0" presId="urn:microsoft.com/office/officeart/2005/8/layout/radial2"/>
    <dgm:cxn modelId="{A0CF14D2-48E4-41C8-9C4F-172A6AEAF489}" type="presParOf" srcId="{FD11A4F0-D12F-4306-9932-870B1C6FC023}" destId="{3BAE105A-6C27-4BA9-BABA-B978DDFAEC49}" srcOrd="6" destOrd="0" presId="urn:microsoft.com/office/officeart/2005/8/layout/radial2"/>
    <dgm:cxn modelId="{B5E0BE52-4937-4592-8C1A-798C0ECF49B7}" type="presParOf" srcId="{3BAE105A-6C27-4BA9-BABA-B978DDFAEC49}" destId="{B76B3086-9A4B-4669-A9FA-50DD7BA63D60}" srcOrd="0" destOrd="0" presId="urn:microsoft.com/office/officeart/2005/8/layout/radial2"/>
    <dgm:cxn modelId="{7502B0FC-CEE9-4694-ACB4-E059EB06C2EB}" type="presParOf" srcId="{3BAE105A-6C27-4BA9-BABA-B978DDFAEC49}" destId="{DD08A0F9-CF65-4898-B3C6-23DDD7DF72A4}" srcOrd="1" destOrd="0" presId="urn:microsoft.com/office/officeart/2005/8/layout/radial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A3C053-BE27-42CE-BDF5-EF8E7114EF53}" type="doc">
      <dgm:prSet loTypeId="urn:microsoft.com/office/officeart/2005/8/layout/cycle4" loCatId="relationship" qsTypeId="urn:microsoft.com/office/officeart/2005/8/quickstyle/simple1" qsCatId="simple" csTypeId="urn:microsoft.com/office/officeart/2005/8/colors/colorful5" csCatId="colorful" phldr="1"/>
      <dgm:spPr/>
      <dgm:t>
        <a:bodyPr/>
        <a:lstStyle/>
        <a:p>
          <a:endParaRPr lang="en-US"/>
        </a:p>
      </dgm:t>
    </dgm:pt>
    <dgm:pt modelId="{FDAB3034-0063-4036-874D-B5D979391EC7}">
      <dgm:prSet phldrT="[Texte]"/>
      <dgm:spPr/>
      <dgm:t>
        <a:bodyPr/>
        <a:lstStyle/>
        <a:p>
          <a:r>
            <a:rPr lang="en-US" dirty="0"/>
            <a:t>System &amp;</a:t>
          </a:r>
        </a:p>
        <a:p>
          <a:r>
            <a:rPr lang="en-US" dirty="0"/>
            <a:t>Configuration</a:t>
          </a:r>
        </a:p>
      </dgm:t>
    </dgm:pt>
    <dgm:pt modelId="{F2B256CB-CECC-4616-9932-3FA40D210A2D}" type="parTrans" cxnId="{8F2235D7-ADC0-42CA-83A6-5A890ABEEA01}">
      <dgm:prSet/>
      <dgm:spPr/>
      <dgm:t>
        <a:bodyPr/>
        <a:lstStyle/>
        <a:p>
          <a:endParaRPr lang="en-US"/>
        </a:p>
      </dgm:t>
    </dgm:pt>
    <dgm:pt modelId="{D9D3FEB8-9033-4389-B909-C9313ED867FC}" type="sibTrans" cxnId="{8F2235D7-ADC0-42CA-83A6-5A890ABEEA01}">
      <dgm:prSet/>
      <dgm:spPr/>
      <dgm:t>
        <a:bodyPr/>
        <a:lstStyle/>
        <a:p>
          <a:endParaRPr lang="en-US"/>
        </a:p>
      </dgm:t>
    </dgm:pt>
    <dgm:pt modelId="{084312C0-AB27-426B-B208-0A04B1167BE3}">
      <dgm:prSet phldrT="[Texte]"/>
      <dgm:spPr/>
      <dgm:t>
        <a:bodyPr/>
        <a:lstStyle/>
        <a:p>
          <a:r>
            <a:rPr lang="en-US" dirty="0"/>
            <a:t>Data processing</a:t>
          </a:r>
        </a:p>
      </dgm:t>
    </dgm:pt>
    <dgm:pt modelId="{2A508753-082B-4493-BA21-5A18D9095807}" type="parTrans" cxnId="{E9789E9C-17FA-4D29-8020-1C8B4611A957}">
      <dgm:prSet/>
      <dgm:spPr/>
      <dgm:t>
        <a:bodyPr/>
        <a:lstStyle/>
        <a:p>
          <a:endParaRPr lang="en-US"/>
        </a:p>
      </dgm:t>
    </dgm:pt>
    <dgm:pt modelId="{7B9B1DC2-BA3F-4BFC-A43D-661966A31179}" type="sibTrans" cxnId="{E9789E9C-17FA-4D29-8020-1C8B4611A957}">
      <dgm:prSet/>
      <dgm:spPr/>
      <dgm:t>
        <a:bodyPr/>
        <a:lstStyle/>
        <a:p>
          <a:endParaRPr lang="en-US"/>
        </a:p>
      </dgm:t>
    </dgm:pt>
    <dgm:pt modelId="{6E2E5A11-87AD-4909-B891-6CB92D7647A4}">
      <dgm:prSet phldrT="[Texte]"/>
      <dgm:spPr/>
      <dgm:t>
        <a:bodyPr/>
        <a:lstStyle/>
        <a:p>
          <a:r>
            <a:rPr lang="en-US" dirty="0"/>
            <a:t>Tracking (optional)</a:t>
          </a:r>
        </a:p>
      </dgm:t>
    </dgm:pt>
    <dgm:pt modelId="{418F52C2-51FB-47E2-B698-6C8BF5F5E2D0}" type="parTrans" cxnId="{F965AD2C-D407-40D3-8483-4F798DFC33B6}">
      <dgm:prSet/>
      <dgm:spPr/>
      <dgm:t>
        <a:bodyPr/>
        <a:lstStyle/>
        <a:p>
          <a:endParaRPr lang="en-US"/>
        </a:p>
      </dgm:t>
    </dgm:pt>
    <dgm:pt modelId="{FCEAD3DE-AB57-445A-BF79-CB85377704D7}" type="sibTrans" cxnId="{F965AD2C-D407-40D3-8483-4F798DFC33B6}">
      <dgm:prSet/>
      <dgm:spPr/>
      <dgm:t>
        <a:bodyPr/>
        <a:lstStyle/>
        <a:p>
          <a:endParaRPr lang="en-US"/>
        </a:p>
      </dgm:t>
    </dgm:pt>
    <dgm:pt modelId="{A7908FCD-918B-4903-9F70-7B580A9D3B39}">
      <dgm:prSet phldrT="[Texte]"/>
      <dgm:spPr/>
      <dgm:t>
        <a:bodyPr/>
        <a:lstStyle/>
        <a:p>
          <a:r>
            <a:rPr lang="en-US" dirty="0"/>
            <a:t>Remote display and control</a:t>
          </a:r>
        </a:p>
      </dgm:t>
    </dgm:pt>
    <dgm:pt modelId="{6E36C619-9796-483D-AA35-F885A052E639}" type="parTrans" cxnId="{08CF5D21-C2D3-4C5D-8FB4-3AF08909977E}">
      <dgm:prSet/>
      <dgm:spPr/>
      <dgm:t>
        <a:bodyPr/>
        <a:lstStyle/>
        <a:p>
          <a:endParaRPr lang="en-US"/>
        </a:p>
      </dgm:t>
    </dgm:pt>
    <dgm:pt modelId="{6D6FF1A1-1373-480C-AD97-86BF16F01847}" type="sibTrans" cxnId="{08CF5D21-C2D3-4C5D-8FB4-3AF08909977E}">
      <dgm:prSet/>
      <dgm:spPr/>
      <dgm:t>
        <a:bodyPr/>
        <a:lstStyle/>
        <a:p>
          <a:endParaRPr lang="en-US"/>
        </a:p>
      </dgm:t>
    </dgm:pt>
    <dgm:pt modelId="{D25BCA45-B2B5-4ED7-8805-BB6BC8C629A6}">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L</a:t>
          </a:r>
          <a:r>
            <a:rPr lang="en-US" sz="1600" dirty="0"/>
            <a:t>ocation/Users/Actions</a:t>
          </a:r>
        </a:p>
      </dgm:t>
    </dgm:pt>
    <dgm:pt modelId="{6806A2DB-E4D3-4047-8418-2B766E338FCE}" type="parTrans" cxnId="{E42EDDF9-E934-4FE6-B0E5-5EDF62507016}">
      <dgm:prSet/>
      <dgm:spPr/>
      <dgm:t>
        <a:bodyPr/>
        <a:lstStyle/>
        <a:p>
          <a:endParaRPr lang="en-US"/>
        </a:p>
      </dgm:t>
    </dgm:pt>
    <dgm:pt modelId="{289CDE34-55CB-4BBF-A8AA-A352B7AA963D}" type="sibTrans" cxnId="{E42EDDF9-E934-4FE6-B0E5-5EDF62507016}">
      <dgm:prSet/>
      <dgm:spPr/>
      <dgm:t>
        <a:bodyPr/>
        <a:lstStyle/>
        <a:p>
          <a:endParaRPr lang="en-US"/>
        </a:p>
      </dgm:t>
    </dgm:pt>
    <dgm:pt modelId="{8CEF52AB-7BF0-494D-9FDE-4385CC684263}">
      <dgm:prSet phldrT="[Texte]" custT="1">
        <dgm:style>
          <a:lnRef idx="2">
            <a:schemeClr val="accent2"/>
          </a:lnRef>
          <a:fillRef idx="1">
            <a:schemeClr val="lt1"/>
          </a:fillRef>
          <a:effectRef idx="0">
            <a:schemeClr val="accent2"/>
          </a:effectRef>
          <a:fontRef idx="minor">
            <a:schemeClr val="dk1"/>
          </a:fontRef>
        </dgm:style>
      </dgm:prSet>
      <dgm:spPr/>
      <dgm:t>
        <a:bodyPr/>
        <a:lstStyle/>
        <a:p>
          <a:endParaRPr lang="en-US" sz="800" dirty="0"/>
        </a:p>
      </dgm:t>
    </dgm:pt>
    <dgm:pt modelId="{F9D2D43D-DBD1-4563-9BCE-C5F1E73A64D5}" type="parTrans" cxnId="{F43D6D41-F362-4965-A5DB-1BDC80557384}">
      <dgm:prSet/>
      <dgm:spPr/>
      <dgm:t>
        <a:bodyPr/>
        <a:lstStyle/>
        <a:p>
          <a:endParaRPr lang="en-US"/>
        </a:p>
      </dgm:t>
    </dgm:pt>
    <dgm:pt modelId="{BC74A989-1FA1-4C96-B6C0-A6A8A866FB81}" type="sibTrans" cxnId="{F43D6D41-F362-4965-A5DB-1BDC80557384}">
      <dgm:prSet/>
      <dgm:spPr/>
      <dgm:t>
        <a:bodyPr/>
        <a:lstStyle/>
        <a:p>
          <a:endParaRPr lang="en-US"/>
        </a:p>
      </dgm:t>
    </dgm:pt>
    <dgm:pt modelId="{BB115459-A86E-495F-89F0-54630D1FFF2B}">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R</a:t>
          </a:r>
          <a:r>
            <a:rPr lang="en-US" sz="1600" dirty="0"/>
            <a:t>eal time assets tracking</a:t>
          </a:r>
        </a:p>
      </dgm:t>
    </dgm:pt>
    <dgm:pt modelId="{F007A002-0258-49F3-A897-35B45C416164}" type="parTrans" cxnId="{FB492B3D-F4CC-4E9A-82B9-262D6A30CDE9}">
      <dgm:prSet/>
      <dgm:spPr/>
      <dgm:t>
        <a:bodyPr/>
        <a:lstStyle/>
        <a:p>
          <a:endParaRPr lang="en-US"/>
        </a:p>
      </dgm:t>
    </dgm:pt>
    <dgm:pt modelId="{08EA4931-7FA9-4C10-B223-5C1EBA690480}" type="sibTrans" cxnId="{FB492B3D-F4CC-4E9A-82B9-262D6A30CDE9}">
      <dgm:prSet/>
      <dgm:spPr/>
      <dgm:t>
        <a:bodyPr/>
        <a:lstStyle/>
        <a:p>
          <a:endParaRPr lang="en-US"/>
        </a:p>
      </dgm:t>
    </dgm:pt>
    <dgm:pt modelId="{37CCE20A-279E-4292-A435-535E915A5EB5}">
      <dgm:prSet phldrT="[Texte]">
        <dgm:style>
          <a:lnRef idx="2">
            <a:schemeClr val="accent2"/>
          </a:lnRef>
          <a:fillRef idx="1">
            <a:schemeClr val="lt1"/>
          </a:fillRef>
          <a:effectRef idx="0">
            <a:schemeClr val="accent2"/>
          </a:effectRef>
          <a:fontRef idx="minor">
            <a:schemeClr val="dk1"/>
          </a:fontRef>
        </dgm:style>
      </dgm:prSet>
      <dgm:spPr/>
      <dgm:t>
        <a:bodyPr/>
        <a:lstStyle/>
        <a:p>
          <a:endParaRPr lang="en-US" sz="1800" dirty="0"/>
        </a:p>
      </dgm:t>
    </dgm:pt>
    <dgm:pt modelId="{ED269AF2-82A0-4A0A-8FC9-AE542AB3EA74}" type="parTrans" cxnId="{4A1C339C-5B4E-457F-8DD6-D8FDE82DCFBA}">
      <dgm:prSet/>
      <dgm:spPr/>
      <dgm:t>
        <a:bodyPr/>
        <a:lstStyle/>
        <a:p>
          <a:endParaRPr lang="en-US"/>
        </a:p>
      </dgm:t>
    </dgm:pt>
    <dgm:pt modelId="{64D65B62-9BFB-4B8A-A3F7-FD7D988464C3}" type="sibTrans" cxnId="{4A1C339C-5B4E-457F-8DD6-D8FDE82DCFBA}">
      <dgm:prSet/>
      <dgm:spPr/>
      <dgm:t>
        <a:bodyPr/>
        <a:lstStyle/>
        <a:p>
          <a:endParaRPr lang="en-US"/>
        </a:p>
      </dgm:t>
    </dgm:pt>
    <dgm:pt modelId="{9564773C-B832-4003-8DB1-0084E6B035E5}">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A</a:t>
          </a:r>
          <a:r>
            <a:rPr lang="en-US" sz="1600" dirty="0"/>
            <a:t>ctions</a:t>
          </a:r>
        </a:p>
      </dgm:t>
    </dgm:pt>
    <dgm:pt modelId="{1EE3A13A-4E77-4BE8-98C9-148DDDF8DB53}" type="parTrans" cxnId="{76E97CEF-CDBB-4D26-B5A5-37B11CC7F37A}">
      <dgm:prSet/>
      <dgm:spPr/>
      <dgm:t>
        <a:bodyPr/>
        <a:lstStyle/>
        <a:p>
          <a:endParaRPr lang="en-US"/>
        </a:p>
      </dgm:t>
    </dgm:pt>
    <dgm:pt modelId="{FD8B2FA5-A9BF-477C-8A18-B237CB1D24E7}" type="sibTrans" cxnId="{76E97CEF-CDBB-4D26-B5A5-37B11CC7F37A}">
      <dgm:prSet/>
      <dgm:spPr/>
      <dgm:t>
        <a:bodyPr/>
        <a:lstStyle/>
        <a:p>
          <a:endParaRPr lang="en-US"/>
        </a:p>
      </dgm:t>
    </dgm:pt>
    <dgm:pt modelId="{945ADA63-647F-4E5B-A0A8-282122E3BBC6}">
      <dgm:prSet phldrT="[Texte]" custT="1">
        <dgm:style>
          <a:lnRef idx="2">
            <a:schemeClr val="accent2"/>
          </a:lnRef>
          <a:fillRef idx="1">
            <a:schemeClr val="lt1"/>
          </a:fillRef>
          <a:effectRef idx="0">
            <a:schemeClr val="accent2"/>
          </a:effectRef>
          <a:fontRef idx="minor">
            <a:schemeClr val="dk1"/>
          </a:fontRef>
        </dgm:style>
      </dgm:prSet>
      <dgm:spPr/>
      <dgm:t>
        <a:bodyPr/>
        <a:lstStyle/>
        <a:p>
          <a:endParaRPr lang="en-US" sz="1600" dirty="0"/>
        </a:p>
      </dgm:t>
    </dgm:pt>
    <dgm:pt modelId="{0B51D363-E6AC-4737-80FC-4BF41FFF8CFF}" type="parTrans" cxnId="{492875FA-374B-4EFC-8AC1-33502F17CC8F}">
      <dgm:prSet/>
      <dgm:spPr/>
      <dgm:t>
        <a:bodyPr/>
        <a:lstStyle/>
        <a:p>
          <a:endParaRPr lang="en-US"/>
        </a:p>
      </dgm:t>
    </dgm:pt>
    <dgm:pt modelId="{2FA4B28A-6E8A-4762-A925-0CA81DCAA99D}" type="sibTrans" cxnId="{492875FA-374B-4EFC-8AC1-33502F17CC8F}">
      <dgm:prSet/>
      <dgm:spPr/>
      <dgm:t>
        <a:bodyPr/>
        <a:lstStyle/>
        <a:p>
          <a:endParaRPr lang="en-US"/>
        </a:p>
      </dgm:t>
    </dgm:pt>
    <dgm:pt modelId="{1249F8A3-03B3-47E4-A4C9-7EF46EC8E3B6}">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D</a:t>
          </a:r>
          <a:r>
            <a:rPr lang="en-US" sz="1600" b="0" dirty="0"/>
            <a:t>ata filtering &amp; processing</a:t>
          </a:r>
        </a:p>
      </dgm:t>
    </dgm:pt>
    <dgm:pt modelId="{A5EBFD2B-159A-4A57-A4AB-285EFB31ADE8}" type="parTrans" cxnId="{A412FA8C-69A8-4B80-98D6-3DB24A5BC4DF}">
      <dgm:prSet/>
      <dgm:spPr/>
      <dgm:t>
        <a:bodyPr/>
        <a:lstStyle/>
        <a:p>
          <a:endParaRPr lang="en-US"/>
        </a:p>
      </dgm:t>
    </dgm:pt>
    <dgm:pt modelId="{B68E74FF-73B1-4D1F-9A50-5B56AD02CAFF}" type="sibTrans" cxnId="{A412FA8C-69A8-4B80-98D6-3DB24A5BC4DF}">
      <dgm:prSet/>
      <dgm:spPr/>
      <dgm:t>
        <a:bodyPr/>
        <a:lstStyle/>
        <a:p>
          <a:endParaRPr lang="en-US"/>
        </a:p>
      </dgm:t>
    </dgm:pt>
    <dgm:pt modelId="{48130BD8-832C-4ADC-AA72-C447C6D9EE2A}">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A</a:t>
          </a:r>
          <a:r>
            <a:rPr lang="en-US" sz="1600" b="0" dirty="0"/>
            <a:t>larms &amp; Events management</a:t>
          </a:r>
        </a:p>
      </dgm:t>
    </dgm:pt>
    <dgm:pt modelId="{D054E33C-A45E-4A1E-9921-90FCDDD50ACB}" type="parTrans" cxnId="{339C2EED-2275-4389-8F3D-A86B26F1DFD5}">
      <dgm:prSet/>
      <dgm:spPr/>
      <dgm:t>
        <a:bodyPr/>
        <a:lstStyle/>
        <a:p>
          <a:endParaRPr lang="en-US"/>
        </a:p>
      </dgm:t>
    </dgm:pt>
    <dgm:pt modelId="{E10EEA6A-FE38-425D-8397-A934D7D1FE39}" type="sibTrans" cxnId="{339C2EED-2275-4389-8F3D-A86B26F1DFD5}">
      <dgm:prSet/>
      <dgm:spPr/>
      <dgm:t>
        <a:bodyPr/>
        <a:lstStyle/>
        <a:p>
          <a:endParaRPr lang="en-US"/>
        </a:p>
      </dgm:t>
    </dgm:pt>
    <dgm:pt modelId="{2282CC5D-1DFD-4C5B-AA70-C26EDF13A015}">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A</a:t>
          </a:r>
          <a:r>
            <a:rPr lang="en-US" sz="1600" dirty="0"/>
            <a:t>rchive locations of users/assets</a:t>
          </a:r>
        </a:p>
      </dgm:t>
    </dgm:pt>
    <dgm:pt modelId="{B8D42F22-298D-4AF0-9B87-074A02218894}" type="parTrans" cxnId="{52C0459B-EBAB-4B67-9AC3-3567B59B480B}">
      <dgm:prSet/>
      <dgm:spPr/>
      <dgm:t>
        <a:bodyPr/>
        <a:lstStyle/>
        <a:p>
          <a:endParaRPr lang="en-US"/>
        </a:p>
      </dgm:t>
    </dgm:pt>
    <dgm:pt modelId="{F9C25ADE-00BF-410E-B919-AB8B3FA1D43A}" type="sibTrans" cxnId="{52C0459B-EBAB-4B67-9AC3-3567B59B480B}">
      <dgm:prSet/>
      <dgm:spPr/>
      <dgm:t>
        <a:bodyPr/>
        <a:lstStyle/>
        <a:p>
          <a:endParaRPr lang="en-US"/>
        </a:p>
      </dgm:t>
    </dgm:pt>
    <dgm:pt modelId="{67A3093C-144F-4E0E-9ADD-80A8CF9028D6}">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E</a:t>
          </a:r>
          <a:r>
            <a:rPr lang="en-US" sz="1600" dirty="0"/>
            <a:t>vents logging</a:t>
          </a:r>
        </a:p>
      </dgm:t>
    </dgm:pt>
    <dgm:pt modelId="{0FE980E1-9B57-44FB-9E58-991CA60F6399}" type="parTrans" cxnId="{41AFAD42-024B-4AA7-A8F5-9AAC11D610C2}">
      <dgm:prSet/>
      <dgm:spPr/>
      <dgm:t>
        <a:bodyPr/>
        <a:lstStyle/>
        <a:p>
          <a:endParaRPr lang="en-US"/>
        </a:p>
      </dgm:t>
    </dgm:pt>
    <dgm:pt modelId="{427DC5B3-16F9-4BA0-A326-9B3AA8544B5E}" type="sibTrans" cxnId="{41AFAD42-024B-4AA7-A8F5-9AAC11D610C2}">
      <dgm:prSet/>
      <dgm:spPr/>
      <dgm:t>
        <a:bodyPr/>
        <a:lstStyle/>
        <a:p>
          <a:endParaRPr lang="en-US"/>
        </a:p>
      </dgm:t>
    </dgm:pt>
    <dgm:pt modelId="{A488AAE2-A092-4414-A33A-B4130F73F39E}">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M</a:t>
          </a:r>
          <a:r>
            <a:rPr lang="en-US" sz="1600" b="0" dirty="0"/>
            <a:t>essaging</a:t>
          </a:r>
        </a:p>
      </dgm:t>
    </dgm:pt>
    <dgm:pt modelId="{22735C31-0D62-4FF2-88DB-C62D74D9816D}" type="parTrans" cxnId="{4305D585-2433-4324-9EA3-8EBB109785EE}">
      <dgm:prSet/>
      <dgm:spPr/>
      <dgm:t>
        <a:bodyPr/>
        <a:lstStyle/>
        <a:p>
          <a:endParaRPr lang="en-US"/>
        </a:p>
      </dgm:t>
    </dgm:pt>
    <dgm:pt modelId="{41FFECD8-E18A-40EF-9699-6C6ADDFF6106}" type="sibTrans" cxnId="{4305D585-2433-4324-9EA3-8EBB109785EE}">
      <dgm:prSet/>
      <dgm:spPr/>
      <dgm:t>
        <a:bodyPr/>
        <a:lstStyle/>
        <a:p>
          <a:endParaRPr lang="en-US"/>
        </a:p>
      </dgm:t>
    </dgm:pt>
    <dgm:pt modelId="{B3CB96F9-9283-4867-AE8C-72C6618DF46E}">
      <dgm:prSet phldrT="[Texte]">
        <dgm:style>
          <a:lnRef idx="2">
            <a:schemeClr val="accent2"/>
          </a:lnRef>
          <a:fillRef idx="1">
            <a:schemeClr val="lt1"/>
          </a:fillRef>
          <a:effectRef idx="0">
            <a:schemeClr val="accent2"/>
          </a:effectRef>
          <a:fontRef idx="minor">
            <a:schemeClr val="dk1"/>
          </a:fontRef>
        </dgm:style>
      </dgm:prSet>
      <dgm:spPr/>
      <dgm:t>
        <a:bodyPr/>
        <a:lstStyle/>
        <a:p>
          <a:endParaRPr lang="en-US" sz="1300" dirty="0"/>
        </a:p>
      </dgm:t>
    </dgm:pt>
    <dgm:pt modelId="{BB33445D-83AA-4436-A612-8B116FFD1E76}" type="parTrans" cxnId="{7706FBA6-A1D2-4817-8992-51B0761B0F6D}">
      <dgm:prSet/>
      <dgm:spPr/>
      <dgm:t>
        <a:bodyPr/>
        <a:lstStyle/>
        <a:p>
          <a:endParaRPr lang="en-US"/>
        </a:p>
      </dgm:t>
    </dgm:pt>
    <dgm:pt modelId="{A63D5354-DDB5-4181-ADCA-22646E811561}" type="sibTrans" cxnId="{7706FBA6-A1D2-4817-8992-51B0761B0F6D}">
      <dgm:prSet/>
      <dgm:spPr/>
      <dgm:t>
        <a:bodyPr/>
        <a:lstStyle/>
        <a:p>
          <a:endParaRPr lang="en-US"/>
        </a:p>
      </dgm:t>
    </dgm:pt>
    <dgm:pt modelId="{73D9DAD9-EB12-4358-BD66-74D253344ED6}">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I</a:t>
          </a:r>
          <a:r>
            <a:rPr lang="en-US" sz="1600" b="0" dirty="0"/>
            <a:t>ndoor/Outdoor geolocation</a:t>
          </a:r>
        </a:p>
      </dgm:t>
    </dgm:pt>
    <dgm:pt modelId="{2010447D-0889-4068-BE19-C88134E106A0}" type="parTrans" cxnId="{55A2FD53-7C02-4E0D-9E34-7492829C008B}">
      <dgm:prSet/>
      <dgm:spPr/>
      <dgm:t>
        <a:bodyPr/>
        <a:lstStyle/>
        <a:p>
          <a:endParaRPr lang="en-US"/>
        </a:p>
      </dgm:t>
    </dgm:pt>
    <dgm:pt modelId="{08D4AC42-3CF9-482E-93F1-842C8B48B229}" type="sibTrans" cxnId="{55A2FD53-7C02-4E0D-9E34-7492829C008B}">
      <dgm:prSet/>
      <dgm:spPr/>
      <dgm:t>
        <a:bodyPr/>
        <a:lstStyle/>
        <a:p>
          <a:endParaRPr lang="en-US"/>
        </a:p>
      </dgm:t>
    </dgm:pt>
    <dgm:pt modelId="{B4C25FD2-33D9-4AD4-9988-4161567078FA}">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E</a:t>
          </a:r>
          <a:r>
            <a:rPr lang="en-US" sz="1600" b="0" dirty="0"/>
            <a:t>vents notifications</a:t>
          </a:r>
        </a:p>
      </dgm:t>
    </dgm:pt>
    <dgm:pt modelId="{59FD3653-0CCA-4D52-A09C-5E8E074DDC3E}" type="parTrans" cxnId="{D5A08071-4695-4B3E-8D98-B9037C6E5685}">
      <dgm:prSet/>
      <dgm:spPr/>
      <dgm:t>
        <a:bodyPr/>
        <a:lstStyle/>
        <a:p>
          <a:endParaRPr lang="en-US"/>
        </a:p>
      </dgm:t>
    </dgm:pt>
    <dgm:pt modelId="{94DE3A5E-32E5-454B-ABD1-CC464DA349D2}" type="sibTrans" cxnId="{D5A08071-4695-4B3E-8D98-B9037C6E5685}">
      <dgm:prSet/>
      <dgm:spPr/>
      <dgm:t>
        <a:bodyPr/>
        <a:lstStyle/>
        <a:p>
          <a:endParaRPr lang="en-US"/>
        </a:p>
      </dgm:t>
    </dgm:pt>
    <dgm:pt modelId="{7FD601CC-1D1E-494C-AC28-059F56430982}">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S</a:t>
          </a:r>
          <a:r>
            <a:rPr lang="en-US" sz="1600" b="0" dirty="0"/>
            <a:t>mart bot companion</a:t>
          </a:r>
        </a:p>
      </dgm:t>
    </dgm:pt>
    <dgm:pt modelId="{00050A11-1624-4E07-B811-B6A336AAB19D}" type="parTrans" cxnId="{47BFE5E6-D282-44C4-882D-A3F3370A10D4}">
      <dgm:prSet/>
      <dgm:spPr/>
      <dgm:t>
        <a:bodyPr/>
        <a:lstStyle/>
        <a:p>
          <a:endParaRPr lang="fr-FR"/>
        </a:p>
      </dgm:t>
    </dgm:pt>
    <dgm:pt modelId="{13177A7F-F421-4A86-A4DA-C82306C4CE69}" type="sibTrans" cxnId="{47BFE5E6-D282-44C4-882D-A3F3370A10D4}">
      <dgm:prSet/>
      <dgm:spPr/>
      <dgm:t>
        <a:bodyPr/>
        <a:lstStyle/>
        <a:p>
          <a:endParaRPr lang="fr-FR"/>
        </a:p>
      </dgm:t>
    </dgm:pt>
    <dgm:pt modelId="{2B2D321E-2E65-47C7-8EAE-F5F2AB0AC95A}">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R</a:t>
          </a:r>
          <a:r>
            <a:rPr lang="en-US" sz="1600" b="0" dirty="0"/>
            <a:t>eal time values display &amp; control depending on location &amp; user’s role</a:t>
          </a:r>
          <a:endParaRPr lang="en-US" sz="1600" dirty="0"/>
        </a:p>
      </dgm:t>
    </dgm:pt>
    <dgm:pt modelId="{94B38FBB-A71B-45DB-8D31-B138FA8EB99D}" type="parTrans" cxnId="{98224150-5458-43DA-BDFD-17D8A03BE4F5}">
      <dgm:prSet/>
      <dgm:spPr/>
      <dgm:t>
        <a:bodyPr/>
        <a:lstStyle/>
        <a:p>
          <a:endParaRPr lang="fr-FR"/>
        </a:p>
      </dgm:t>
    </dgm:pt>
    <dgm:pt modelId="{A23F3685-266F-4DCE-ABCF-16A456F71D54}" type="sibTrans" cxnId="{98224150-5458-43DA-BDFD-17D8A03BE4F5}">
      <dgm:prSet/>
      <dgm:spPr/>
      <dgm:t>
        <a:bodyPr/>
        <a:lstStyle/>
        <a:p>
          <a:endParaRPr lang="fr-FR"/>
        </a:p>
      </dgm:t>
    </dgm:pt>
    <dgm:pt modelId="{413322C1-0C52-4047-9538-9FA97D7BEAE4}">
      <dgm:prSet phldrT="[Texte]" custT="1">
        <dgm:style>
          <a:lnRef idx="2">
            <a:schemeClr val="accent2"/>
          </a:lnRef>
          <a:fillRef idx="1">
            <a:schemeClr val="lt1"/>
          </a:fillRef>
          <a:effectRef idx="0">
            <a:schemeClr val="accent2"/>
          </a:effectRef>
          <a:fontRef idx="minor">
            <a:schemeClr val="dk1"/>
          </a:fontRef>
        </dgm:style>
      </dgm:prSet>
      <dgm:spPr/>
      <dgm:t>
        <a:bodyPr/>
        <a:lstStyle/>
        <a:p>
          <a:r>
            <a:rPr lang="en-US" sz="1600" dirty="0"/>
            <a:t>Geo tags</a:t>
          </a:r>
        </a:p>
      </dgm:t>
    </dgm:pt>
    <dgm:pt modelId="{334F2CBF-0BA4-441A-84CF-3CB6BBFDAA83}" type="parTrans" cxnId="{E8375208-EBC5-4A6C-8157-0B6E40E1D62B}">
      <dgm:prSet/>
      <dgm:spPr/>
      <dgm:t>
        <a:bodyPr/>
        <a:lstStyle/>
        <a:p>
          <a:endParaRPr lang="fr-FR"/>
        </a:p>
      </dgm:t>
    </dgm:pt>
    <dgm:pt modelId="{BDF5C53A-3668-481A-8D55-A9C4D16993C3}" type="sibTrans" cxnId="{E8375208-EBC5-4A6C-8157-0B6E40E1D62B}">
      <dgm:prSet/>
      <dgm:spPr/>
      <dgm:t>
        <a:bodyPr/>
        <a:lstStyle/>
        <a:p>
          <a:endParaRPr lang="fr-FR"/>
        </a:p>
      </dgm:t>
    </dgm:pt>
    <dgm:pt modelId="{5F702298-A2B5-4789-9913-98BE2E5D5ED9}" type="pres">
      <dgm:prSet presAssocID="{54A3C053-BE27-42CE-BDF5-EF8E7114EF53}" presName="cycleMatrixDiagram" presStyleCnt="0">
        <dgm:presLayoutVars>
          <dgm:chMax val="1"/>
          <dgm:dir/>
          <dgm:animLvl val="lvl"/>
          <dgm:resizeHandles val="exact"/>
        </dgm:presLayoutVars>
      </dgm:prSet>
      <dgm:spPr/>
    </dgm:pt>
    <dgm:pt modelId="{0BEE05F9-5B7A-4603-A5DE-DB1A1B0A59E3}" type="pres">
      <dgm:prSet presAssocID="{54A3C053-BE27-42CE-BDF5-EF8E7114EF53}" presName="children" presStyleCnt="0"/>
      <dgm:spPr/>
    </dgm:pt>
    <dgm:pt modelId="{19411417-B82D-4BBA-8080-8909484CE100}" type="pres">
      <dgm:prSet presAssocID="{54A3C053-BE27-42CE-BDF5-EF8E7114EF53}" presName="child1group" presStyleCnt="0"/>
      <dgm:spPr/>
    </dgm:pt>
    <dgm:pt modelId="{3906251A-5713-4CBC-B005-0F5E06882A76}" type="pres">
      <dgm:prSet presAssocID="{54A3C053-BE27-42CE-BDF5-EF8E7114EF53}" presName="child1" presStyleLbl="bgAcc1" presStyleIdx="0" presStyleCnt="4" custScaleX="161109" custLinFactNeighborX="-18663"/>
      <dgm:spPr/>
    </dgm:pt>
    <dgm:pt modelId="{11E26B38-9EBA-435B-B875-8CE2C1B5B373}" type="pres">
      <dgm:prSet presAssocID="{54A3C053-BE27-42CE-BDF5-EF8E7114EF53}" presName="child1Text" presStyleLbl="bgAcc1" presStyleIdx="0" presStyleCnt="4">
        <dgm:presLayoutVars>
          <dgm:bulletEnabled val="1"/>
        </dgm:presLayoutVars>
      </dgm:prSet>
      <dgm:spPr/>
    </dgm:pt>
    <dgm:pt modelId="{D1C5ED1A-4063-4777-BEE5-97B12F670A0C}" type="pres">
      <dgm:prSet presAssocID="{54A3C053-BE27-42CE-BDF5-EF8E7114EF53}" presName="child2group" presStyleCnt="0"/>
      <dgm:spPr/>
    </dgm:pt>
    <dgm:pt modelId="{D5333CF4-40C3-4758-A83D-487DA5142531}" type="pres">
      <dgm:prSet presAssocID="{54A3C053-BE27-42CE-BDF5-EF8E7114EF53}" presName="child2" presStyleLbl="bgAcc1" presStyleIdx="1" presStyleCnt="4" custScaleX="185243" custLinFactNeighborX="44417"/>
      <dgm:spPr/>
    </dgm:pt>
    <dgm:pt modelId="{303380B2-2503-4A05-A842-5DC7BB52F728}" type="pres">
      <dgm:prSet presAssocID="{54A3C053-BE27-42CE-BDF5-EF8E7114EF53}" presName="child2Text" presStyleLbl="bgAcc1" presStyleIdx="1" presStyleCnt="4">
        <dgm:presLayoutVars>
          <dgm:bulletEnabled val="1"/>
        </dgm:presLayoutVars>
      </dgm:prSet>
      <dgm:spPr/>
    </dgm:pt>
    <dgm:pt modelId="{CFA3BDF4-9890-4AF0-8CC8-0076093CFF8D}" type="pres">
      <dgm:prSet presAssocID="{54A3C053-BE27-42CE-BDF5-EF8E7114EF53}" presName="child3group" presStyleCnt="0"/>
      <dgm:spPr/>
    </dgm:pt>
    <dgm:pt modelId="{02E49FE6-C292-4F89-B24F-5EAB8FF66035}" type="pres">
      <dgm:prSet presAssocID="{54A3C053-BE27-42CE-BDF5-EF8E7114EF53}" presName="child3" presStyleLbl="bgAcc1" presStyleIdx="2" presStyleCnt="4" custScaleX="181379" custLinFactNeighborX="45194" custLinFactNeighborY="-613"/>
      <dgm:spPr/>
    </dgm:pt>
    <dgm:pt modelId="{5F5BD664-CFBE-489C-A2B9-B0862B3D155A}" type="pres">
      <dgm:prSet presAssocID="{54A3C053-BE27-42CE-BDF5-EF8E7114EF53}" presName="child3Text" presStyleLbl="bgAcc1" presStyleIdx="2" presStyleCnt="4">
        <dgm:presLayoutVars>
          <dgm:bulletEnabled val="1"/>
        </dgm:presLayoutVars>
      </dgm:prSet>
      <dgm:spPr/>
    </dgm:pt>
    <dgm:pt modelId="{3E9A9411-9FBD-491A-88CD-3E00C4FB3770}" type="pres">
      <dgm:prSet presAssocID="{54A3C053-BE27-42CE-BDF5-EF8E7114EF53}" presName="child4group" presStyleCnt="0"/>
      <dgm:spPr/>
    </dgm:pt>
    <dgm:pt modelId="{96E023AE-3A88-40EB-9081-303D38CFC961}" type="pres">
      <dgm:prSet presAssocID="{54A3C053-BE27-42CE-BDF5-EF8E7114EF53}" presName="child4" presStyleLbl="bgAcc1" presStyleIdx="3" presStyleCnt="4" custScaleX="162716" custLinFactNeighborX="-18663"/>
      <dgm:spPr/>
    </dgm:pt>
    <dgm:pt modelId="{D4CDD266-6049-4A96-8272-E9583701D768}" type="pres">
      <dgm:prSet presAssocID="{54A3C053-BE27-42CE-BDF5-EF8E7114EF53}" presName="child4Text" presStyleLbl="bgAcc1" presStyleIdx="3" presStyleCnt="4">
        <dgm:presLayoutVars>
          <dgm:bulletEnabled val="1"/>
        </dgm:presLayoutVars>
      </dgm:prSet>
      <dgm:spPr/>
    </dgm:pt>
    <dgm:pt modelId="{FC1846AA-C21D-4A74-8696-A0F3443BD9AA}" type="pres">
      <dgm:prSet presAssocID="{54A3C053-BE27-42CE-BDF5-EF8E7114EF53}" presName="childPlaceholder" presStyleCnt="0"/>
      <dgm:spPr/>
    </dgm:pt>
    <dgm:pt modelId="{5B19E1B3-30C1-440F-AA18-E47071C8A4AF}" type="pres">
      <dgm:prSet presAssocID="{54A3C053-BE27-42CE-BDF5-EF8E7114EF53}" presName="circle" presStyleCnt="0"/>
      <dgm:spPr/>
    </dgm:pt>
    <dgm:pt modelId="{F9B5577E-4DF4-4A12-A9FF-EC4D1EE958B7}" type="pres">
      <dgm:prSet presAssocID="{54A3C053-BE27-42CE-BDF5-EF8E7114EF53}" presName="quadrant1" presStyleLbl="node1" presStyleIdx="0" presStyleCnt="4">
        <dgm:presLayoutVars>
          <dgm:chMax val="1"/>
          <dgm:bulletEnabled val="1"/>
        </dgm:presLayoutVars>
      </dgm:prSet>
      <dgm:spPr/>
    </dgm:pt>
    <dgm:pt modelId="{AC3686A5-6708-4E5C-8EF0-498457D1B3C3}" type="pres">
      <dgm:prSet presAssocID="{54A3C053-BE27-42CE-BDF5-EF8E7114EF53}" presName="quadrant2" presStyleLbl="node1" presStyleIdx="1" presStyleCnt="4">
        <dgm:presLayoutVars>
          <dgm:chMax val="1"/>
          <dgm:bulletEnabled val="1"/>
        </dgm:presLayoutVars>
      </dgm:prSet>
      <dgm:spPr/>
    </dgm:pt>
    <dgm:pt modelId="{76165D53-07FA-46A8-9B54-5B7D3DC1013C}" type="pres">
      <dgm:prSet presAssocID="{54A3C053-BE27-42CE-BDF5-EF8E7114EF53}" presName="quadrant3" presStyleLbl="node1" presStyleIdx="2" presStyleCnt="4">
        <dgm:presLayoutVars>
          <dgm:chMax val="1"/>
          <dgm:bulletEnabled val="1"/>
        </dgm:presLayoutVars>
      </dgm:prSet>
      <dgm:spPr/>
    </dgm:pt>
    <dgm:pt modelId="{5C917997-164B-454A-818A-8AF273B652D6}" type="pres">
      <dgm:prSet presAssocID="{54A3C053-BE27-42CE-BDF5-EF8E7114EF53}" presName="quadrant4" presStyleLbl="node1" presStyleIdx="3" presStyleCnt="4">
        <dgm:presLayoutVars>
          <dgm:chMax val="1"/>
          <dgm:bulletEnabled val="1"/>
        </dgm:presLayoutVars>
      </dgm:prSet>
      <dgm:spPr/>
    </dgm:pt>
    <dgm:pt modelId="{D1295F3F-CD53-4102-9515-9656070C3521}" type="pres">
      <dgm:prSet presAssocID="{54A3C053-BE27-42CE-BDF5-EF8E7114EF53}" presName="quadrantPlaceholder" presStyleCnt="0"/>
      <dgm:spPr/>
    </dgm:pt>
    <dgm:pt modelId="{7143795A-4D68-4017-8C0A-B40B7A83CBA1}" type="pres">
      <dgm:prSet presAssocID="{54A3C053-BE27-42CE-BDF5-EF8E7114EF53}" presName="center1" presStyleLbl="fgShp" presStyleIdx="0" presStyleCnt="2"/>
      <dgm:spPr/>
    </dgm:pt>
    <dgm:pt modelId="{56CAA316-0C4F-496B-A2A8-628C629EDE94}" type="pres">
      <dgm:prSet presAssocID="{54A3C053-BE27-42CE-BDF5-EF8E7114EF53}" presName="center2" presStyleLbl="fgShp" presStyleIdx="1" presStyleCnt="2"/>
      <dgm:spPr/>
    </dgm:pt>
  </dgm:ptLst>
  <dgm:cxnLst>
    <dgm:cxn modelId="{8AAFC704-28B9-4C3A-B16B-E72848361CE4}" type="presOf" srcId="{B4C25FD2-33D9-4AD4-9988-4161567078FA}" destId="{96E023AE-3A88-40EB-9081-303D38CFC961}" srcOrd="0" destOrd="1" presId="urn:microsoft.com/office/officeart/2005/8/layout/cycle4"/>
    <dgm:cxn modelId="{61159006-43E1-4C4B-B5C6-20E1A0DE8E5D}" type="presOf" srcId="{D25BCA45-B2B5-4ED7-8805-BB6BC8C629A6}" destId="{3906251A-5713-4CBC-B005-0F5E06882A76}" srcOrd="0" destOrd="2" presId="urn:microsoft.com/office/officeart/2005/8/layout/cycle4"/>
    <dgm:cxn modelId="{E8375208-EBC5-4A6C-8157-0B6E40E1D62B}" srcId="{FDAB3034-0063-4036-874D-B5D979391EC7}" destId="{413322C1-0C52-4047-9538-9FA97D7BEAE4}" srcOrd="3" destOrd="0" parTransId="{334F2CBF-0BA4-441A-84CF-3CB6BBFDAA83}" sibTransId="{BDF5C53A-3668-481A-8D55-A9C4D16993C3}"/>
    <dgm:cxn modelId="{D43D520A-123E-41C6-8BFB-8BDD3FCBCA77}" type="presOf" srcId="{67A3093C-144F-4E0E-9ADD-80A8CF9028D6}" destId="{5F5BD664-CFBE-489C-A2B9-B0862B3D155A}" srcOrd="1" destOrd="2" presId="urn:microsoft.com/office/officeart/2005/8/layout/cycle4"/>
    <dgm:cxn modelId="{275B9C12-BA1E-4F68-AF44-D5DE90726E88}" type="presOf" srcId="{7FD601CC-1D1E-494C-AC28-059F56430982}" destId="{D5333CF4-40C3-4758-A83D-487DA5142531}" srcOrd="0" destOrd="4" presId="urn:microsoft.com/office/officeart/2005/8/layout/cycle4"/>
    <dgm:cxn modelId="{63D65B13-5DB2-4459-B23D-49C06CC45133}" type="presOf" srcId="{37CCE20A-279E-4292-A435-535E915A5EB5}" destId="{D4CDD266-6049-4A96-8272-E9583701D768}" srcOrd="1" destOrd="3" presId="urn:microsoft.com/office/officeart/2005/8/layout/cycle4"/>
    <dgm:cxn modelId="{9A350219-DD4B-441E-86DF-DEE0ADC4150B}" type="presOf" srcId="{48130BD8-832C-4ADC-AA72-C447C6D9EE2A}" destId="{303380B2-2503-4A05-A842-5DC7BB52F728}" srcOrd="1" destOrd="2" presId="urn:microsoft.com/office/officeart/2005/8/layout/cycle4"/>
    <dgm:cxn modelId="{08CF5D21-C2D3-4C5D-8FB4-3AF08909977E}" srcId="{54A3C053-BE27-42CE-BDF5-EF8E7114EF53}" destId="{A7908FCD-918B-4903-9F70-7B580A9D3B39}" srcOrd="3" destOrd="0" parTransId="{6E36C619-9796-483D-AA35-F885A052E639}" sibTransId="{6D6FF1A1-1373-480C-AD97-86BF16F01847}"/>
    <dgm:cxn modelId="{2710F723-BA27-44FA-9598-833DD1920F91}" type="presOf" srcId="{B4C25FD2-33D9-4AD4-9988-4161567078FA}" destId="{D4CDD266-6049-4A96-8272-E9583701D768}" srcOrd="1" destOrd="1" presId="urn:microsoft.com/office/officeart/2005/8/layout/cycle4"/>
    <dgm:cxn modelId="{F965AD2C-D407-40D3-8483-4F798DFC33B6}" srcId="{54A3C053-BE27-42CE-BDF5-EF8E7114EF53}" destId="{6E2E5A11-87AD-4909-B891-6CB92D7647A4}" srcOrd="2" destOrd="0" parTransId="{418F52C2-51FB-47E2-B698-6C8BF5F5E2D0}" sibTransId="{FCEAD3DE-AB57-445A-BF79-CB85377704D7}"/>
    <dgm:cxn modelId="{0ABE0E2D-0BAB-415C-9C34-AF4ABEFC9B03}" type="presOf" srcId="{2B2D321E-2E65-47C7-8EAE-F5F2AB0AC95A}" destId="{D4CDD266-6049-4A96-8272-E9583701D768}" srcOrd="1" destOrd="0" presId="urn:microsoft.com/office/officeart/2005/8/layout/cycle4"/>
    <dgm:cxn modelId="{BFBB5634-E488-4E5A-B431-55DD6F2E2B4A}" type="presOf" srcId="{6E2E5A11-87AD-4909-B891-6CB92D7647A4}" destId="{76165D53-07FA-46A8-9B54-5B7D3DC1013C}" srcOrd="0" destOrd="0" presId="urn:microsoft.com/office/officeart/2005/8/layout/cycle4"/>
    <dgm:cxn modelId="{66B5A735-6D14-4DD0-8275-4E5B39E0C775}" type="presOf" srcId="{BB115459-A86E-495F-89F0-54630D1FFF2B}" destId="{02E49FE6-C292-4F89-B24F-5EAB8FF66035}" srcOrd="0" destOrd="0" presId="urn:microsoft.com/office/officeart/2005/8/layout/cycle4"/>
    <dgm:cxn modelId="{AE32803C-3E3B-4D1D-92A4-BE3088C089C9}" type="presOf" srcId="{945ADA63-647F-4E5B-A0A8-282122E3BBC6}" destId="{D5333CF4-40C3-4758-A83D-487DA5142531}" srcOrd="0" destOrd="0" presId="urn:microsoft.com/office/officeart/2005/8/layout/cycle4"/>
    <dgm:cxn modelId="{FB492B3D-F4CC-4E9A-82B9-262D6A30CDE9}" srcId="{6E2E5A11-87AD-4909-B891-6CB92D7647A4}" destId="{BB115459-A86E-495F-89F0-54630D1FFF2B}" srcOrd="0" destOrd="0" parTransId="{F007A002-0258-49F3-A897-35B45C416164}" sibTransId="{08EA4931-7FA9-4C10-B223-5C1EBA690480}"/>
    <dgm:cxn modelId="{F43D6D41-F362-4965-A5DB-1BDC80557384}" srcId="{6E2E5A11-87AD-4909-B891-6CB92D7647A4}" destId="{8CEF52AB-7BF0-494D-9FDE-4385CC684263}" srcOrd="3" destOrd="0" parTransId="{F9D2D43D-DBD1-4563-9BCE-C5F1E73A64D5}" sibTransId="{BC74A989-1FA1-4C96-B6C0-A6A8A866FB81}"/>
    <dgm:cxn modelId="{CCF20662-4953-4971-B14F-E8B81F1AD70D}" type="presOf" srcId="{1249F8A3-03B3-47E4-A4C9-7EF46EC8E3B6}" destId="{D5333CF4-40C3-4758-A83D-487DA5142531}" srcOrd="0" destOrd="1" presId="urn:microsoft.com/office/officeart/2005/8/layout/cycle4"/>
    <dgm:cxn modelId="{41AFAD42-024B-4AA7-A8F5-9AAC11D610C2}" srcId="{6E2E5A11-87AD-4909-B891-6CB92D7647A4}" destId="{67A3093C-144F-4E0E-9ADD-80A8CF9028D6}" srcOrd="2" destOrd="0" parTransId="{0FE980E1-9B57-44FB-9E58-991CA60F6399}" sibTransId="{427DC5B3-16F9-4BA0-A326-9B3AA8544B5E}"/>
    <dgm:cxn modelId="{F261A564-DAFC-4F24-9CF3-C10B53CD5368}" type="presOf" srcId="{8CEF52AB-7BF0-494D-9FDE-4385CC684263}" destId="{02E49FE6-C292-4F89-B24F-5EAB8FF66035}" srcOrd="0" destOrd="3" presId="urn:microsoft.com/office/officeart/2005/8/layout/cycle4"/>
    <dgm:cxn modelId="{44CCF067-B46B-4BC3-B4B5-E0388431B197}" type="presOf" srcId="{54A3C053-BE27-42CE-BDF5-EF8E7114EF53}" destId="{5F702298-A2B5-4789-9913-98BE2E5D5ED9}" srcOrd="0" destOrd="0" presId="urn:microsoft.com/office/officeart/2005/8/layout/cycle4"/>
    <dgm:cxn modelId="{0828C74A-02EE-47D3-BD28-0EABB4DCB4D5}" type="presOf" srcId="{48130BD8-832C-4ADC-AA72-C447C6D9EE2A}" destId="{D5333CF4-40C3-4758-A83D-487DA5142531}" srcOrd="0" destOrd="2" presId="urn:microsoft.com/office/officeart/2005/8/layout/cycle4"/>
    <dgm:cxn modelId="{7B26926E-672C-42A1-BB8E-BD9888690A5C}" type="presOf" srcId="{A7908FCD-918B-4903-9F70-7B580A9D3B39}" destId="{5C917997-164B-454A-818A-8AF273B652D6}" srcOrd="0" destOrd="0" presId="urn:microsoft.com/office/officeart/2005/8/layout/cycle4"/>
    <dgm:cxn modelId="{A2337E4F-B6C4-4252-9628-E8FF8E638DBE}" type="presOf" srcId="{FDAB3034-0063-4036-874D-B5D979391EC7}" destId="{F9B5577E-4DF4-4A12-A9FF-EC4D1EE958B7}" srcOrd="0" destOrd="0" presId="urn:microsoft.com/office/officeart/2005/8/layout/cycle4"/>
    <dgm:cxn modelId="{98224150-5458-43DA-BDFD-17D8A03BE4F5}" srcId="{A7908FCD-918B-4903-9F70-7B580A9D3B39}" destId="{2B2D321E-2E65-47C7-8EAE-F5F2AB0AC95A}" srcOrd="0" destOrd="0" parTransId="{94B38FBB-A71B-45DB-8D31-B138FA8EB99D}" sibTransId="{A23F3685-266F-4DCE-ABCF-16A456F71D54}"/>
    <dgm:cxn modelId="{B5D96D70-0C7D-4808-8563-0248CBAF3C7A}" type="presOf" srcId="{37CCE20A-279E-4292-A435-535E915A5EB5}" destId="{96E023AE-3A88-40EB-9081-303D38CFC961}" srcOrd="0" destOrd="3" presId="urn:microsoft.com/office/officeart/2005/8/layout/cycle4"/>
    <dgm:cxn modelId="{D5A08071-4695-4B3E-8D98-B9037C6E5685}" srcId="{A7908FCD-918B-4903-9F70-7B580A9D3B39}" destId="{B4C25FD2-33D9-4AD4-9988-4161567078FA}" srcOrd="1" destOrd="0" parTransId="{59FD3653-0CCA-4D52-A09C-5E8E074DDC3E}" sibTransId="{94DE3A5E-32E5-454B-ABD1-CC464DA349D2}"/>
    <dgm:cxn modelId="{7BA3B373-FDEE-4668-A437-FED65BDBBF27}" type="presOf" srcId="{2282CC5D-1DFD-4C5B-AA70-C26EDF13A015}" destId="{5F5BD664-CFBE-489C-A2B9-B0862B3D155A}" srcOrd="1" destOrd="1" presId="urn:microsoft.com/office/officeart/2005/8/layout/cycle4"/>
    <dgm:cxn modelId="{55A2FD53-7C02-4E0D-9E34-7492829C008B}" srcId="{FDAB3034-0063-4036-874D-B5D979391EC7}" destId="{73D9DAD9-EB12-4358-BD66-74D253344ED6}" srcOrd="1" destOrd="0" parTransId="{2010447D-0889-4068-BE19-C88134E106A0}" sibTransId="{08D4AC42-3CF9-482E-93F1-842C8B48B229}"/>
    <dgm:cxn modelId="{E4970F56-63B9-4AD1-A445-C807B79A2282}" type="presOf" srcId="{413322C1-0C52-4047-9538-9FA97D7BEAE4}" destId="{11E26B38-9EBA-435B-B875-8CE2C1B5B373}" srcOrd="1" destOrd="3" presId="urn:microsoft.com/office/officeart/2005/8/layout/cycle4"/>
    <dgm:cxn modelId="{61D02D83-1A89-4701-88E7-525A095F8498}" type="presOf" srcId="{A488AAE2-A092-4414-A33A-B4130F73F39E}" destId="{D5333CF4-40C3-4758-A83D-487DA5142531}" srcOrd="0" destOrd="3" presId="urn:microsoft.com/office/officeart/2005/8/layout/cycle4"/>
    <dgm:cxn modelId="{4305D585-2433-4324-9EA3-8EBB109785EE}" srcId="{084312C0-AB27-426B-B208-0A04B1167BE3}" destId="{A488AAE2-A092-4414-A33A-B4130F73F39E}" srcOrd="3" destOrd="0" parTransId="{22735C31-0D62-4FF2-88DB-C62D74D9816D}" sibTransId="{41FFECD8-E18A-40EF-9699-6C6ADDFF6106}"/>
    <dgm:cxn modelId="{7F7CEB89-09D4-4FF0-898C-13F58E88199F}" type="presOf" srcId="{7FD601CC-1D1E-494C-AC28-059F56430982}" destId="{303380B2-2503-4A05-A842-5DC7BB52F728}" srcOrd="1" destOrd="4" presId="urn:microsoft.com/office/officeart/2005/8/layout/cycle4"/>
    <dgm:cxn modelId="{A412FA8C-69A8-4B80-98D6-3DB24A5BC4DF}" srcId="{084312C0-AB27-426B-B208-0A04B1167BE3}" destId="{1249F8A3-03B3-47E4-A4C9-7EF46EC8E3B6}" srcOrd="1" destOrd="0" parTransId="{A5EBFD2B-159A-4A57-A4AB-285EFB31ADE8}" sibTransId="{B68E74FF-73B1-4D1F-9A50-5B56AD02CAFF}"/>
    <dgm:cxn modelId="{AF400595-037D-4D2C-A19F-3355879DD04F}" type="presOf" srcId="{2282CC5D-1DFD-4C5B-AA70-C26EDF13A015}" destId="{02E49FE6-C292-4F89-B24F-5EAB8FF66035}" srcOrd="0" destOrd="1" presId="urn:microsoft.com/office/officeart/2005/8/layout/cycle4"/>
    <dgm:cxn modelId="{E11E5B96-165F-4D4A-A445-AC298B3174F2}" type="presOf" srcId="{73D9DAD9-EB12-4358-BD66-74D253344ED6}" destId="{11E26B38-9EBA-435B-B875-8CE2C1B5B373}" srcOrd="1" destOrd="1" presId="urn:microsoft.com/office/officeart/2005/8/layout/cycle4"/>
    <dgm:cxn modelId="{802EC799-9A3A-4696-968B-0F2C630C8AFC}" type="presOf" srcId="{9564773C-B832-4003-8DB1-0084E6B035E5}" destId="{D4CDD266-6049-4A96-8272-E9583701D768}" srcOrd="1" destOrd="2" presId="urn:microsoft.com/office/officeart/2005/8/layout/cycle4"/>
    <dgm:cxn modelId="{7866C99A-C42E-4FFD-A928-80983DC8C696}" type="presOf" srcId="{8CEF52AB-7BF0-494D-9FDE-4385CC684263}" destId="{5F5BD664-CFBE-489C-A2B9-B0862B3D155A}" srcOrd="1" destOrd="3" presId="urn:microsoft.com/office/officeart/2005/8/layout/cycle4"/>
    <dgm:cxn modelId="{52C0459B-EBAB-4B67-9AC3-3567B59B480B}" srcId="{6E2E5A11-87AD-4909-B891-6CB92D7647A4}" destId="{2282CC5D-1DFD-4C5B-AA70-C26EDF13A015}" srcOrd="1" destOrd="0" parTransId="{B8D42F22-298D-4AF0-9B87-074A02218894}" sibTransId="{F9C25ADE-00BF-410E-B919-AB8B3FA1D43A}"/>
    <dgm:cxn modelId="{4A1C339C-5B4E-457F-8DD6-D8FDE82DCFBA}" srcId="{A7908FCD-918B-4903-9F70-7B580A9D3B39}" destId="{37CCE20A-279E-4292-A435-535E915A5EB5}" srcOrd="3" destOrd="0" parTransId="{ED269AF2-82A0-4A0A-8FC9-AE542AB3EA74}" sibTransId="{64D65B62-9BFB-4B8A-A3F7-FD7D988464C3}"/>
    <dgm:cxn modelId="{E9789E9C-17FA-4D29-8020-1C8B4611A957}" srcId="{54A3C053-BE27-42CE-BDF5-EF8E7114EF53}" destId="{084312C0-AB27-426B-B208-0A04B1167BE3}" srcOrd="1" destOrd="0" parTransId="{2A508753-082B-4493-BA21-5A18D9095807}" sibTransId="{7B9B1DC2-BA3F-4BFC-A43D-661966A31179}"/>
    <dgm:cxn modelId="{FBFF85A2-C761-4B58-B30B-933791564BDA}" type="presOf" srcId="{413322C1-0C52-4047-9538-9FA97D7BEAE4}" destId="{3906251A-5713-4CBC-B005-0F5E06882A76}" srcOrd="0" destOrd="3" presId="urn:microsoft.com/office/officeart/2005/8/layout/cycle4"/>
    <dgm:cxn modelId="{383DFDA2-C43B-42F4-88FA-E42998EF9674}" type="presOf" srcId="{084312C0-AB27-426B-B208-0A04B1167BE3}" destId="{AC3686A5-6708-4E5C-8EF0-498457D1B3C3}" srcOrd="0" destOrd="0" presId="urn:microsoft.com/office/officeart/2005/8/layout/cycle4"/>
    <dgm:cxn modelId="{7706FBA6-A1D2-4817-8992-51B0761B0F6D}" srcId="{FDAB3034-0063-4036-874D-B5D979391EC7}" destId="{B3CB96F9-9283-4867-AE8C-72C6618DF46E}" srcOrd="0" destOrd="0" parTransId="{BB33445D-83AA-4436-A612-8B116FFD1E76}" sibTransId="{A63D5354-DDB5-4181-ADCA-22646E811561}"/>
    <dgm:cxn modelId="{9D3703A7-6B34-4500-9866-A75B0502AF11}" type="presOf" srcId="{2B2D321E-2E65-47C7-8EAE-F5F2AB0AC95A}" destId="{96E023AE-3A88-40EB-9081-303D38CFC961}" srcOrd="0" destOrd="0" presId="urn:microsoft.com/office/officeart/2005/8/layout/cycle4"/>
    <dgm:cxn modelId="{8C2835AB-CF5A-4B40-9985-57D91C4A4713}" type="presOf" srcId="{1249F8A3-03B3-47E4-A4C9-7EF46EC8E3B6}" destId="{303380B2-2503-4A05-A842-5DC7BB52F728}" srcOrd="1" destOrd="1" presId="urn:microsoft.com/office/officeart/2005/8/layout/cycle4"/>
    <dgm:cxn modelId="{007246B1-4E71-4A59-A8BB-EEBB6CE88ACB}" type="presOf" srcId="{73D9DAD9-EB12-4358-BD66-74D253344ED6}" destId="{3906251A-5713-4CBC-B005-0F5E06882A76}" srcOrd="0" destOrd="1" presId="urn:microsoft.com/office/officeart/2005/8/layout/cycle4"/>
    <dgm:cxn modelId="{0C4DD9BF-A989-4247-B059-8FA1C6E87090}" type="presOf" srcId="{9564773C-B832-4003-8DB1-0084E6B035E5}" destId="{96E023AE-3A88-40EB-9081-303D38CFC961}" srcOrd="0" destOrd="2" presId="urn:microsoft.com/office/officeart/2005/8/layout/cycle4"/>
    <dgm:cxn modelId="{C1EB87C1-891E-4D86-B629-752261DE8DAE}" type="presOf" srcId="{B3CB96F9-9283-4867-AE8C-72C6618DF46E}" destId="{11E26B38-9EBA-435B-B875-8CE2C1B5B373}" srcOrd="1" destOrd="0" presId="urn:microsoft.com/office/officeart/2005/8/layout/cycle4"/>
    <dgm:cxn modelId="{47CA26D1-A2A8-42A2-92D5-CCA1AAF87792}" type="presOf" srcId="{B3CB96F9-9283-4867-AE8C-72C6618DF46E}" destId="{3906251A-5713-4CBC-B005-0F5E06882A76}" srcOrd="0" destOrd="0" presId="urn:microsoft.com/office/officeart/2005/8/layout/cycle4"/>
    <dgm:cxn modelId="{EAC8A1D1-6E98-461B-AD43-C13C280866B2}" type="presOf" srcId="{A488AAE2-A092-4414-A33A-B4130F73F39E}" destId="{303380B2-2503-4A05-A842-5DC7BB52F728}" srcOrd="1" destOrd="3" presId="urn:microsoft.com/office/officeart/2005/8/layout/cycle4"/>
    <dgm:cxn modelId="{8F2235D7-ADC0-42CA-83A6-5A890ABEEA01}" srcId="{54A3C053-BE27-42CE-BDF5-EF8E7114EF53}" destId="{FDAB3034-0063-4036-874D-B5D979391EC7}" srcOrd="0" destOrd="0" parTransId="{F2B256CB-CECC-4616-9932-3FA40D210A2D}" sibTransId="{D9D3FEB8-9033-4389-B909-C9313ED867FC}"/>
    <dgm:cxn modelId="{47BFE5E6-D282-44C4-882D-A3F3370A10D4}" srcId="{084312C0-AB27-426B-B208-0A04B1167BE3}" destId="{7FD601CC-1D1E-494C-AC28-059F56430982}" srcOrd="4" destOrd="0" parTransId="{00050A11-1624-4E07-B811-B6A336AAB19D}" sibTransId="{13177A7F-F421-4A86-A4DA-C82306C4CE69}"/>
    <dgm:cxn modelId="{B73ACCEB-5039-4140-83FC-515064132370}" type="presOf" srcId="{BB115459-A86E-495F-89F0-54630D1FFF2B}" destId="{5F5BD664-CFBE-489C-A2B9-B0862B3D155A}" srcOrd="1" destOrd="0" presId="urn:microsoft.com/office/officeart/2005/8/layout/cycle4"/>
    <dgm:cxn modelId="{339C2EED-2275-4389-8F3D-A86B26F1DFD5}" srcId="{084312C0-AB27-426B-B208-0A04B1167BE3}" destId="{48130BD8-832C-4ADC-AA72-C447C6D9EE2A}" srcOrd="2" destOrd="0" parTransId="{D054E33C-A45E-4A1E-9921-90FCDDD50ACB}" sibTransId="{E10EEA6A-FE38-425D-8397-A934D7D1FE39}"/>
    <dgm:cxn modelId="{76E97CEF-CDBB-4D26-B5A5-37B11CC7F37A}" srcId="{A7908FCD-918B-4903-9F70-7B580A9D3B39}" destId="{9564773C-B832-4003-8DB1-0084E6B035E5}" srcOrd="2" destOrd="0" parTransId="{1EE3A13A-4E77-4BE8-98C9-148DDDF8DB53}" sibTransId="{FD8B2FA5-A9BF-477C-8A18-B237CB1D24E7}"/>
    <dgm:cxn modelId="{DAD370F4-7E5D-41B3-AE3A-D4EA9AEF7EB4}" type="presOf" srcId="{945ADA63-647F-4E5B-A0A8-282122E3BBC6}" destId="{303380B2-2503-4A05-A842-5DC7BB52F728}" srcOrd="1" destOrd="0" presId="urn:microsoft.com/office/officeart/2005/8/layout/cycle4"/>
    <dgm:cxn modelId="{59FD64F7-1FAD-43A1-AE6B-44DD3F4E376F}" type="presOf" srcId="{D25BCA45-B2B5-4ED7-8805-BB6BC8C629A6}" destId="{11E26B38-9EBA-435B-B875-8CE2C1B5B373}" srcOrd="1" destOrd="2" presId="urn:microsoft.com/office/officeart/2005/8/layout/cycle4"/>
    <dgm:cxn modelId="{E42EDDF9-E934-4FE6-B0E5-5EDF62507016}" srcId="{FDAB3034-0063-4036-874D-B5D979391EC7}" destId="{D25BCA45-B2B5-4ED7-8805-BB6BC8C629A6}" srcOrd="2" destOrd="0" parTransId="{6806A2DB-E4D3-4047-8418-2B766E338FCE}" sibTransId="{289CDE34-55CB-4BBF-A8AA-A352B7AA963D}"/>
    <dgm:cxn modelId="{492875FA-374B-4EFC-8AC1-33502F17CC8F}" srcId="{084312C0-AB27-426B-B208-0A04B1167BE3}" destId="{945ADA63-647F-4E5B-A0A8-282122E3BBC6}" srcOrd="0" destOrd="0" parTransId="{0B51D363-E6AC-4737-80FC-4BF41FFF8CFF}" sibTransId="{2FA4B28A-6E8A-4762-A925-0CA81DCAA99D}"/>
    <dgm:cxn modelId="{A829EDFD-D5F1-4FDD-AAFE-2A5A7D966757}" type="presOf" srcId="{67A3093C-144F-4E0E-9ADD-80A8CF9028D6}" destId="{02E49FE6-C292-4F89-B24F-5EAB8FF66035}" srcOrd="0" destOrd="2" presId="urn:microsoft.com/office/officeart/2005/8/layout/cycle4"/>
    <dgm:cxn modelId="{7AA30502-0D00-4A7D-AAE0-14B4243BDE1C}" type="presParOf" srcId="{5F702298-A2B5-4789-9913-98BE2E5D5ED9}" destId="{0BEE05F9-5B7A-4603-A5DE-DB1A1B0A59E3}" srcOrd="0" destOrd="0" presId="urn:microsoft.com/office/officeart/2005/8/layout/cycle4"/>
    <dgm:cxn modelId="{3ACF454B-4CCE-478B-94D0-9E2EB8B72355}" type="presParOf" srcId="{0BEE05F9-5B7A-4603-A5DE-DB1A1B0A59E3}" destId="{19411417-B82D-4BBA-8080-8909484CE100}" srcOrd="0" destOrd="0" presId="urn:microsoft.com/office/officeart/2005/8/layout/cycle4"/>
    <dgm:cxn modelId="{32A83393-D679-44AD-B28E-A267E36B4451}" type="presParOf" srcId="{19411417-B82D-4BBA-8080-8909484CE100}" destId="{3906251A-5713-4CBC-B005-0F5E06882A76}" srcOrd="0" destOrd="0" presId="urn:microsoft.com/office/officeart/2005/8/layout/cycle4"/>
    <dgm:cxn modelId="{65795302-295F-451B-85AF-E957183796AC}" type="presParOf" srcId="{19411417-B82D-4BBA-8080-8909484CE100}" destId="{11E26B38-9EBA-435B-B875-8CE2C1B5B373}" srcOrd="1" destOrd="0" presId="urn:microsoft.com/office/officeart/2005/8/layout/cycle4"/>
    <dgm:cxn modelId="{F7869CCB-A047-4D94-8A26-032954BEF460}" type="presParOf" srcId="{0BEE05F9-5B7A-4603-A5DE-DB1A1B0A59E3}" destId="{D1C5ED1A-4063-4777-BEE5-97B12F670A0C}" srcOrd="1" destOrd="0" presId="urn:microsoft.com/office/officeart/2005/8/layout/cycle4"/>
    <dgm:cxn modelId="{C0C44907-09B2-4FC6-98D4-43AB909A0F46}" type="presParOf" srcId="{D1C5ED1A-4063-4777-BEE5-97B12F670A0C}" destId="{D5333CF4-40C3-4758-A83D-487DA5142531}" srcOrd="0" destOrd="0" presId="urn:microsoft.com/office/officeart/2005/8/layout/cycle4"/>
    <dgm:cxn modelId="{C303E179-7696-470B-8149-863723E35188}" type="presParOf" srcId="{D1C5ED1A-4063-4777-BEE5-97B12F670A0C}" destId="{303380B2-2503-4A05-A842-5DC7BB52F728}" srcOrd="1" destOrd="0" presId="urn:microsoft.com/office/officeart/2005/8/layout/cycle4"/>
    <dgm:cxn modelId="{843FEDAF-0390-4083-AFFA-502F5BE15587}" type="presParOf" srcId="{0BEE05F9-5B7A-4603-A5DE-DB1A1B0A59E3}" destId="{CFA3BDF4-9890-4AF0-8CC8-0076093CFF8D}" srcOrd="2" destOrd="0" presId="urn:microsoft.com/office/officeart/2005/8/layout/cycle4"/>
    <dgm:cxn modelId="{8C394B83-F028-4A3B-957E-405CE23BF8C2}" type="presParOf" srcId="{CFA3BDF4-9890-4AF0-8CC8-0076093CFF8D}" destId="{02E49FE6-C292-4F89-B24F-5EAB8FF66035}" srcOrd="0" destOrd="0" presId="urn:microsoft.com/office/officeart/2005/8/layout/cycle4"/>
    <dgm:cxn modelId="{E2D03A52-80B0-412A-874D-A86A487C8182}" type="presParOf" srcId="{CFA3BDF4-9890-4AF0-8CC8-0076093CFF8D}" destId="{5F5BD664-CFBE-489C-A2B9-B0862B3D155A}" srcOrd="1" destOrd="0" presId="urn:microsoft.com/office/officeart/2005/8/layout/cycle4"/>
    <dgm:cxn modelId="{C0E5899E-A2FA-4661-8296-EDD900C0C46F}" type="presParOf" srcId="{0BEE05F9-5B7A-4603-A5DE-DB1A1B0A59E3}" destId="{3E9A9411-9FBD-491A-88CD-3E00C4FB3770}" srcOrd="3" destOrd="0" presId="urn:microsoft.com/office/officeart/2005/8/layout/cycle4"/>
    <dgm:cxn modelId="{ED5406E4-CD17-4124-92FE-AE1F4EE1973D}" type="presParOf" srcId="{3E9A9411-9FBD-491A-88CD-3E00C4FB3770}" destId="{96E023AE-3A88-40EB-9081-303D38CFC961}" srcOrd="0" destOrd="0" presId="urn:microsoft.com/office/officeart/2005/8/layout/cycle4"/>
    <dgm:cxn modelId="{F9A63953-8B40-400D-B312-81C2CB95CCF4}" type="presParOf" srcId="{3E9A9411-9FBD-491A-88CD-3E00C4FB3770}" destId="{D4CDD266-6049-4A96-8272-E9583701D768}" srcOrd="1" destOrd="0" presId="urn:microsoft.com/office/officeart/2005/8/layout/cycle4"/>
    <dgm:cxn modelId="{7DB5D7A1-8637-4A2A-A31E-BA98A4727B2B}" type="presParOf" srcId="{0BEE05F9-5B7A-4603-A5DE-DB1A1B0A59E3}" destId="{FC1846AA-C21D-4A74-8696-A0F3443BD9AA}" srcOrd="4" destOrd="0" presId="urn:microsoft.com/office/officeart/2005/8/layout/cycle4"/>
    <dgm:cxn modelId="{1BFA7631-43B9-48A0-803E-177FCE8498E1}" type="presParOf" srcId="{5F702298-A2B5-4789-9913-98BE2E5D5ED9}" destId="{5B19E1B3-30C1-440F-AA18-E47071C8A4AF}" srcOrd="1" destOrd="0" presId="urn:microsoft.com/office/officeart/2005/8/layout/cycle4"/>
    <dgm:cxn modelId="{6D0BD394-8CDD-46F5-9AB0-3873EEF6EA36}" type="presParOf" srcId="{5B19E1B3-30C1-440F-AA18-E47071C8A4AF}" destId="{F9B5577E-4DF4-4A12-A9FF-EC4D1EE958B7}" srcOrd="0" destOrd="0" presId="urn:microsoft.com/office/officeart/2005/8/layout/cycle4"/>
    <dgm:cxn modelId="{92A018BD-F888-48DB-86C0-38490C3BA84C}" type="presParOf" srcId="{5B19E1B3-30C1-440F-AA18-E47071C8A4AF}" destId="{AC3686A5-6708-4E5C-8EF0-498457D1B3C3}" srcOrd="1" destOrd="0" presId="urn:microsoft.com/office/officeart/2005/8/layout/cycle4"/>
    <dgm:cxn modelId="{0F696668-1D7F-4163-9187-E6524E7D6869}" type="presParOf" srcId="{5B19E1B3-30C1-440F-AA18-E47071C8A4AF}" destId="{76165D53-07FA-46A8-9B54-5B7D3DC1013C}" srcOrd="2" destOrd="0" presId="urn:microsoft.com/office/officeart/2005/8/layout/cycle4"/>
    <dgm:cxn modelId="{66D0F9DE-443D-4D93-A675-BDB660E30A87}" type="presParOf" srcId="{5B19E1B3-30C1-440F-AA18-E47071C8A4AF}" destId="{5C917997-164B-454A-818A-8AF273B652D6}" srcOrd="3" destOrd="0" presId="urn:microsoft.com/office/officeart/2005/8/layout/cycle4"/>
    <dgm:cxn modelId="{8CB62CB5-42C2-405E-B90F-570BA616B26F}" type="presParOf" srcId="{5B19E1B3-30C1-440F-AA18-E47071C8A4AF}" destId="{D1295F3F-CD53-4102-9515-9656070C3521}" srcOrd="4" destOrd="0" presId="urn:microsoft.com/office/officeart/2005/8/layout/cycle4"/>
    <dgm:cxn modelId="{F69A6E6C-121E-4A01-8AC9-6396709C1B34}" type="presParOf" srcId="{5F702298-A2B5-4789-9913-98BE2E5D5ED9}" destId="{7143795A-4D68-4017-8C0A-B40B7A83CBA1}" srcOrd="2" destOrd="0" presId="urn:microsoft.com/office/officeart/2005/8/layout/cycle4"/>
    <dgm:cxn modelId="{AE917A98-E2CD-4741-A08A-623939C3AD32}" type="presParOf" srcId="{5F702298-A2B5-4789-9913-98BE2E5D5ED9}" destId="{56CAA316-0C4F-496B-A2A8-628C629EDE94}"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DB840-A7D4-4BF0-B013-DD96E8FD35A0}">
      <dsp:nvSpPr>
        <dsp:cNvPr id="0" name=""/>
        <dsp:cNvSpPr/>
      </dsp:nvSpPr>
      <dsp:spPr>
        <a:xfrm rot="2572481">
          <a:off x="2737926" y="3856641"/>
          <a:ext cx="779156" cy="55107"/>
        </a:xfrm>
        <a:custGeom>
          <a:avLst/>
          <a:gdLst/>
          <a:ahLst/>
          <a:cxnLst/>
          <a:rect l="0" t="0" r="0" b="0"/>
          <a:pathLst>
            <a:path>
              <a:moveTo>
                <a:pt x="0" y="27553"/>
              </a:moveTo>
              <a:lnTo>
                <a:pt x="779156" y="27553"/>
              </a:lnTo>
            </a:path>
          </a:pathLst>
        </a:custGeom>
        <a:noFill/>
        <a:ln w="12700" cap="flat" cmpd="sng" algn="ctr">
          <a:solidFill>
            <a:schemeClr val="accent5">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D2C9E784-EDB6-458E-B95C-15A1516779AF}">
      <dsp:nvSpPr>
        <dsp:cNvPr id="0" name=""/>
        <dsp:cNvSpPr/>
      </dsp:nvSpPr>
      <dsp:spPr>
        <a:xfrm>
          <a:off x="2842004" y="2724441"/>
          <a:ext cx="930800" cy="55107"/>
        </a:xfrm>
        <a:custGeom>
          <a:avLst/>
          <a:gdLst/>
          <a:ahLst/>
          <a:cxnLst/>
          <a:rect l="0" t="0" r="0" b="0"/>
          <a:pathLst>
            <a:path>
              <a:moveTo>
                <a:pt x="0" y="27553"/>
              </a:moveTo>
              <a:lnTo>
                <a:pt x="930800" y="27553"/>
              </a:lnTo>
            </a:path>
          </a:pathLst>
        </a:custGeom>
        <a:noFill/>
        <a:ln w="12700" cap="flat" cmpd="sng" algn="ctr">
          <a:solidFill>
            <a:schemeClr val="accent5">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C678AA3D-256A-43D6-831E-DF2848E8DE88}">
      <dsp:nvSpPr>
        <dsp:cNvPr id="0" name=""/>
        <dsp:cNvSpPr/>
      </dsp:nvSpPr>
      <dsp:spPr>
        <a:xfrm rot="19036721">
          <a:off x="2731030" y="1578207"/>
          <a:ext cx="836474" cy="55107"/>
        </a:xfrm>
        <a:custGeom>
          <a:avLst/>
          <a:gdLst/>
          <a:ahLst/>
          <a:cxnLst/>
          <a:rect l="0" t="0" r="0" b="0"/>
          <a:pathLst>
            <a:path>
              <a:moveTo>
                <a:pt x="0" y="27553"/>
              </a:moveTo>
              <a:lnTo>
                <a:pt x="836474" y="27553"/>
              </a:lnTo>
            </a:path>
          </a:pathLst>
        </a:custGeom>
        <a:noFill/>
        <a:ln w="12700" cap="flat" cmpd="sng" algn="ctr">
          <a:solidFill>
            <a:schemeClr val="accent5">
              <a:hueOff val="0"/>
              <a:satOff val="0"/>
              <a:lumOff val="0"/>
              <a:alphaOff val="0"/>
            </a:schemeClr>
          </a:solidFill>
          <a:prstDash val="solid"/>
          <a:miter lim="800000"/>
        </a:ln>
        <a:effectLst/>
        <a:sp3d z="-227350" prstMaterial="matte"/>
      </dsp:spPr>
      <dsp:style>
        <a:lnRef idx="2">
          <a:scrgbClr r="0" g="0" b="0"/>
        </a:lnRef>
        <a:fillRef idx="0">
          <a:scrgbClr r="0" g="0" b="0"/>
        </a:fillRef>
        <a:effectRef idx="0">
          <a:scrgbClr r="0" g="0" b="0"/>
        </a:effectRef>
        <a:fontRef idx="minor"/>
      </dsp:style>
    </dsp:sp>
    <dsp:sp modelId="{5BA75538-9F43-48AB-920D-3F53C2FE16E0}">
      <dsp:nvSpPr>
        <dsp:cNvPr id="0" name=""/>
        <dsp:cNvSpPr/>
      </dsp:nvSpPr>
      <dsp:spPr>
        <a:xfrm>
          <a:off x="390701" y="1624531"/>
          <a:ext cx="2254928" cy="2254928"/>
        </a:xfrm>
        <a:prstGeom prst="ellipse">
          <a:avLst/>
        </a:prstGeom>
        <a:solidFill>
          <a:schemeClr val="accent5">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sp>
    <dsp:sp modelId="{B4F0A953-BC77-439F-A0E0-976DDA4D0E8A}">
      <dsp:nvSpPr>
        <dsp:cNvPr id="0" name=""/>
        <dsp:cNvSpPr/>
      </dsp:nvSpPr>
      <dsp:spPr>
        <a:xfrm>
          <a:off x="3244115" y="-21649"/>
          <a:ext cx="1601094" cy="1601094"/>
        </a:xfrm>
        <a:prstGeom prst="ellipse">
          <a:avLst/>
        </a:prstGeom>
        <a:solidFill>
          <a:schemeClr val="accent5">
            <a:hueOff val="-2451115"/>
            <a:satOff val="-3409"/>
            <a:lumOff val="-1307"/>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endParaRPr lang="en-US" sz="1600" kern="1200" noProof="0" dirty="0">
            <a:latin typeface="Gotham Medium" panose="02000604030000020004" pitchFamily="50" charset="0"/>
          </a:endParaRPr>
        </a:p>
      </dsp:txBody>
      <dsp:txXfrm>
        <a:off x="3478590" y="212826"/>
        <a:ext cx="1132144" cy="1132144"/>
      </dsp:txXfrm>
    </dsp:sp>
    <dsp:sp modelId="{D1181F04-5247-465E-BBD6-DB1B93B2826F}">
      <dsp:nvSpPr>
        <dsp:cNvPr id="0" name=""/>
        <dsp:cNvSpPr/>
      </dsp:nvSpPr>
      <dsp:spPr>
        <a:xfrm>
          <a:off x="3772805" y="1951447"/>
          <a:ext cx="1601094" cy="1601094"/>
        </a:xfrm>
        <a:prstGeom prst="ellipse">
          <a:avLst/>
        </a:prstGeom>
        <a:solidFill>
          <a:schemeClr val="accent5">
            <a:hueOff val="-4902230"/>
            <a:satOff val="-6819"/>
            <a:lumOff val="-2615"/>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sp3d extrusionH="28000" prstMaterial="matte"/>
        </a:bodyPr>
        <a:lstStyle/>
        <a:p>
          <a:pPr marL="0" lvl="0" indent="0" algn="ctr" defTabSz="711200">
            <a:lnSpc>
              <a:spcPct val="90000"/>
            </a:lnSpc>
            <a:spcBef>
              <a:spcPct val="0"/>
            </a:spcBef>
            <a:spcAft>
              <a:spcPct val="35000"/>
            </a:spcAft>
            <a:buNone/>
          </a:pPr>
          <a:endParaRPr lang="en-US" sz="1600" kern="1200" noProof="0" dirty="0">
            <a:latin typeface="Gotham Medium" panose="02000604030000020004" pitchFamily="50" charset="0"/>
          </a:endParaRPr>
        </a:p>
      </dsp:txBody>
      <dsp:txXfrm>
        <a:off x="4007280" y="2185922"/>
        <a:ext cx="1132144" cy="1132144"/>
      </dsp:txXfrm>
    </dsp:sp>
    <dsp:sp modelId="{B76B3086-9A4B-4669-A9FA-50DD7BA63D60}">
      <dsp:nvSpPr>
        <dsp:cNvPr id="0" name=""/>
        <dsp:cNvSpPr/>
      </dsp:nvSpPr>
      <dsp:spPr>
        <a:xfrm>
          <a:off x="3186906" y="3878778"/>
          <a:ext cx="1692629" cy="1692629"/>
        </a:xfrm>
        <a:prstGeom prst="ellipse">
          <a:avLst/>
        </a:prstGeom>
        <a:solidFill>
          <a:schemeClr val="accent5">
            <a:hueOff val="-7353344"/>
            <a:satOff val="-10228"/>
            <a:lumOff val="-3922"/>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9525" tIns="9525" rIns="9525" bIns="9525" numCol="1" spcCol="1270" anchor="ctr" anchorCtr="0">
          <a:noAutofit/>
          <a:sp3d extrusionH="28000" prstMaterial="matte"/>
        </a:bodyPr>
        <a:lstStyle/>
        <a:p>
          <a:pPr marL="0" lvl="0" indent="0" algn="ctr" defTabSz="666750">
            <a:lnSpc>
              <a:spcPct val="90000"/>
            </a:lnSpc>
            <a:spcBef>
              <a:spcPct val="0"/>
            </a:spcBef>
            <a:spcAft>
              <a:spcPct val="35000"/>
            </a:spcAft>
            <a:buNone/>
          </a:pPr>
          <a:endParaRPr lang="en-US" sz="1500" kern="1200" noProof="0" dirty="0">
            <a:solidFill>
              <a:schemeClr val="bg1"/>
            </a:solidFill>
            <a:latin typeface="Segoe UI" panose="020B0502040204020203" pitchFamily="34" charset="0"/>
            <a:cs typeface="Segoe UI" panose="020B0502040204020203" pitchFamily="34" charset="0"/>
          </a:endParaRPr>
        </a:p>
      </dsp:txBody>
      <dsp:txXfrm>
        <a:off x="3434786" y="4126658"/>
        <a:ext cx="1196869" cy="1196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49FE6-C292-4F89-B24F-5EAB8FF66035}">
      <dsp:nvSpPr>
        <dsp:cNvPr id="0" name=""/>
        <dsp:cNvSpPr/>
      </dsp:nvSpPr>
      <dsp:spPr>
        <a:xfrm>
          <a:off x="5955938" y="3511934"/>
          <a:ext cx="4640941" cy="1657456"/>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R</a:t>
          </a:r>
          <a:r>
            <a:rPr lang="en-US" sz="1600" kern="1200" dirty="0"/>
            <a:t>eal time assets tracking</a:t>
          </a:r>
        </a:p>
        <a:p>
          <a:pPr marL="171450" lvl="1" indent="-171450" algn="l" defTabSz="711200">
            <a:lnSpc>
              <a:spcPct val="90000"/>
            </a:lnSpc>
            <a:spcBef>
              <a:spcPct val="0"/>
            </a:spcBef>
            <a:spcAft>
              <a:spcPct val="15000"/>
            </a:spcAft>
            <a:buChar char="•"/>
          </a:pPr>
          <a:r>
            <a:rPr lang="en-US" sz="1600" b="1" kern="1200" dirty="0"/>
            <a:t>A</a:t>
          </a:r>
          <a:r>
            <a:rPr lang="en-US" sz="1600" kern="1200" dirty="0"/>
            <a:t>rchive locations of users/assets</a:t>
          </a:r>
        </a:p>
        <a:p>
          <a:pPr marL="171450" lvl="1" indent="-171450" algn="l" defTabSz="711200">
            <a:lnSpc>
              <a:spcPct val="90000"/>
            </a:lnSpc>
            <a:spcBef>
              <a:spcPct val="0"/>
            </a:spcBef>
            <a:spcAft>
              <a:spcPct val="15000"/>
            </a:spcAft>
            <a:buChar char="•"/>
          </a:pPr>
          <a:r>
            <a:rPr lang="en-US" sz="1600" b="1" kern="1200" dirty="0"/>
            <a:t>E</a:t>
          </a:r>
          <a:r>
            <a:rPr lang="en-US" sz="1600" kern="1200" dirty="0"/>
            <a:t>vents logging</a:t>
          </a:r>
        </a:p>
        <a:p>
          <a:pPr marL="57150" lvl="1" indent="-57150" algn="l" defTabSz="355600">
            <a:lnSpc>
              <a:spcPct val="90000"/>
            </a:lnSpc>
            <a:spcBef>
              <a:spcPct val="0"/>
            </a:spcBef>
            <a:spcAft>
              <a:spcPct val="15000"/>
            </a:spcAft>
            <a:buChar char="•"/>
          </a:pPr>
          <a:endParaRPr lang="en-US" sz="800" kern="1200" dirty="0"/>
        </a:p>
      </dsp:txBody>
      <dsp:txXfrm>
        <a:off x="7384630" y="3962707"/>
        <a:ext cx="3175840" cy="1170274"/>
      </dsp:txXfrm>
    </dsp:sp>
    <dsp:sp modelId="{96E023AE-3A88-40EB-9081-303D38CFC961}">
      <dsp:nvSpPr>
        <dsp:cNvPr id="0" name=""/>
        <dsp:cNvSpPr/>
      </dsp:nvSpPr>
      <dsp:spPr>
        <a:xfrm>
          <a:off x="507745" y="3522094"/>
          <a:ext cx="4163411" cy="1657456"/>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R</a:t>
          </a:r>
          <a:r>
            <a:rPr lang="en-US" sz="1600" b="0" kern="1200" dirty="0"/>
            <a:t>eal time values display &amp; control depending on location &amp; user’s role</a:t>
          </a:r>
          <a:endParaRPr lang="en-US" sz="1600" kern="1200" dirty="0"/>
        </a:p>
        <a:p>
          <a:pPr marL="171450" lvl="1" indent="-171450" algn="l" defTabSz="711200">
            <a:lnSpc>
              <a:spcPct val="90000"/>
            </a:lnSpc>
            <a:spcBef>
              <a:spcPct val="0"/>
            </a:spcBef>
            <a:spcAft>
              <a:spcPct val="15000"/>
            </a:spcAft>
            <a:buChar char="•"/>
          </a:pPr>
          <a:r>
            <a:rPr lang="en-US" sz="1600" b="1" kern="1200" dirty="0"/>
            <a:t>E</a:t>
          </a:r>
          <a:r>
            <a:rPr lang="en-US" sz="1600" b="0" kern="1200" dirty="0"/>
            <a:t>vents notifications</a:t>
          </a:r>
        </a:p>
        <a:p>
          <a:pPr marL="171450" lvl="1" indent="-171450" algn="l" defTabSz="711200">
            <a:lnSpc>
              <a:spcPct val="90000"/>
            </a:lnSpc>
            <a:spcBef>
              <a:spcPct val="0"/>
            </a:spcBef>
            <a:spcAft>
              <a:spcPct val="15000"/>
            </a:spcAft>
            <a:buChar char="•"/>
          </a:pPr>
          <a:r>
            <a:rPr lang="en-US" sz="1600" b="1" kern="1200" dirty="0"/>
            <a:t>A</a:t>
          </a:r>
          <a:r>
            <a:rPr lang="en-US" sz="1600" kern="1200" dirty="0"/>
            <a:t>ctions</a:t>
          </a:r>
        </a:p>
        <a:p>
          <a:pPr marL="171450" lvl="1" indent="-171450" algn="l" defTabSz="800100">
            <a:lnSpc>
              <a:spcPct val="90000"/>
            </a:lnSpc>
            <a:spcBef>
              <a:spcPct val="0"/>
            </a:spcBef>
            <a:spcAft>
              <a:spcPct val="15000"/>
            </a:spcAft>
            <a:buChar char="•"/>
          </a:pPr>
          <a:endParaRPr lang="en-US" sz="1800" kern="1200" dirty="0"/>
        </a:p>
      </dsp:txBody>
      <dsp:txXfrm>
        <a:off x="544154" y="3972867"/>
        <a:ext cx="2841569" cy="1170274"/>
      </dsp:txXfrm>
    </dsp:sp>
    <dsp:sp modelId="{D5333CF4-40C3-4758-A83D-487DA5142531}">
      <dsp:nvSpPr>
        <dsp:cNvPr id="0" name=""/>
        <dsp:cNvSpPr/>
      </dsp:nvSpPr>
      <dsp:spPr>
        <a:xfrm>
          <a:off x="5857070" y="0"/>
          <a:ext cx="4739809" cy="1657456"/>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D</a:t>
          </a:r>
          <a:r>
            <a:rPr lang="en-US" sz="1600" b="0" kern="1200" dirty="0"/>
            <a:t>ata filtering &amp; processing</a:t>
          </a:r>
        </a:p>
        <a:p>
          <a:pPr marL="171450" lvl="1" indent="-171450" algn="l" defTabSz="711200">
            <a:lnSpc>
              <a:spcPct val="90000"/>
            </a:lnSpc>
            <a:spcBef>
              <a:spcPct val="0"/>
            </a:spcBef>
            <a:spcAft>
              <a:spcPct val="15000"/>
            </a:spcAft>
            <a:buChar char="•"/>
          </a:pPr>
          <a:r>
            <a:rPr lang="en-US" sz="1600" b="1" kern="1200" dirty="0"/>
            <a:t>A</a:t>
          </a:r>
          <a:r>
            <a:rPr lang="en-US" sz="1600" b="0" kern="1200" dirty="0"/>
            <a:t>larms &amp; Events management</a:t>
          </a:r>
        </a:p>
        <a:p>
          <a:pPr marL="171450" lvl="1" indent="-171450" algn="l" defTabSz="711200">
            <a:lnSpc>
              <a:spcPct val="90000"/>
            </a:lnSpc>
            <a:spcBef>
              <a:spcPct val="0"/>
            </a:spcBef>
            <a:spcAft>
              <a:spcPct val="15000"/>
            </a:spcAft>
            <a:buChar char="•"/>
          </a:pPr>
          <a:r>
            <a:rPr lang="en-US" sz="1600" b="1" kern="1200" dirty="0"/>
            <a:t>M</a:t>
          </a:r>
          <a:r>
            <a:rPr lang="en-US" sz="1600" b="0" kern="1200" dirty="0"/>
            <a:t>essaging</a:t>
          </a:r>
        </a:p>
        <a:p>
          <a:pPr marL="171450" lvl="1" indent="-171450" algn="l" defTabSz="711200">
            <a:lnSpc>
              <a:spcPct val="90000"/>
            </a:lnSpc>
            <a:spcBef>
              <a:spcPct val="0"/>
            </a:spcBef>
            <a:spcAft>
              <a:spcPct val="15000"/>
            </a:spcAft>
            <a:buChar char="•"/>
          </a:pPr>
          <a:r>
            <a:rPr lang="en-US" sz="1600" b="1" kern="1200" dirty="0"/>
            <a:t>S</a:t>
          </a:r>
          <a:r>
            <a:rPr lang="en-US" sz="1600" b="0" kern="1200" dirty="0"/>
            <a:t>mart bot companion</a:t>
          </a:r>
        </a:p>
      </dsp:txBody>
      <dsp:txXfrm>
        <a:off x="7315422" y="36409"/>
        <a:ext cx="3245048" cy="1170274"/>
      </dsp:txXfrm>
    </dsp:sp>
    <dsp:sp modelId="{3906251A-5713-4CBC-B005-0F5E06882A76}">
      <dsp:nvSpPr>
        <dsp:cNvPr id="0" name=""/>
        <dsp:cNvSpPr/>
      </dsp:nvSpPr>
      <dsp:spPr>
        <a:xfrm>
          <a:off x="528305" y="0"/>
          <a:ext cx="4122293" cy="1657456"/>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t" anchorCtr="0">
          <a:noAutofit/>
        </a:bodyPr>
        <a:lstStyle/>
        <a:p>
          <a:pPr marL="114300" lvl="1" indent="-114300" algn="l" defTabSz="577850">
            <a:lnSpc>
              <a:spcPct val="90000"/>
            </a:lnSpc>
            <a:spcBef>
              <a:spcPct val="0"/>
            </a:spcBef>
            <a:spcAft>
              <a:spcPct val="15000"/>
            </a:spcAft>
            <a:buChar char="•"/>
          </a:pPr>
          <a:endParaRPr lang="en-US" sz="1300" kern="1200" dirty="0"/>
        </a:p>
        <a:p>
          <a:pPr marL="171450" lvl="1" indent="-171450" algn="l" defTabSz="711200">
            <a:lnSpc>
              <a:spcPct val="90000"/>
            </a:lnSpc>
            <a:spcBef>
              <a:spcPct val="0"/>
            </a:spcBef>
            <a:spcAft>
              <a:spcPct val="15000"/>
            </a:spcAft>
            <a:buChar char="•"/>
          </a:pPr>
          <a:r>
            <a:rPr lang="en-US" sz="1600" b="1" kern="1200" dirty="0"/>
            <a:t>I</a:t>
          </a:r>
          <a:r>
            <a:rPr lang="en-US" sz="1600" b="0" kern="1200" dirty="0"/>
            <a:t>ndoor/Outdoor geolocation</a:t>
          </a:r>
        </a:p>
        <a:p>
          <a:pPr marL="171450" lvl="1" indent="-171450" algn="l" defTabSz="711200">
            <a:lnSpc>
              <a:spcPct val="90000"/>
            </a:lnSpc>
            <a:spcBef>
              <a:spcPct val="0"/>
            </a:spcBef>
            <a:spcAft>
              <a:spcPct val="15000"/>
            </a:spcAft>
            <a:buChar char="•"/>
          </a:pPr>
          <a:r>
            <a:rPr lang="en-US" sz="1600" b="1" kern="1200" dirty="0"/>
            <a:t>L</a:t>
          </a:r>
          <a:r>
            <a:rPr lang="en-US" sz="1600" kern="1200" dirty="0"/>
            <a:t>ocation/Users/Actions</a:t>
          </a:r>
        </a:p>
        <a:p>
          <a:pPr marL="171450" lvl="1" indent="-171450" algn="l" defTabSz="711200">
            <a:lnSpc>
              <a:spcPct val="90000"/>
            </a:lnSpc>
            <a:spcBef>
              <a:spcPct val="0"/>
            </a:spcBef>
            <a:spcAft>
              <a:spcPct val="15000"/>
            </a:spcAft>
            <a:buChar char="•"/>
          </a:pPr>
          <a:r>
            <a:rPr lang="en-US" sz="1600" kern="1200" dirty="0"/>
            <a:t>Geo tags</a:t>
          </a:r>
        </a:p>
      </dsp:txBody>
      <dsp:txXfrm>
        <a:off x="564714" y="36409"/>
        <a:ext cx="2812787" cy="1170274"/>
      </dsp:txXfrm>
    </dsp:sp>
    <dsp:sp modelId="{F9B5577E-4DF4-4A12-A9FF-EC4D1EE958B7}">
      <dsp:nvSpPr>
        <dsp:cNvPr id="0" name=""/>
        <dsp:cNvSpPr/>
      </dsp:nvSpPr>
      <dsp:spPr>
        <a:xfrm>
          <a:off x="3003898" y="295234"/>
          <a:ext cx="2242745" cy="2242745"/>
        </a:xfrm>
        <a:prstGeom prst="pieWedg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System &amp;</a:t>
          </a:r>
        </a:p>
        <a:p>
          <a:pPr marL="0" lvl="0" indent="0" algn="ctr" defTabSz="800100">
            <a:lnSpc>
              <a:spcPct val="90000"/>
            </a:lnSpc>
            <a:spcBef>
              <a:spcPct val="0"/>
            </a:spcBef>
            <a:spcAft>
              <a:spcPct val="35000"/>
            </a:spcAft>
            <a:buNone/>
          </a:pPr>
          <a:r>
            <a:rPr lang="en-US" sz="1800" kern="1200" dirty="0"/>
            <a:t>Configuration</a:t>
          </a:r>
        </a:p>
      </dsp:txBody>
      <dsp:txXfrm>
        <a:off x="3660783" y="952119"/>
        <a:ext cx="1585860" cy="1585860"/>
      </dsp:txXfrm>
    </dsp:sp>
    <dsp:sp modelId="{AC3686A5-6708-4E5C-8EF0-498457D1B3C3}">
      <dsp:nvSpPr>
        <dsp:cNvPr id="0" name=""/>
        <dsp:cNvSpPr/>
      </dsp:nvSpPr>
      <dsp:spPr>
        <a:xfrm rot="5400000">
          <a:off x="5350235" y="295234"/>
          <a:ext cx="2242745" cy="2242745"/>
        </a:xfrm>
        <a:prstGeom prst="pieWedge">
          <a:avLst/>
        </a:prstGeom>
        <a:solidFill>
          <a:schemeClr val="accent5">
            <a:hueOff val="-2451115"/>
            <a:satOff val="-3409"/>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Data processing</a:t>
          </a:r>
        </a:p>
      </dsp:txBody>
      <dsp:txXfrm rot="-5400000">
        <a:off x="5350235" y="952119"/>
        <a:ext cx="1585860" cy="1585860"/>
      </dsp:txXfrm>
    </dsp:sp>
    <dsp:sp modelId="{76165D53-07FA-46A8-9B54-5B7D3DC1013C}">
      <dsp:nvSpPr>
        <dsp:cNvPr id="0" name=""/>
        <dsp:cNvSpPr/>
      </dsp:nvSpPr>
      <dsp:spPr>
        <a:xfrm rot="10800000">
          <a:off x="5350235" y="2641571"/>
          <a:ext cx="2242745" cy="2242745"/>
        </a:xfrm>
        <a:prstGeom prst="pieWedge">
          <a:avLst/>
        </a:prstGeom>
        <a:solidFill>
          <a:schemeClr val="accent5">
            <a:hueOff val="-4902230"/>
            <a:satOff val="-6819"/>
            <a:lumOff val="-26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Tracking (optional)</a:t>
          </a:r>
        </a:p>
      </dsp:txBody>
      <dsp:txXfrm rot="10800000">
        <a:off x="5350235" y="2641571"/>
        <a:ext cx="1585860" cy="1585860"/>
      </dsp:txXfrm>
    </dsp:sp>
    <dsp:sp modelId="{5C917997-164B-454A-818A-8AF273B652D6}">
      <dsp:nvSpPr>
        <dsp:cNvPr id="0" name=""/>
        <dsp:cNvSpPr/>
      </dsp:nvSpPr>
      <dsp:spPr>
        <a:xfrm rot="16200000">
          <a:off x="3003898" y="2641571"/>
          <a:ext cx="2242745" cy="2242745"/>
        </a:xfrm>
        <a:prstGeom prst="pieWedge">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Remote display and control</a:t>
          </a:r>
        </a:p>
      </dsp:txBody>
      <dsp:txXfrm rot="5400000">
        <a:off x="3660783" y="2641571"/>
        <a:ext cx="1585860" cy="1585860"/>
      </dsp:txXfrm>
    </dsp:sp>
    <dsp:sp modelId="{7143795A-4D68-4017-8C0A-B40B7A83CBA1}">
      <dsp:nvSpPr>
        <dsp:cNvPr id="0" name=""/>
        <dsp:cNvSpPr/>
      </dsp:nvSpPr>
      <dsp:spPr>
        <a:xfrm>
          <a:off x="4911268" y="2123615"/>
          <a:ext cx="774342" cy="673341"/>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CAA316-0C4F-496B-A2A8-628C629EDE94}">
      <dsp:nvSpPr>
        <dsp:cNvPr id="0" name=""/>
        <dsp:cNvSpPr/>
      </dsp:nvSpPr>
      <dsp:spPr>
        <a:xfrm rot="10800000">
          <a:off x="4911268" y="2382593"/>
          <a:ext cx="774342" cy="673341"/>
        </a:xfrm>
        <a:prstGeom prst="circularArrow">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0" y="0"/>
            <a:ext cx="2881313"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158723" name="Rectangle 3"/>
          <p:cNvSpPr>
            <a:spLocks noGrp="1" noChangeArrowheads="1"/>
          </p:cNvSpPr>
          <p:nvPr>
            <p:ph type="dt" sz="quarter" idx="1"/>
          </p:nvPr>
        </p:nvSpPr>
        <p:spPr bwMode="auto">
          <a:xfrm>
            <a:off x="3767138" y="0"/>
            <a:ext cx="2881312"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endParaRPr lang="fr-FR"/>
          </a:p>
        </p:txBody>
      </p:sp>
      <p:sp>
        <p:nvSpPr>
          <p:cNvPr id="158724" name="Rectangle 4"/>
          <p:cNvSpPr>
            <a:spLocks noGrp="1" noChangeArrowheads="1"/>
          </p:cNvSpPr>
          <p:nvPr>
            <p:ph type="ftr" sz="quarter" idx="2"/>
          </p:nvPr>
        </p:nvSpPr>
        <p:spPr bwMode="auto">
          <a:xfrm>
            <a:off x="0" y="9401175"/>
            <a:ext cx="2881313"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158725" name="Rectangle 5"/>
          <p:cNvSpPr>
            <a:spLocks noGrp="1" noChangeArrowheads="1"/>
          </p:cNvSpPr>
          <p:nvPr>
            <p:ph type="sldNum" sz="quarter" idx="3"/>
          </p:nvPr>
        </p:nvSpPr>
        <p:spPr bwMode="auto">
          <a:xfrm>
            <a:off x="3767138" y="9401175"/>
            <a:ext cx="2881312"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fld id="{D4094D64-A2EE-4017-ABB4-6B0AEA2FBEEE}" type="slidenum">
              <a:rPr lang="fr-FR"/>
              <a:pPr>
                <a:defRPr/>
              </a:pPr>
              <a:t>‹#›</a:t>
            </a:fld>
            <a:endParaRPr lang="fr-FR"/>
          </a:p>
        </p:txBody>
      </p:sp>
    </p:spTree>
    <p:extLst>
      <p:ext uri="{BB962C8B-B14F-4D97-AF65-F5344CB8AC3E}">
        <p14:creationId xmlns:p14="http://schemas.microsoft.com/office/powerpoint/2010/main" val="2901446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881313"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39939" name="Rectangle 3"/>
          <p:cNvSpPr>
            <a:spLocks noGrp="1" noChangeArrowheads="1"/>
          </p:cNvSpPr>
          <p:nvPr>
            <p:ph type="dt" idx="1"/>
          </p:nvPr>
        </p:nvSpPr>
        <p:spPr bwMode="auto">
          <a:xfrm>
            <a:off x="3767138" y="0"/>
            <a:ext cx="2881312"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endParaRPr lang="fr-FR"/>
          </a:p>
        </p:txBody>
      </p:sp>
      <p:sp>
        <p:nvSpPr>
          <p:cNvPr id="102404" name="Rectangle 4"/>
          <p:cNvSpPr>
            <a:spLocks noGrp="1" noRot="1" noChangeAspect="1" noChangeArrowheads="1" noTextEdit="1"/>
          </p:cNvSpPr>
          <p:nvPr>
            <p:ph type="sldImg" idx="2"/>
          </p:nvPr>
        </p:nvSpPr>
        <p:spPr bwMode="auto">
          <a:xfrm>
            <a:off x="23813" y="741363"/>
            <a:ext cx="6600825" cy="3713162"/>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889000" y="4702175"/>
            <a:ext cx="4870450" cy="4452938"/>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9942" name="Rectangle 6"/>
          <p:cNvSpPr>
            <a:spLocks noGrp="1" noChangeArrowheads="1"/>
          </p:cNvSpPr>
          <p:nvPr>
            <p:ph type="ftr" sz="quarter" idx="4"/>
          </p:nvPr>
        </p:nvSpPr>
        <p:spPr bwMode="auto">
          <a:xfrm>
            <a:off x="0" y="9401175"/>
            <a:ext cx="2881313"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39943" name="Rectangle 7"/>
          <p:cNvSpPr>
            <a:spLocks noGrp="1" noChangeArrowheads="1"/>
          </p:cNvSpPr>
          <p:nvPr>
            <p:ph type="sldNum" sz="quarter" idx="5"/>
          </p:nvPr>
        </p:nvSpPr>
        <p:spPr bwMode="auto">
          <a:xfrm>
            <a:off x="3767138" y="9401175"/>
            <a:ext cx="2881312"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fld id="{317114FF-FCCF-4EFD-A16D-7AF369D2AD37}" type="slidenum">
              <a:rPr lang="fr-FR"/>
              <a:pPr>
                <a:defRPr/>
              </a:pPr>
              <a:t>‹#›</a:t>
            </a:fld>
            <a:endParaRPr lang="fr-FR"/>
          </a:p>
        </p:txBody>
      </p:sp>
    </p:spTree>
    <p:extLst>
      <p:ext uri="{BB962C8B-B14F-4D97-AF65-F5344CB8AC3E}">
        <p14:creationId xmlns:p14="http://schemas.microsoft.com/office/powerpoint/2010/main" val="29401654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IEC_60870" TargetMode="External"/><Relationship Id="rId7" Type="http://schemas.openxmlformats.org/officeDocument/2006/relationships/hyperlink" Target="https://en.wikipedia.org/wiki/IEC_TC_57"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Power_system_automation" TargetMode="External"/><Relationship Id="rId5" Type="http://schemas.openxmlformats.org/officeDocument/2006/relationships/hyperlink" Target="https://en.wikipedia.org/wiki/Electrical_engineering" TargetMode="External"/><Relationship Id="rId4" Type="http://schemas.openxmlformats.org/officeDocument/2006/relationships/hyperlink" Target="https://en.wikipedia.org/wiki/Supervisory_control_and_data_acquisitio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スライド イメージ プレースホルダー 1">
            <a:extLst>
              <a:ext uri="{FF2B5EF4-FFF2-40B4-BE49-F238E27FC236}">
                <a16:creationId xmlns:a16="http://schemas.microsoft.com/office/drawing/2014/main" id="{C07E6BE3-241E-4C30-8ABE-D96879D98645}"/>
              </a:ext>
            </a:extLst>
          </p:cNvPr>
          <p:cNvSpPr>
            <a:spLocks noGrp="1" noRot="1" noChangeAspect="1" noTextEdit="1"/>
          </p:cNvSpPr>
          <p:nvPr>
            <p:ph type="sldImg"/>
          </p:nvPr>
        </p:nvSpPr>
        <p:spPr>
          <a:ln/>
        </p:spPr>
      </p:sp>
      <p:sp>
        <p:nvSpPr>
          <p:cNvPr id="57347" name="ノート プレースホルダー 2">
            <a:extLst>
              <a:ext uri="{FF2B5EF4-FFF2-40B4-BE49-F238E27FC236}">
                <a16:creationId xmlns:a16="http://schemas.microsoft.com/office/drawing/2014/main" id="{89159391-C0D0-46B8-BCA1-EDF86BE972C7}"/>
              </a:ext>
            </a:extLst>
          </p:cNvPr>
          <p:cNvSpPr>
            <a:spLocks noGrp="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生産ＥＭＳの進化　ですが</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エネルギー計測の現状では、ライン設備のエネルギーと生産数を計測し、エネルギー計測システムで見える化をしています。</a:t>
            </a:r>
          </a:p>
          <a:p>
            <a:r>
              <a:rPr lang="ja-JP" altLang="en-US">
                <a:latin typeface="Meiryo UI" panose="020B0604030504040204" pitchFamily="50" charset="-128"/>
                <a:ea typeface="Meiryo UI" panose="020B0604030504040204" pitchFamily="50" charset="-128"/>
              </a:rPr>
              <a:t>これがそのグラフとなります。生産の無い休憩時に電力量が下がっていないことがわかります。</a:t>
            </a:r>
          </a:p>
          <a:p>
            <a:r>
              <a:rPr lang="ja-JP" altLang="en-US">
                <a:latin typeface="Meiryo UI" panose="020B0604030504040204" pitchFamily="50" charset="-128"/>
                <a:ea typeface="Meiryo UI" panose="020B0604030504040204" pitchFamily="50" charset="-128"/>
              </a:rPr>
              <a:t>見える化を活用し、休憩時・昼休憩や直間のエネルギーロスをこれまでに削減してきました。</a:t>
            </a: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見える化の進化としまして、見えてないエネルギーロスを炙り出す新しい手法を考え出しました。</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エネルギーは生産量に比例すると考え、原単位が一番良いデータと原点を結び、この理想線から外れたエネルギーにロスがあると考えました。</a:t>
            </a:r>
          </a:p>
          <a:p>
            <a:r>
              <a:rPr lang="ja-JP" altLang="en-US">
                <a:latin typeface="Meiryo UI" panose="020B0604030504040204" pitchFamily="50" charset="-128"/>
                <a:ea typeface="Meiryo UI" panose="020B0604030504040204" pitchFamily="50" charset="-128"/>
              </a:rPr>
              <a:t>生産量に関係なくエネルギーを使う：固定ロス</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変動に応じたエネルギー使用ではない：変動ロス</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理想線自体を下げることを検討する：高効率化</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など、ロスに応じた改善を抽出できるシステムを作り上げました。</a:t>
            </a:r>
          </a:p>
          <a:p>
            <a:endParaRPr lang="ja-JP" altLang="en-US">
              <a:latin typeface="Meiryo UI" panose="020B0604030504040204" pitchFamily="50" charset="-128"/>
              <a:ea typeface="Meiryo UI" panose="020B0604030504040204" pitchFamily="50" charset="-128"/>
            </a:endParaRPr>
          </a:p>
        </p:txBody>
      </p:sp>
      <p:sp>
        <p:nvSpPr>
          <p:cNvPr id="57348" name="スライド番号プレースホルダー 3">
            <a:extLst>
              <a:ext uri="{FF2B5EF4-FFF2-40B4-BE49-F238E27FC236}">
                <a16:creationId xmlns:a16="http://schemas.microsoft.com/office/drawing/2014/main" id="{6B90A0A5-96DD-409C-973B-32B6D163EFAC}"/>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35013" indent="-282575">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31888" indent="-225425">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85913" indent="-225425">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38350" indent="-225425">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495550" indent="-22542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52750" indent="-22542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09950" indent="-22542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67150" indent="-225425"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D4CB59-C1EC-4039-B560-58F88FA0D96B}"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a:t>
            </a:r>
            <a:r>
              <a:rPr lang="fr-FR" dirty="0" err="1"/>
              <a:t>offer</a:t>
            </a:r>
            <a:r>
              <a:rPr lang="fr-FR" dirty="0"/>
              <a:t> </a:t>
            </a:r>
            <a:r>
              <a:rPr lang="fr-FR" dirty="0" err="1"/>
              <a:t>is</a:t>
            </a:r>
            <a:r>
              <a:rPr lang="fr-FR" dirty="0"/>
              <a:t> </a:t>
            </a:r>
            <a:r>
              <a:rPr lang="fr-FR" dirty="0" err="1"/>
              <a:t>built</a:t>
            </a:r>
            <a:r>
              <a:rPr lang="fr-FR" dirty="0"/>
              <a:t> </a:t>
            </a:r>
            <a:r>
              <a:rPr lang="fr-FR" dirty="0" err="1"/>
              <a:t>around</a:t>
            </a:r>
            <a:r>
              <a:rPr lang="fr-FR" dirty="0"/>
              <a:t> 3 solutions </a:t>
            </a:r>
            <a:r>
              <a:rPr lang="fr-FR" dirty="0" err="1"/>
              <a:t>covering</a:t>
            </a:r>
            <a:r>
              <a:rPr lang="fr-FR" baseline="0" dirty="0"/>
              <a:t> </a:t>
            </a:r>
            <a:r>
              <a:rPr lang="fr-FR" baseline="0" dirty="0" err="1"/>
              <a:t>different</a:t>
            </a:r>
            <a:r>
              <a:rPr lang="fr-FR" baseline="0" dirty="0"/>
              <a:t> </a:t>
            </a:r>
            <a:r>
              <a:rPr lang="fr-FR" baseline="0" dirty="0" err="1"/>
              <a:t>contexts</a:t>
            </a:r>
            <a:endParaRPr lang="fr-FR" baseline="0" dirty="0"/>
          </a:p>
          <a:p>
            <a:r>
              <a:rPr lang="fr-FR" b="1" baseline="0" dirty="0"/>
              <a:t>Navigation </a:t>
            </a:r>
            <a:r>
              <a:rPr lang="fr-FR" b="1" baseline="0" dirty="0" err="1"/>
              <a:t>based</a:t>
            </a:r>
            <a:r>
              <a:rPr lang="fr-FR" b="1" baseline="0" dirty="0"/>
              <a:t> solution</a:t>
            </a:r>
            <a:r>
              <a:rPr lang="fr-FR" baseline="0" dirty="0"/>
              <a:t>:</a:t>
            </a:r>
          </a:p>
          <a:p>
            <a:r>
              <a:rPr lang="fr-FR" baseline="0" dirty="0" err="1"/>
              <a:t>Remote</a:t>
            </a:r>
            <a:r>
              <a:rPr lang="fr-FR" baseline="0" dirty="0"/>
              <a:t> monitoring and control of the </a:t>
            </a:r>
            <a:r>
              <a:rPr lang="fr-FR" baseline="0" dirty="0" err="1"/>
              <a:t>PcVue</a:t>
            </a:r>
            <a:r>
              <a:rPr lang="fr-FR" baseline="0" dirty="0"/>
              <a:t> </a:t>
            </a:r>
            <a:r>
              <a:rPr lang="fr-FR" baseline="0" dirty="0" err="1"/>
              <a:t>project</a:t>
            </a:r>
            <a:r>
              <a:rPr lang="fr-FR" baseline="0" dirty="0"/>
              <a:t> </a:t>
            </a:r>
            <a:r>
              <a:rPr lang="fr-FR" baseline="0" dirty="0" err="1"/>
              <a:t>using</a:t>
            </a:r>
            <a:r>
              <a:rPr lang="fr-FR" baseline="0" dirty="0"/>
              <a:t> </a:t>
            </a:r>
            <a:r>
              <a:rPr lang="fr-FR" baseline="0" dirty="0" err="1"/>
              <a:t>manual</a:t>
            </a:r>
            <a:r>
              <a:rPr lang="fr-FR" baseline="0" dirty="0"/>
              <a:t> user navigation </a:t>
            </a:r>
            <a:r>
              <a:rPr lang="fr-FR" baseline="0" dirty="0" err="1"/>
              <a:t>thru</a:t>
            </a:r>
            <a:r>
              <a:rPr lang="fr-FR" baseline="0" dirty="0"/>
              <a:t> </a:t>
            </a:r>
            <a:r>
              <a:rPr lang="fr-FR" baseline="0" dirty="0" err="1"/>
              <a:t>mimics</a:t>
            </a:r>
            <a:endParaRPr lang="fr-FR" baseline="0" dirty="0"/>
          </a:p>
          <a:p>
            <a:r>
              <a:rPr lang="fr-FR" baseline="0" dirty="0"/>
              <a:t>This </a:t>
            </a:r>
            <a:r>
              <a:rPr lang="fr-FR" baseline="0" dirty="0" err="1"/>
              <a:t>could</a:t>
            </a:r>
            <a:r>
              <a:rPr lang="fr-FR" baseline="0" dirty="0"/>
              <a:t> </a:t>
            </a:r>
            <a:r>
              <a:rPr lang="fr-FR" baseline="0" dirty="0" err="1"/>
              <a:t>be</a:t>
            </a:r>
            <a:r>
              <a:rPr lang="fr-FR" baseline="0" dirty="0"/>
              <a:t> </a:t>
            </a:r>
            <a:r>
              <a:rPr lang="fr-FR" baseline="0" dirty="0" err="1"/>
              <a:t>done</a:t>
            </a:r>
            <a:r>
              <a:rPr lang="fr-FR" baseline="0" dirty="0"/>
              <a:t> </a:t>
            </a:r>
            <a:r>
              <a:rPr lang="fr-FR" baseline="0" dirty="0" err="1"/>
              <a:t>either</a:t>
            </a:r>
            <a:r>
              <a:rPr lang="fr-FR" baseline="0" dirty="0"/>
              <a:t> </a:t>
            </a:r>
            <a:r>
              <a:rPr lang="fr-FR" baseline="0" dirty="0" err="1"/>
              <a:t>with</a:t>
            </a:r>
            <a:r>
              <a:rPr lang="fr-FR" baseline="0" dirty="0"/>
              <a:t> </a:t>
            </a:r>
            <a:r>
              <a:rPr lang="fr-FR" baseline="0" dirty="0" err="1"/>
              <a:t>WebVue</a:t>
            </a:r>
            <a:r>
              <a:rPr lang="fr-FR" baseline="0" dirty="0"/>
              <a:t> as a mobile </a:t>
            </a:r>
            <a:r>
              <a:rPr lang="fr-FR" baseline="0" dirty="0" err="1"/>
              <a:t>app</a:t>
            </a:r>
            <a:r>
              <a:rPr lang="fr-FR" baseline="0" dirty="0"/>
              <a:t> or a web client or a </a:t>
            </a:r>
            <a:r>
              <a:rPr lang="fr-FR" baseline="0" dirty="0" err="1"/>
              <a:t>remote</a:t>
            </a:r>
            <a:r>
              <a:rPr lang="fr-FR" baseline="0" dirty="0"/>
              <a:t> client (RDS)</a:t>
            </a:r>
          </a:p>
          <a:p>
            <a:r>
              <a:rPr lang="fr-FR" b="1" baseline="0" dirty="0" err="1"/>
              <a:t>Situational</a:t>
            </a:r>
            <a:r>
              <a:rPr lang="fr-FR" b="1" baseline="0" dirty="0"/>
              <a:t> </a:t>
            </a:r>
            <a:r>
              <a:rPr lang="fr-FR" b="1" baseline="0" dirty="0" err="1"/>
              <a:t>awareness</a:t>
            </a:r>
            <a:r>
              <a:rPr lang="fr-FR" b="1" baseline="0" dirty="0"/>
              <a:t> </a:t>
            </a:r>
            <a:r>
              <a:rPr lang="fr-FR" b="1" baseline="0" dirty="0" err="1"/>
              <a:t>based</a:t>
            </a:r>
            <a:r>
              <a:rPr lang="fr-FR" b="1" baseline="0" dirty="0"/>
              <a:t> solution</a:t>
            </a:r>
            <a:r>
              <a:rPr lang="fr-FR" baseline="0" dirty="0"/>
              <a:t>: </a:t>
            </a:r>
          </a:p>
          <a:p>
            <a:r>
              <a:rPr lang="fr-FR" baseline="0" dirty="0"/>
              <a:t>A solution </a:t>
            </a:r>
            <a:r>
              <a:rPr lang="fr-FR" baseline="0" dirty="0" err="1"/>
              <a:t>based</a:t>
            </a:r>
            <a:r>
              <a:rPr lang="fr-FR" baseline="0" dirty="0"/>
              <a:t> on </a:t>
            </a:r>
            <a:r>
              <a:rPr lang="fr-FR" baseline="0" dirty="0" err="1"/>
              <a:t>alarm</a:t>
            </a:r>
            <a:r>
              <a:rPr lang="fr-FR" baseline="0" dirty="0"/>
              <a:t> notification for </a:t>
            </a:r>
            <a:r>
              <a:rPr lang="fr-FR" baseline="0" dirty="0" err="1"/>
              <a:t>immediate</a:t>
            </a:r>
            <a:r>
              <a:rPr lang="fr-FR" baseline="0" dirty="0"/>
              <a:t> action (</a:t>
            </a:r>
            <a:r>
              <a:rPr lang="fr-FR" baseline="0" dirty="0" err="1"/>
              <a:t>acknoledgment</a:t>
            </a:r>
            <a:r>
              <a:rPr lang="fr-FR" baseline="0" dirty="0"/>
              <a:t>, set values, </a:t>
            </a:r>
            <a:r>
              <a:rPr lang="fr-FR" baseline="0" dirty="0" err="1"/>
              <a:t>send</a:t>
            </a:r>
            <a:r>
              <a:rPr lang="fr-FR" baseline="0" dirty="0"/>
              <a:t> command,…)</a:t>
            </a:r>
          </a:p>
          <a:p>
            <a:r>
              <a:rPr lang="fr-FR" baseline="0" dirty="0" err="1"/>
              <a:t>Allows</a:t>
            </a:r>
            <a:r>
              <a:rPr lang="fr-FR" baseline="0" dirty="0"/>
              <a:t> to monitor and control key data of the </a:t>
            </a:r>
            <a:r>
              <a:rPr lang="fr-FR" baseline="0" dirty="0" err="1"/>
              <a:t>process</a:t>
            </a:r>
            <a:endParaRPr lang="fr-FR" baseline="0" dirty="0"/>
          </a:p>
          <a:p>
            <a:r>
              <a:rPr lang="fr-FR" b="1" baseline="0" dirty="0"/>
              <a:t>Location </a:t>
            </a:r>
            <a:r>
              <a:rPr lang="fr-FR" b="1" baseline="0" dirty="0" err="1"/>
              <a:t>based</a:t>
            </a:r>
            <a:r>
              <a:rPr lang="fr-FR" b="1" baseline="0" dirty="0"/>
              <a:t> solutions</a:t>
            </a:r>
            <a:r>
              <a:rPr lang="fr-FR" baseline="0" dirty="0"/>
              <a:t>:</a:t>
            </a:r>
          </a:p>
          <a:p>
            <a:r>
              <a:rPr lang="fr-FR" baseline="0" dirty="0"/>
              <a:t>A solution to </a:t>
            </a:r>
            <a:r>
              <a:rPr lang="fr-FR" baseline="0" dirty="0" err="1"/>
              <a:t>provide</a:t>
            </a:r>
            <a:r>
              <a:rPr lang="fr-FR" baseline="0" dirty="0"/>
              <a:t> the mobile user </a:t>
            </a:r>
            <a:r>
              <a:rPr lang="fr-FR" baseline="0" dirty="0" err="1"/>
              <a:t>with</a:t>
            </a:r>
            <a:r>
              <a:rPr lang="fr-FR" baseline="0" dirty="0"/>
              <a:t> pertinent info </a:t>
            </a:r>
            <a:r>
              <a:rPr lang="fr-FR" baseline="0" dirty="0" err="1"/>
              <a:t>depending</a:t>
            </a:r>
            <a:r>
              <a:rPr lang="fr-FR" baseline="0" dirty="0"/>
              <a:t> on </a:t>
            </a:r>
            <a:r>
              <a:rPr lang="fr-FR" baseline="0" dirty="0" err="1"/>
              <a:t>his</a:t>
            </a:r>
            <a:r>
              <a:rPr lang="fr-FR" baseline="0" dirty="0"/>
              <a:t> location and </a:t>
            </a:r>
            <a:r>
              <a:rPr lang="fr-FR" baseline="0" dirty="0" err="1"/>
              <a:t>his</a:t>
            </a:r>
            <a:r>
              <a:rPr lang="fr-FR" baseline="0" dirty="0"/>
              <a:t> </a:t>
            </a:r>
            <a:r>
              <a:rPr lang="fr-FR" baseline="0" dirty="0" err="1"/>
              <a:t>role</a:t>
            </a:r>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16</a:t>
            </a:fld>
            <a:endParaRPr lang="fr-FR"/>
          </a:p>
        </p:txBody>
      </p:sp>
    </p:spTree>
    <p:extLst>
      <p:ext uri="{BB962C8B-B14F-4D97-AF65-F5344CB8AC3E}">
        <p14:creationId xmlns:p14="http://schemas.microsoft.com/office/powerpoint/2010/main" val="3299702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marL="0" indent="0">
              <a:buFont typeface="Wingdings" panose="05000000000000000000" pitchFamily="2" charset="2"/>
              <a:buNone/>
            </a:pPr>
            <a:r>
              <a:rPr lang="fr-FR" sz="1200" dirty="0">
                <a:solidFill>
                  <a:schemeClr val="tx1">
                    <a:lumMod val="75000"/>
                    <a:lumOff val="25000"/>
                  </a:schemeClr>
                </a:solidFill>
              </a:rPr>
              <a:t>Timing : 1’15</a:t>
            </a:r>
          </a:p>
          <a:p>
            <a:pPr marL="0" indent="0">
              <a:buFont typeface="Wingdings" panose="05000000000000000000" pitchFamily="2" charset="2"/>
              <a:buNone/>
            </a:pPr>
            <a:r>
              <a:rPr lang="fr-FR" sz="1200" dirty="0">
                <a:solidFill>
                  <a:schemeClr val="tx1">
                    <a:lumMod val="75000"/>
                    <a:lumOff val="25000"/>
                  </a:schemeClr>
                </a:solidFill>
              </a:rPr>
              <a:t>The solution I </a:t>
            </a:r>
            <a:r>
              <a:rPr lang="fr-FR" sz="1200" dirty="0" err="1">
                <a:solidFill>
                  <a:schemeClr val="tx1">
                    <a:lumMod val="75000"/>
                    <a:lumOff val="25000"/>
                  </a:schemeClr>
                </a:solidFill>
              </a:rPr>
              <a:t>present</a:t>
            </a:r>
            <a:r>
              <a:rPr lang="fr-FR" sz="1200" dirty="0">
                <a:solidFill>
                  <a:schemeClr val="tx1">
                    <a:lumMod val="75000"/>
                    <a:lumOff val="25000"/>
                  </a:schemeClr>
                </a:solidFill>
              </a:rPr>
              <a:t> </a:t>
            </a:r>
            <a:r>
              <a:rPr lang="fr-FR" sz="1200" dirty="0" err="1">
                <a:solidFill>
                  <a:schemeClr val="tx1">
                    <a:lumMod val="75000"/>
                    <a:lumOff val="25000"/>
                  </a:schemeClr>
                </a:solidFill>
              </a:rPr>
              <a:t>here</a:t>
            </a:r>
            <a:r>
              <a:rPr lang="fr-FR" sz="1200" dirty="0">
                <a:solidFill>
                  <a:schemeClr val="tx1">
                    <a:lumMod val="75000"/>
                    <a:lumOff val="25000"/>
                  </a:schemeClr>
                </a:solidFill>
              </a:rPr>
              <a:t> </a:t>
            </a:r>
            <a:r>
              <a:rPr lang="fr-FR" sz="1200" dirty="0" err="1">
                <a:solidFill>
                  <a:schemeClr val="tx1">
                    <a:lumMod val="75000"/>
                    <a:lumOff val="25000"/>
                  </a:schemeClr>
                </a:solidFill>
              </a:rPr>
              <a:t>allows</a:t>
            </a:r>
            <a:r>
              <a:rPr lang="fr-FR" sz="1200" baseline="0" dirty="0">
                <a:solidFill>
                  <a:schemeClr val="tx1">
                    <a:lumMod val="75000"/>
                    <a:lumOff val="25000"/>
                  </a:schemeClr>
                </a:solidFill>
              </a:rPr>
              <a:t> to </a:t>
            </a:r>
            <a:r>
              <a:rPr lang="fr-FR" sz="1200" baseline="0" dirty="0" err="1">
                <a:solidFill>
                  <a:schemeClr val="tx1">
                    <a:lumMod val="75000"/>
                    <a:lumOff val="25000"/>
                  </a:schemeClr>
                </a:solidFill>
              </a:rPr>
              <a:t>collect</a:t>
            </a:r>
            <a:r>
              <a:rPr lang="fr-FR" sz="1200" baseline="0" dirty="0">
                <a:solidFill>
                  <a:schemeClr val="tx1">
                    <a:lumMod val="75000"/>
                    <a:lumOff val="25000"/>
                  </a:schemeClr>
                </a:solidFill>
              </a:rPr>
              <a:t> and </a:t>
            </a:r>
            <a:r>
              <a:rPr lang="fr-FR" sz="1200" baseline="0" dirty="0" err="1">
                <a:solidFill>
                  <a:schemeClr val="tx1">
                    <a:lumMod val="75000"/>
                    <a:lumOff val="25000"/>
                  </a:schemeClr>
                </a:solidFill>
              </a:rPr>
              <a:t>filter</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raw</a:t>
            </a:r>
            <a:r>
              <a:rPr lang="fr-FR" sz="1200" baseline="0" dirty="0">
                <a:solidFill>
                  <a:schemeClr val="tx1">
                    <a:lumMod val="75000"/>
                    <a:lumOff val="25000"/>
                  </a:schemeClr>
                </a:solidFill>
              </a:rPr>
              <a:t> data </a:t>
            </a:r>
            <a:r>
              <a:rPr lang="fr-FR" sz="1200" baseline="0" dirty="0" err="1">
                <a:solidFill>
                  <a:schemeClr val="tx1">
                    <a:lumMod val="75000"/>
                    <a:lumOff val="25000"/>
                  </a:schemeClr>
                </a:solidFill>
              </a:rPr>
              <a:t>gathered</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from</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processes</a:t>
            </a:r>
            <a:r>
              <a:rPr lang="fr-FR" sz="1200" baseline="0" dirty="0">
                <a:solidFill>
                  <a:schemeClr val="tx1">
                    <a:lumMod val="75000"/>
                    <a:lumOff val="25000"/>
                  </a:schemeClr>
                </a:solidFill>
              </a:rPr>
              <a:t> and to </a:t>
            </a:r>
            <a:r>
              <a:rPr lang="fr-FR" sz="1200" baseline="0" dirty="0" err="1">
                <a:solidFill>
                  <a:schemeClr val="tx1">
                    <a:lumMod val="75000"/>
                    <a:lumOff val="25000"/>
                  </a:schemeClr>
                </a:solidFill>
              </a:rPr>
              <a:t>automatically</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present</a:t>
            </a:r>
            <a:r>
              <a:rPr lang="fr-FR" sz="1200" baseline="0" dirty="0">
                <a:solidFill>
                  <a:schemeClr val="tx1">
                    <a:lumMod val="75000"/>
                    <a:lumOff val="25000"/>
                  </a:schemeClr>
                </a:solidFill>
              </a:rPr>
              <a:t> relevant information and </a:t>
            </a:r>
            <a:r>
              <a:rPr lang="fr-FR" sz="1200" baseline="0" dirty="0" err="1">
                <a:solidFill>
                  <a:schemeClr val="tx1">
                    <a:lumMod val="75000"/>
                    <a:lumOff val="25000"/>
                  </a:schemeClr>
                </a:solidFill>
              </a:rPr>
              <a:t>available</a:t>
            </a:r>
            <a:r>
              <a:rPr lang="fr-FR" sz="1200" baseline="0" dirty="0">
                <a:solidFill>
                  <a:schemeClr val="tx1">
                    <a:lumMod val="75000"/>
                    <a:lumOff val="25000"/>
                  </a:schemeClr>
                </a:solidFill>
              </a:rPr>
              <a:t> control actions to the mobile user </a:t>
            </a:r>
            <a:r>
              <a:rPr lang="fr-FR" sz="1200" baseline="0" dirty="0" err="1">
                <a:solidFill>
                  <a:schemeClr val="tx1">
                    <a:lumMod val="75000"/>
                    <a:lumOff val="25000"/>
                  </a:schemeClr>
                </a:solidFill>
              </a:rPr>
              <a:t>according</a:t>
            </a:r>
            <a:r>
              <a:rPr lang="fr-FR" sz="1200" baseline="0" dirty="0">
                <a:solidFill>
                  <a:schemeClr val="tx1">
                    <a:lumMod val="75000"/>
                    <a:lumOff val="25000"/>
                  </a:schemeClr>
                </a:solidFill>
              </a:rPr>
              <a:t> to the </a:t>
            </a:r>
            <a:r>
              <a:rPr lang="fr-FR" sz="1200" baseline="0" dirty="0" err="1">
                <a:solidFill>
                  <a:schemeClr val="tx1">
                    <a:lumMod val="75000"/>
                    <a:lumOff val="25000"/>
                  </a:schemeClr>
                </a:solidFill>
              </a:rPr>
              <a:t>device</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geolocation</a:t>
            </a:r>
            <a:r>
              <a:rPr lang="fr-FR" sz="1200" baseline="0" dirty="0">
                <a:solidFill>
                  <a:schemeClr val="tx1">
                    <a:lumMod val="75000"/>
                    <a:lumOff val="25000"/>
                  </a:schemeClr>
                </a:solidFill>
              </a:rPr>
              <a:t> and the </a:t>
            </a:r>
            <a:r>
              <a:rPr lang="fr-FR" sz="1200" baseline="0" dirty="0" err="1">
                <a:solidFill>
                  <a:schemeClr val="tx1">
                    <a:lumMod val="75000"/>
                    <a:lumOff val="25000"/>
                  </a:schemeClr>
                </a:solidFill>
              </a:rPr>
              <a:t>role</a:t>
            </a:r>
            <a:r>
              <a:rPr lang="fr-FR" sz="1200" baseline="0" dirty="0">
                <a:solidFill>
                  <a:schemeClr val="tx1">
                    <a:lumMod val="75000"/>
                    <a:lumOff val="25000"/>
                  </a:schemeClr>
                </a:solidFill>
              </a:rPr>
              <a:t> and right of the user.</a:t>
            </a:r>
          </a:p>
          <a:p>
            <a:pPr marL="0" indent="0">
              <a:buFont typeface="Wingdings" panose="05000000000000000000" pitchFamily="2" charset="2"/>
              <a:buNone/>
            </a:pPr>
            <a:r>
              <a:rPr lang="fr-FR" sz="1200" baseline="0" dirty="0">
                <a:solidFill>
                  <a:schemeClr val="tx1">
                    <a:lumMod val="75000"/>
                    <a:lumOff val="25000"/>
                  </a:schemeClr>
                </a:solidFill>
              </a:rPr>
              <a:t>This solution </a:t>
            </a:r>
            <a:r>
              <a:rPr lang="fr-FR" sz="1200" baseline="0" dirty="0" err="1">
                <a:solidFill>
                  <a:schemeClr val="tx1">
                    <a:lumMod val="75000"/>
                    <a:lumOff val="25000"/>
                  </a:schemeClr>
                </a:solidFill>
              </a:rPr>
              <a:t>is</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based</a:t>
            </a:r>
            <a:r>
              <a:rPr lang="fr-FR" sz="1200" baseline="0" dirty="0">
                <a:solidFill>
                  <a:schemeClr val="tx1">
                    <a:lumMod val="75000"/>
                    <a:lumOff val="25000"/>
                  </a:schemeClr>
                </a:solidFill>
              </a:rPr>
              <a:t> on a mobile </a:t>
            </a:r>
            <a:r>
              <a:rPr lang="fr-FR" sz="1200" baseline="0" dirty="0" err="1">
                <a:solidFill>
                  <a:schemeClr val="tx1">
                    <a:lumMod val="75000"/>
                    <a:lumOff val="25000"/>
                  </a:schemeClr>
                </a:solidFill>
              </a:rPr>
              <a:t>app</a:t>
            </a:r>
            <a:r>
              <a:rPr lang="fr-FR" sz="1200" baseline="0" dirty="0">
                <a:solidFill>
                  <a:schemeClr val="tx1">
                    <a:lumMod val="75000"/>
                    <a:lumOff val="25000"/>
                  </a:schemeClr>
                </a:solidFill>
              </a:rPr>
              <a:t>, </a:t>
            </a:r>
            <a:r>
              <a:rPr lang="fr-FR" sz="1200" baseline="0" dirty="0" err="1">
                <a:solidFill>
                  <a:schemeClr val="tx1">
                    <a:lumMod val="75000"/>
                    <a:lumOff val="25000"/>
                  </a:schemeClr>
                </a:solidFill>
              </a:rPr>
              <a:t>geolocation</a:t>
            </a:r>
            <a:r>
              <a:rPr lang="fr-FR" sz="1200" baseline="0" dirty="0">
                <a:solidFill>
                  <a:schemeClr val="tx1">
                    <a:lumMod val="75000"/>
                    <a:lumOff val="25000"/>
                  </a:schemeClr>
                </a:solidFill>
              </a:rPr>
              <a:t> technologies and services</a:t>
            </a:r>
            <a:endParaRPr lang="fr-FR" sz="1200" dirty="0">
              <a:solidFill>
                <a:schemeClr val="tx1">
                  <a:lumMod val="75000"/>
                  <a:lumOff val="25000"/>
                </a:schemeClr>
              </a:solidFill>
            </a:endParaRPr>
          </a:p>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17</a:t>
            </a:fld>
            <a:endParaRPr lang="fr-FR"/>
          </a:p>
        </p:txBody>
      </p:sp>
    </p:spTree>
    <p:extLst>
      <p:ext uri="{BB962C8B-B14F-4D97-AF65-F5344CB8AC3E}">
        <p14:creationId xmlns:p14="http://schemas.microsoft.com/office/powerpoint/2010/main" val="3492313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18</a:t>
            </a:fld>
            <a:endParaRPr lang="fr-FR"/>
          </a:p>
        </p:txBody>
      </p:sp>
    </p:spTree>
    <p:extLst>
      <p:ext uri="{BB962C8B-B14F-4D97-AF65-F5344CB8AC3E}">
        <p14:creationId xmlns:p14="http://schemas.microsoft.com/office/powerpoint/2010/main" val="2534804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Timing : 45’’</a:t>
            </a:r>
          </a:p>
          <a:p>
            <a:r>
              <a:rPr lang="en-US" noProof="0" dirty="0"/>
              <a:t>A mobile user comes in a specific zone with the app</a:t>
            </a:r>
          </a:p>
          <a:p>
            <a:r>
              <a:rPr lang="en-US" noProof="0" dirty="0"/>
              <a:t>The system</a:t>
            </a:r>
            <a:r>
              <a:rPr lang="en-US" baseline="0" noProof="0" dirty="0"/>
              <a:t> gets the context: the user ID and (t</a:t>
            </a:r>
            <a:r>
              <a:rPr lang="en-US" noProof="0" dirty="0"/>
              <a:t>hx to the </a:t>
            </a:r>
            <a:r>
              <a:rPr lang="en-US" noProof="0" dirty="0" err="1"/>
              <a:t>outdour</a:t>
            </a:r>
            <a:r>
              <a:rPr lang="en-US" noProof="0" dirty="0"/>
              <a:t> and indoor positioning technologies,) the location.</a:t>
            </a:r>
            <a:r>
              <a:rPr lang="en-US" baseline="0" noProof="0" dirty="0"/>
              <a:t> Then, according to the role and rights of  the user the system sends back the relevant information – the filtered data - and controls actions available for this user at this location at this time.</a:t>
            </a:r>
          </a:p>
          <a:p>
            <a:r>
              <a:rPr lang="en-US" baseline="0" noProof="0" dirty="0"/>
              <a:t>And even before the user asks for it the mobile displays 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noProof="0" dirty="0"/>
              <a:t>And what you see in the screen is exactly what the user sees, with no need to navigate thru menu, it’s automatic. This a key point because usual systems for remotely monitoring &amp; control system with mobile devices use the same  interface than a desktop station, but we know by experience that is not possible to do it with a reduced size screen.</a:t>
            </a:r>
          </a:p>
          <a:p>
            <a:r>
              <a:rPr lang="en-US" baseline="0" noProof="0" dirty="0"/>
              <a:t>(Here you have something very </a:t>
            </a:r>
            <a:r>
              <a:rPr lang="en-US" b="1" baseline="0" noProof="0" dirty="0"/>
              <a:t>intuitive, user friendly and efficient for the operator</a:t>
            </a:r>
            <a:r>
              <a:rPr lang="en-US" baseline="0" noProof="0" dirty="0"/>
              <a:t>.)</a:t>
            </a:r>
          </a:p>
          <a:p>
            <a:r>
              <a:rPr lang="en-US" baseline="0" noProof="0" dirty="0"/>
              <a:t>In another hand the system delivers information for monitoring and tracking assets or teams for dispatching to a central control</a:t>
            </a:r>
            <a:endParaRPr lang="en-US" noProof="0"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19</a:t>
            </a:fld>
            <a:endParaRPr lang="fr-FR"/>
          </a:p>
        </p:txBody>
      </p:sp>
    </p:spTree>
    <p:extLst>
      <p:ext uri="{BB962C8B-B14F-4D97-AF65-F5344CB8AC3E}">
        <p14:creationId xmlns:p14="http://schemas.microsoft.com/office/powerpoint/2010/main" val="3451240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lvl="0"/>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20</a:t>
            </a:fld>
            <a:endParaRPr lang="fr-FR"/>
          </a:p>
        </p:txBody>
      </p:sp>
    </p:spTree>
    <p:extLst>
      <p:ext uri="{BB962C8B-B14F-4D97-AF65-F5344CB8AC3E}">
        <p14:creationId xmlns:p14="http://schemas.microsoft.com/office/powerpoint/2010/main" val="3107656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lvl="0"/>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21</a:t>
            </a:fld>
            <a:endParaRPr lang="fr-FR"/>
          </a:p>
        </p:txBody>
      </p:sp>
    </p:spTree>
    <p:extLst>
      <p:ext uri="{BB962C8B-B14F-4D97-AF65-F5344CB8AC3E}">
        <p14:creationId xmlns:p14="http://schemas.microsoft.com/office/powerpoint/2010/main" val="1296148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lvl="0"/>
            <a:endParaRPr lang="en-US"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22</a:t>
            </a:fld>
            <a:endParaRPr lang="fr-FR"/>
          </a:p>
        </p:txBody>
      </p:sp>
    </p:spTree>
    <p:extLst>
      <p:ext uri="{BB962C8B-B14F-4D97-AF65-F5344CB8AC3E}">
        <p14:creationId xmlns:p14="http://schemas.microsoft.com/office/powerpoint/2010/main" val="270512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Remote graphic interface for monitoring &amp; control </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Events notification </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Automatically provides relevant information according to geolocation and user's role and rights for monitoring and control surrounding installation </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Messaging system (audio ,texts ,images, videos) between mobile users and with a central server</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Smart bot companion for interactive help and guidance (SNAPPY ?)</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Data filtering/processing</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Assets tracking</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Geo configuration</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Indoor/Outdoor geolocation using IPS (Bluetooth Low Energy Beacons, </a:t>
            </a:r>
            <a:r>
              <a:rPr lang="en-US" i="0" dirty="0" err="1">
                <a:solidFill>
                  <a:schemeClr val="tx1"/>
                </a:solidFill>
                <a:latin typeface="Segoe UI Semilight" panose="020B0402040204020203" pitchFamily="34" charset="0"/>
                <a:cs typeface="Segoe UI Semilight" panose="020B0402040204020203" pitchFamily="34" charset="0"/>
              </a:rPr>
              <a:t>QRCode</a:t>
            </a:r>
            <a:r>
              <a:rPr lang="en-US" i="0" dirty="0">
                <a:solidFill>
                  <a:schemeClr val="tx1"/>
                </a:solidFill>
                <a:latin typeface="Segoe UI Semilight" panose="020B0402040204020203" pitchFamily="34" charset="0"/>
                <a:cs typeface="Segoe UI Semilight" panose="020B0402040204020203" pitchFamily="34" charset="0"/>
              </a:rPr>
              <a:t>, NFC, </a:t>
            </a:r>
            <a:r>
              <a:rPr lang="en-US" i="0" dirty="0" err="1">
                <a:solidFill>
                  <a:schemeClr val="tx1"/>
                </a:solidFill>
                <a:latin typeface="Segoe UI Semilight" panose="020B0402040204020203" pitchFamily="34" charset="0"/>
                <a:cs typeface="Segoe UI Semilight" panose="020B0402040204020203" pitchFamily="34" charset="0"/>
              </a:rPr>
              <a:t>Wifi</a:t>
            </a:r>
            <a:r>
              <a:rPr lang="en-US" i="0" dirty="0">
                <a:solidFill>
                  <a:schemeClr val="tx1"/>
                </a:solidFill>
                <a:latin typeface="Segoe UI Semilight" panose="020B0402040204020203" pitchFamily="34" charset="0"/>
                <a:cs typeface="Segoe UI Semilight" panose="020B0402040204020203" pitchFamily="34" charset="0"/>
              </a:rPr>
              <a:t>) and GPS</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Real time values display &amp; control</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Alarms &amp; events management </a:t>
            </a:r>
          </a:p>
          <a:p>
            <a:pPr marL="342900" fontAlgn="ctr">
              <a:spcBef>
                <a:spcPts val="0"/>
              </a:spcBef>
              <a:spcAft>
                <a:spcPts val="0"/>
              </a:spcAft>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Trends visualization enabling visibility anytime anywhere</a:t>
            </a:r>
            <a:endParaRPr lang="en-US" sz="1100" i="0" dirty="0">
              <a:solidFill>
                <a:schemeClr val="tx1"/>
              </a:solidFill>
              <a:latin typeface="Segoe UI Semilight" panose="020B0402040204020203" pitchFamily="34" charset="0"/>
              <a:cs typeface="Segoe UI Semilight" panose="020B04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23</a:t>
            </a:fld>
            <a:endParaRPr lang="fr-FR"/>
          </a:p>
        </p:txBody>
      </p:sp>
    </p:spTree>
    <p:extLst>
      <p:ext uri="{BB962C8B-B14F-4D97-AF65-F5344CB8AC3E}">
        <p14:creationId xmlns:p14="http://schemas.microsoft.com/office/powerpoint/2010/main" val="2940861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b="1"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24</a:t>
            </a:fld>
            <a:endParaRPr lang="fr-FR"/>
          </a:p>
        </p:txBody>
      </p:sp>
    </p:spTree>
    <p:extLst>
      <p:ext uri="{BB962C8B-B14F-4D97-AF65-F5344CB8AC3E}">
        <p14:creationId xmlns:p14="http://schemas.microsoft.com/office/powerpoint/2010/main" val="2010184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25</a:t>
            </a:fld>
            <a:endParaRPr lang="fr-FR"/>
          </a:p>
        </p:txBody>
      </p:sp>
    </p:spTree>
    <p:extLst>
      <p:ext uri="{BB962C8B-B14F-4D97-AF65-F5344CB8AC3E}">
        <p14:creationId xmlns:p14="http://schemas.microsoft.com/office/powerpoint/2010/main" val="50971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スライド イメージ プレースホルダー 1">
            <a:extLst>
              <a:ext uri="{FF2B5EF4-FFF2-40B4-BE49-F238E27FC236}">
                <a16:creationId xmlns:a16="http://schemas.microsoft.com/office/drawing/2014/main" id="{D8EE4A5E-E505-4285-9FC2-8EE5943977D3}"/>
              </a:ext>
            </a:extLst>
          </p:cNvPr>
          <p:cNvSpPr>
            <a:spLocks noGrp="1" noRot="1" noChangeAspect="1" noTextEdit="1"/>
          </p:cNvSpPr>
          <p:nvPr>
            <p:ph type="sldImg"/>
          </p:nvPr>
        </p:nvSpPr>
        <p:spPr>
          <a:ln/>
        </p:spPr>
      </p:sp>
      <p:sp>
        <p:nvSpPr>
          <p:cNvPr id="58371" name="ノート プレースホルダー 2">
            <a:extLst>
              <a:ext uri="{FF2B5EF4-FFF2-40B4-BE49-F238E27FC236}">
                <a16:creationId xmlns:a16="http://schemas.microsoft.com/office/drawing/2014/main" id="{8036887C-71DA-464C-9BF0-9EE585CFB800}"/>
              </a:ext>
            </a:extLst>
          </p:cNvPr>
          <p:cNvSpPr>
            <a:spLocks noGrp="1"/>
          </p:cNvSpPr>
          <p:nvPr>
            <p:ph type="body" idx="1"/>
          </p:nvPr>
        </p:nvSpPr>
        <p:spPr>
          <a:noFill/>
        </p:spPr>
        <p:txBody>
          <a:bodyPr/>
          <a:lstStyle/>
          <a:p>
            <a:r>
              <a:rPr lang="ja-JP" altLang="en-US">
                <a:latin typeface="Arial" panose="020B0604020202020204" pitchFamily="34" charset="0"/>
              </a:rPr>
              <a:t>その見える化画面ですが</a:t>
            </a:r>
            <a:endParaRPr lang="en-US" altLang="ja-JP">
              <a:latin typeface="Arial" panose="020B0604020202020204" pitchFamily="34" charset="0"/>
            </a:endParaRPr>
          </a:p>
          <a:p>
            <a:endParaRPr lang="en-US" altLang="ja-JP">
              <a:latin typeface="Arial" panose="020B0604020202020204" pitchFamily="34" charset="0"/>
            </a:endParaRPr>
          </a:p>
          <a:p>
            <a:r>
              <a:rPr lang="ja-JP" altLang="en-US">
                <a:latin typeface="Arial" panose="020B0604020202020204" pitchFamily="34" charset="0"/>
              </a:rPr>
              <a:t>青が生産、赤がエネルギー量で、従来からの推移グラフでは非稼動と稼動わかりますが</a:t>
            </a:r>
            <a:endParaRPr lang="en-US" altLang="ja-JP">
              <a:latin typeface="Arial" panose="020B0604020202020204" pitchFamily="34" charset="0"/>
            </a:endParaRPr>
          </a:p>
          <a:p>
            <a:r>
              <a:rPr lang="ja-JP" altLang="en-US">
                <a:latin typeface="Arial" panose="020B0604020202020204" pitchFamily="34" charset="0"/>
              </a:rPr>
              <a:t>新たな相関グラフで見てみますと、ロスが明らかになり　変動・固定ロスが一見してわかるようになりました。</a:t>
            </a:r>
            <a:endParaRPr lang="en-US" altLang="ja-JP">
              <a:latin typeface="Arial" panose="020B0604020202020204" pitchFamily="34" charset="0"/>
            </a:endParaRPr>
          </a:p>
          <a:p>
            <a:endParaRPr lang="en-US" altLang="ja-JP">
              <a:latin typeface="Arial" panose="020B0604020202020204" pitchFamily="34" charset="0"/>
            </a:endParaRPr>
          </a:p>
          <a:p>
            <a:r>
              <a:rPr lang="ja-JP" altLang="en-US">
                <a:latin typeface="Arial" panose="020B0604020202020204" pitchFamily="34" charset="0"/>
              </a:rPr>
              <a:t>この見える化画面を工場に配置して朝会等でエネルギーロスについて議論したところ</a:t>
            </a:r>
            <a:endParaRPr lang="en-US" altLang="ja-JP">
              <a:latin typeface="Arial" panose="020B0604020202020204" pitchFamily="34" charset="0"/>
            </a:endParaRPr>
          </a:p>
          <a:p>
            <a:r>
              <a:rPr lang="ja-JP" altLang="en-US">
                <a:latin typeface="Arial" panose="020B0604020202020204" pitchFamily="34" charset="0"/>
              </a:rPr>
              <a:t>改善ネタが抽出でき、年１９％削減を図ることができました。</a:t>
            </a:r>
            <a:endParaRPr lang="en-US" altLang="ja-JP">
              <a:latin typeface="Arial" panose="020B0604020202020204" pitchFamily="34" charset="0"/>
            </a:endParaRPr>
          </a:p>
          <a:p>
            <a:endParaRPr lang="ja-JP" altLang="en-US">
              <a:latin typeface="Arial" panose="020B0604020202020204" pitchFamily="34" charset="0"/>
            </a:endParaRPr>
          </a:p>
        </p:txBody>
      </p:sp>
      <p:sp>
        <p:nvSpPr>
          <p:cNvPr id="58372" name="スライド番号プレースホルダー 3">
            <a:extLst>
              <a:ext uri="{FF2B5EF4-FFF2-40B4-BE49-F238E27FC236}">
                <a16:creationId xmlns:a16="http://schemas.microsoft.com/office/drawing/2014/main" id="{73EA0EF2-E676-4749-9013-89E7C1BD3B8C}"/>
              </a:ext>
            </a:extLst>
          </p:cNvPr>
          <p:cNvSpPr>
            <a:spLocks noGrp="1"/>
          </p:cNvSpPr>
          <p:nvPr>
            <p:ph type="sldNum" sz="quarter" idx="5"/>
          </p:nvPr>
        </p:nvSpPr>
        <p:spPr>
          <a:noFill/>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634658-81D9-475E-A5C3-6D7A28E68342}"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26</a:t>
            </a:fld>
            <a:endParaRPr lang="en-US"/>
          </a:p>
        </p:txBody>
      </p:sp>
    </p:spTree>
    <p:extLst>
      <p:ext uri="{BB962C8B-B14F-4D97-AF65-F5344CB8AC3E}">
        <p14:creationId xmlns:p14="http://schemas.microsoft.com/office/powerpoint/2010/main" val="4251556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27</a:t>
            </a:fld>
            <a:endParaRPr lang="en-US"/>
          </a:p>
        </p:txBody>
      </p:sp>
    </p:spTree>
    <p:extLst>
      <p:ext uri="{BB962C8B-B14F-4D97-AF65-F5344CB8AC3E}">
        <p14:creationId xmlns:p14="http://schemas.microsoft.com/office/powerpoint/2010/main" val="820714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28</a:t>
            </a:fld>
            <a:endParaRPr lang="en-US"/>
          </a:p>
        </p:txBody>
      </p:sp>
    </p:spTree>
    <p:extLst>
      <p:ext uri="{BB962C8B-B14F-4D97-AF65-F5344CB8AC3E}">
        <p14:creationId xmlns:p14="http://schemas.microsoft.com/office/powerpoint/2010/main" val="718579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29</a:t>
            </a:fld>
            <a:endParaRPr lang="en-US"/>
          </a:p>
        </p:txBody>
      </p:sp>
    </p:spTree>
    <p:extLst>
      <p:ext uri="{BB962C8B-B14F-4D97-AF65-F5344CB8AC3E}">
        <p14:creationId xmlns:p14="http://schemas.microsoft.com/office/powerpoint/2010/main" val="2107196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kern="1200" dirty="0" err="1">
                <a:solidFill>
                  <a:schemeClr val="tx1"/>
                </a:solidFill>
                <a:effectLst/>
                <a:latin typeface="Times New Roman" pitchFamily="18" charset="0"/>
                <a:ea typeface="+mn-ea"/>
                <a:cs typeface="+mn-cs"/>
              </a:rPr>
              <a:t>Redundancy</a:t>
            </a:r>
            <a:r>
              <a:rPr lang="fr-FR" sz="1200" kern="1200" dirty="0">
                <a:solidFill>
                  <a:schemeClr val="tx1"/>
                </a:solidFill>
                <a:effectLst/>
                <a:latin typeface="Times New Roman" pitchFamily="18" charset="0"/>
                <a:ea typeface="+mn-ea"/>
                <a:cs typeface="+mn-cs"/>
              </a:rPr>
              <a:t> </a:t>
            </a:r>
            <a:r>
              <a:rPr lang="fr-FR" sz="1200" kern="1200" dirty="0" err="1">
                <a:solidFill>
                  <a:schemeClr val="tx1"/>
                </a:solidFill>
                <a:effectLst/>
                <a:latin typeface="Times New Roman" pitchFamily="18" charset="0"/>
                <a:ea typeface="+mn-ea"/>
                <a:cs typeface="+mn-cs"/>
              </a:rPr>
              <a:t>is</a:t>
            </a:r>
            <a:r>
              <a:rPr lang="fr-FR" sz="1200" kern="1200" dirty="0">
                <a:solidFill>
                  <a:schemeClr val="tx1"/>
                </a:solidFill>
                <a:effectLst/>
                <a:latin typeface="Times New Roman" pitchFamily="18" charset="0"/>
                <a:ea typeface="+mn-ea"/>
                <a:cs typeface="+mn-cs"/>
              </a:rPr>
              <a:t> not </a:t>
            </a:r>
            <a:r>
              <a:rPr lang="fr-FR" sz="1200" kern="1200" dirty="0" err="1">
                <a:solidFill>
                  <a:schemeClr val="tx1"/>
                </a:solidFill>
                <a:effectLst/>
                <a:latin typeface="Times New Roman" pitchFamily="18" charset="0"/>
                <a:ea typeface="+mn-ea"/>
                <a:cs typeface="+mn-cs"/>
              </a:rPr>
              <a:t>supported</a:t>
            </a:r>
            <a:r>
              <a:rPr lang="fr-FR" sz="1200" kern="1200" dirty="0">
                <a:solidFill>
                  <a:schemeClr val="tx1"/>
                </a:solidFill>
                <a:effectLst/>
                <a:latin typeface="Times New Roman" pitchFamily="18" charset="0"/>
                <a:ea typeface="+mn-ea"/>
                <a:cs typeface="+mn-cs"/>
              </a:rPr>
              <a:t> for </a:t>
            </a:r>
            <a:r>
              <a:rPr lang="fr-FR" sz="1200" kern="1200" dirty="0" err="1">
                <a:solidFill>
                  <a:schemeClr val="tx1"/>
                </a:solidFill>
                <a:effectLst/>
                <a:latin typeface="Times New Roman" pitchFamily="18" charset="0"/>
                <a:ea typeface="+mn-ea"/>
                <a:cs typeface="+mn-cs"/>
              </a:rPr>
              <a:t>ContextVue</a:t>
            </a:r>
            <a:r>
              <a:rPr lang="fr-FR" sz="1200" kern="1200" dirty="0">
                <a:solidFill>
                  <a:schemeClr val="tx1"/>
                </a:solidFill>
                <a:effectLst/>
                <a:latin typeface="Times New Roman" pitchFamily="18" charset="0"/>
                <a:ea typeface="+mn-ea"/>
                <a:cs typeface="+mn-cs"/>
              </a:rPr>
              <a:t> in V15</a:t>
            </a:r>
          </a:p>
          <a:p>
            <a:pPr lvl="0"/>
            <a:r>
              <a:rPr lang="fr-FR" sz="1200" kern="1200" dirty="0">
                <a:solidFill>
                  <a:schemeClr val="tx1"/>
                </a:solidFill>
                <a:effectLst/>
                <a:latin typeface="Times New Roman" pitchFamily="18" charset="0"/>
                <a:ea typeface="+mn-ea"/>
                <a:cs typeface="+mn-cs"/>
              </a:rPr>
              <a:t>Central version </a:t>
            </a:r>
            <a:r>
              <a:rPr lang="fr-FR" sz="1200" kern="1200" dirty="0" err="1">
                <a:solidFill>
                  <a:schemeClr val="tx1"/>
                </a:solidFill>
                <a:effectLst/>
                <a:latin typeface="Times New Roman" pitchFamily="18" charset="0"/>
                <a:ea typeface="+mn-ea"/>
                <a:cs typeface="+mn-cs"/>
              </a:rPr>
              <a:t>managment</a:t>
            </a:r>
            <a:r>
              <a:rPr lang="fr-FR" sz="1200" kern="1200" dirty="0">
                <a:solidFill>
                  <a:schemeClr val="tx1"/>
                </a:solidFill>
                <a:effectLst/>
                <a:latin typeface="Times New Roman" pitchFamily="18" charset="0"/>
                <a:ea typeface="+mn-ea"/>
                <a:cs typeface="+mn-cs"/>
              </a:rPr>
              <a:t> </a:t>
            </a:r>
            <a:r>
              <a:rPr lang="fr-FR" sz="1200" kern="1200" dirty="0" err="1">
                <a:solidFill>
                  <a:schemeClr val="tx1"/>
                </a:solidFill>
                <a:effectLst/>
                <a:latin typeface="Times New Roman" pitchFamily="18" charset="0"/>
                <a:ea typeface="+mn-ea"/>
                <a:cs typeface="+mn-cs"/>
              </a:rPr>
              <a:t>is</a:t>
            </a:r>
            <a:r>
              <a:rPr lang="fr-FR" sz="1200" kern="1200" dirty="0">
                <a:solidFill>
                  <a:schemeClr val="tx1"/>
                </a:solidFill>
                <a:effectLst/>
                <a:latin typeface="Times New Roman" pitchFamily="18" charset="0"/>
                <a:ea typeface="+mn-ea"/>
                <a:cs typeface="+mn-cs"/>
              </a:rPr>
              <a:t> </a:t>
            </a:r>
            <a:r>
              <a:rPr lang="fr-FR" sz="1200" kern="1200" dirty="0" err="1">
                <a:solidFill>
                  <a:schemeClr val="tx1"/>
                </a:solidFill>
                <a:effectLst/>
                <a:latin typeface="Times New Roman" pitchFamily="18" charset="0"/>
                <a:ea typeface="+mn-ea"/>
                <a:cs typeface="+mn-cs"/>
              </a:rPr>
              <a:t>available</a:t>
            </a:r>
            <a:r>
              <a:rPr lang="fr-FR" sz="1200" kern="1200" dirty="0">
                <a:solidFill>
                  <a:schemeClr val="tx1"/>
                </a:solidFill>
                <a:effectLst/>
                <a:latin typeface="Times New Roman" pitchFamily="18" charset="0"/>
                <a:ea typeface="+mn-ea"/>
                <a:cs typeface="+mn-cs"/>
              </a:rPr>
              <a:t> for </a:t>
            </a:r>
            <a:r>
              <a:rPr lang="fr-FR" sz="1200" kern="1200" dirty="0" err="1">
                <a:solidFill>
                  <a:schemeClr val="tx1"/>
                </a:solidFill>
                <a:effectLst/>
                <a:latin typeface="Times New Roman" pitchFamily="18" charset="0"/>
                <a:ea typeface="+mn-ea"/>
                <a:cs typeface="+mn-cs"/>
              </a:rPr>
              <a:t>ContextVue</a:t>
            </a:r>
            <a:r>
              <a:rPr lang="fr-FR" sz="1200" kern="1200" dirty="0">
                <a:solidFill>
                  <a:schemeClr val="tx1"/>
                </a:solidFill>
                <a:effectLst/>
                <a:latin typeface="Times New Roman" pitchFamily="18" charset="0"/>
                <a:ea typeface="+mn-ea"/>
                <a:cs typeface="+mn-cs"/>
              </a:rPr>
              <a:t>/</a:t>
            </a:r>
            <a:r>
              <a:rPr lang="fr-FR" sz="1200" kern="1200" dirty="0" err="1">
                <a:solidFill>
                  <a:schemeClr val="tx1"/>
                </a:solidFill>
                <a:effectLst/>
                <a:latin typeface="Times New Roman" pitchFamily="18" charset="0"/>
                <a:ea typeface="+mn-ea"/>
                <a:cs typeface="+mn-cs"/>
              </a:rPr>
              <a:t>SnapVue</a:t>
            </a:r>
            <a:endParaRPr lang="fr-FR" sz="1200" kern="1200" dirty="0">
              <a:solidFill>
                <a:schemeClr val="tx1"/>
              </a:solidFill>
              <a:effectLst/>
              <a:latin typeface="Times New Roman" pitchFamily="18" charset="0"/>
              <a:ea typeface="+mn-ea"/>
              <a:cs typeface="+mn-cs"/>
            </a:endParaRPr>
          </a:p>
          <a:p>
            <a:r>
              <a:rPr lang="fr-FR" sz="1200" kern="1200" dirty="0">
                <a:solidFill>
                  <a:schemeClr val="tx1"/>
                </a:solidFill>
                <a:effectLst/>
                <a:latin typeface="Times New Roman" pitchFamily="18" charset="0"/>
                <a:ea typeface="+mn-ea"/>
                <a:cs typeface="+mn-cs"/>
              </a:rPr>
              <a:t> </a:t>
            </a:r>
          </a:p>
          <a:p>
            <a:endParaRPr lang="fr-FR"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30</a:t>
            </a:fld>
            <a:endParaRPr lang="en-US"/>
          </a:p>
        </p:txBody>
      </p:sp>
    </p:spTree>
    <p:extLst>
      <p:ext uri="{BB962C8B-B14F-4D97-AF65-F5344CB8AC3E}">
        <p14:creationId xmlns:p14="http://schemas.microsoft.com/office/powerpoint/2010/main" val="3765345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US" dirty="0"/>
              <a:t>Deployment of web services and web apps on IIS</a:t>
            </a:r>
          </a:p>
          <a:p>
            <a:pPr lvl="1"/>
            <a:r>
              <a:rPr lang="en-US" dirty="0"/>
              <a:t>Application pool management</a:t>
            </a:r>
          </a:p>
          <a:p>
            <a:pPr lvl="1"/>
            <a:r>
              <a:rPr lang="en-US" dirty="0"/>
              <a:t>Set up of virtual directories and web application folders</a:t>
            </a:r>
          </a:p>
          <a:p>
            <a:pPr lvl="1"/>
            <a:r>
              <a:rPr lang="en-US" dirty="0"/>
              <a:t>Selective installation of only a subset of services and applications in a role-based manner</a:t>
            </a:r>
          </a:p>
          <a:p>
            <a:pPr lvl="1"/>
            <a:r>
              <a:rPr lang="en-US" dirty="0"/>
              <a:t>Installation of web/mobile components binaries</a:t>
            </a:r>
          </a:p>
          <a:p>
            <a:pPr lvl="0"/>
            <a:endParaRPr lang="fr-FR" dirty="0"/>
          </a:p>
          <a:p>
            <a:pPr lvl="0"/>
            <a:r>
              <a:rPr lang="en-US" dirty="0"/>
              <a:t>PcVue Web Back-end endpoint management</a:t>
            </a:r>
          </a:p>
          <a:p>
            <a:pPr lvl="1"/>
            <a:r>
              <a:rPr lang="en-US" dirty="0"/>
              <a:t>Configure the endpoint addresses of sv32 and the mobile services host</a:t>
            </a:r>
          </a:p>
          <a:p>
            <a:pPr lvl="1"/>
            <a:r>
              <a:rPr lang="en-US" dirty="0"/>
              <a:t>Configure the endpoint address of related services</a:t>
            </a:r>
          </a:p>
          <a:p>
            <a:pPr marL="0" indent="0">
              <a:buNone/>
            </a:pPr>
            <a:endParaRPr lang="en-US" dirty="0"/>
          </a:p>
          <a:p>
            <a:pPr lvl="0"/>
            <a:r>
              <a:rPr lang="en-US" dirty="0"/>
              <a:t>OAuth Server management</a:t>
            </a:r>
          </a:p>
          <a:p>
            <a:pPr lvl="1"/>
            <a:r>
              <a:rPr lang="en-US" dirty="0"/>
              <a:t>Client registration/</a:t>
            </a:r>
            <a:r>
              <a:rPr lang="en-US" dirty="0" err="1"/>
              <a:t>unregistration</a:t>
            </a:r>
            <a:endParaRPr lang="en-US" dirty="0"/>
          </a:p>
          <a:p>
            <a:pPr lvl="1"/>
            <a:r>
              <a:rPr lang="en-US" dirty="0"/>
              <a:t>Token revocation</a:t>
            </a:r>
          </a:p>
          <a:p>
            <a:pPr lvl="1"/>
            <a:r>
              <a:rPr lang="en-US" dirty="0"/>
              <a:t>Grants overview / revocation</a:t>
            </a:r>
          </a:p>
          <a:p>
            <a:pPr lvl="0"/>
            <a:r>
              <a:rPr lang="en-US" dirty="0"/>
              <a:t>Data protection management</a:t>
            </a:r>
          </a:p>
          <a:p>
            <a:pPr lvl="1"/>
            <a:r>
              <a:rPr lang="en-US" dirty="0"/>
              <a:t>Establishment and management of a trusted relationship between apps and services</a:t>
            </a:r>
          </a:p>
          <a:p>
            <a:pPr lvl="0"/>
            <a:r>
              <a:rPr lang="en-US" sz="2800" dirty="0"/>
              <a:t>Certificate management</a:t>
            </a:r>
          </a:p>
          <a:p>
            <a:pPr lvl="1"/>
            <a:r>
              <a:rPr lang="en-US" sz="2400" dirty="0"/>
              <a:t>Creation of Certificate Signing Requests</a:t>
            </a:r>
          </a:p>
          <a:p>
            <a:pPr lvl="1"/>
            <a:r>
              <a:rPr lang="en-US" sz="2400" dirty="0"/>
              <a:t>Certificate import</a:t>
            </a:r>
          </a:p>
          <a:p>
            <a:pPr lvl="1"/>
            <a:r>
              <a:rPr lang="en-US" sz="2400" dirty="0"/>
              <a:t>Certificate renewal</a:t>
            </a:r>
          </a:p>
          <a:p>
            <a:pPr lvl="1"/>
            <a:r>
              <a:rPr lang="en-US" sz="2400" dirty="0"/>
              <a:t>Creation of self-signed certificates</a:t>
            </a:r>
          </a:p>
          <a:p>
            <a:pPr lvl="1"/>
            <a:r>
              <a:rPr lang="en-US" sz="2400" dirty="0"/>
              <a:t>Warning about certificate expiration</a:t>
            </a:r>
          </a:p>
          <a:p>
            <a:pPr marL="0" indent="0">
              <a:buNone/>
            </a:pPr>
            <a:endParaRPr lang="en-US" sz="2800" dirty="0"/>
          </a:p>
          <a:p>
            <a:pPr lvl="0"/>
            <a:r>
              <a:rPr lang="en-US" sz="2800" dirty="0"/>
              <a:t>Tracing</a:t>
            </a:r>
          </a:p>
          <a:p>
            <a:pPr lvl="1"/>
            <a:r>
              <a:rPr lang="en-US" sz="2400" dirty="0"/>
              <a:t>Integrate with syslog</a:t>
            </a:r>
          </a:p>
          <a:p>
            <a:pPr lvl="1"/>
            <a:r>
              <a:rPr lang="en-US" sz="2400" dirty="0"/>
              <a:t>Integrate with Windows event viewer</a:t>
            </a:r>
          </a:p>
          <a:p>
            <a:pPr lvl="1"/>
            <a:r>
              <a:rPr lang="en-US" sz="2400" dirty="0"/>
              <a:t>Integrate with Log Monitor</a:t>
            </a:r>
          </a:p>
          <a:p>
            <a:endParaRPr lang="fr-FR" sz="2800" dirty="0"/>
          </a:p>
          <a:p>
            <a:pPr lvl="0"/>
            <a:r>
              <a:rPr lang="en-US" sz="2800" dirty="0"/>
              <a:t>IIS auditing / diagnosis</a:t>
            </a:r>
          </a:p>
          <a:p>
            <a:pPr lvl="1"/>
            <a:r>
              <a:rPr lang="en-US" sz="2400" dirty="0"/>
              <a:t>Check IIS configuration and identify the most common mistakes</a:t>
            </a:r>
          </a:p>
          <a:p>
            <a:pPr lvl="1"/>
            <a:r>
              <a:rPr lang="en-US" sz="2400" dirty="0"/>
              <a:t>Export the configuration for documentation purpose and auditing</a:t>
            </a:r>
          </a:p>
          <a:p>
            <a:endParaRPr lang="fr-FR"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31</a:t>
            </a:fld>
            <a:endParaRPr lang="en-US"/>
          </a:p>
        </p:txBody>
      </p:sp>
    </p:spTree>
    <p:extLst>
      <p:ext uri="{BB962C8B-B14F-4D97-AF65-F5344CB8AC3E}">
        <p14:creationId xmlns:p14="http://schemas.microsoft.com/office/powerpoint/2010/main" val="363969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fontScale="47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a:t>Timing : 1’</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b="1" dirty="0"/>
              <a:t>The benefits of this </a:t>
            </a:r>
            <a:r>
              <a:rPr lang="en-US" sz="3200" b="1" baseline="0" dirty="0"/>
              <a:t>solution is that you improve the way the user interacts with the system. It’s much more intuitive user friendly and efficient for the operator.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b="0" baseline="0" dirty="0"/>
              <a:t>The system truly helps the operator to automatically get the right information when and where it’s needed.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b="0" dirty="0"/>
              <a:t>So the training effort and the associated</a:t>
            </a:r>
            <a:r>
              <a:rPr lang="en-US" sz="3200" b="0" baseline="0" dirty="0"/>
              <a:t> cost are </a:t>
            </a:r>
            <a:r>
              <a:rPr lang="en-US" sz="3200" b="0" dirty="0"/>
              <a:t>dramatically</a:t>
            </a:r>
            <a:r>
              <a:rPr lang="en-US" sz="3200" b="0" baseline="0" dirty="0"/>
              <a:t> reduced with this solution.</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b="0" baseline="0" dirty="0"/>
              <a:t>And at the end it helps the operator to take the right decision at many levels of operations.</a:t>
            </a:r>
            <a:endParaRPr lang="en-US" sz="3200" b="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200" b="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3200" b="1" dirty="0"/>
              <a:t>Improve efficiency of operations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Improve the way the user interact with the system – no need to navigate thru menu – intuitive like in our personal life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Better responsiveness and team effectiveness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Provide relevant information to all types of mobile users</a:t>
            </a:r>
            <a:endParaRPr lang="fr-FR" sz="280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Quickly access information regardless of the location, time and type of terminal</a:t>
            </a:r>
            <a:endParaRPr lang="fr-FR" sz="2800" dirty="0"/>
          </a:p>
          <a:p>
            <a:pPr lvl="0"/>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Since the advent of smartphones and tablets, the trend is commoditization physical media. These initially reserved for consumer technologies are now widespread in the professional world and especially in industry and the service sector.</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The control systems in particular can now build on these new means to improve the ability of decision and action on facilities</a:t>
            </a:r>
            <a:r>
              <a:rPr lang="en-US" sz="1200" kern="1200" baseline="0" dirty="0">
                <a:solidFill>
                  <a:schemeClr val="tx1"/>
                </a:solidFill>
                <a:effectLst/>
                <a:latin typeface="Times New Roman" pitchFamily="18" charset="0"/>
                <a:ea typeface="+mn-ea"/>
                <a:cs typeface="+mn-cs"/>
              </a:rPr>
              <a:t> by : </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	- providing relevant information filtered according to the user's profile (a maintenance worker 	will not have the same information needs of a production manager)</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	- enabling fast data access facilities, on-demand and from anywhere</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	- increasing the capacity of the maintenance teams to react during a fault (problem detection 	/ analysis / rapid corrective action) and thereby increasing their effectiveness</a:t>
            </a:r>
            <a:br>
              <a:rPr lang="en-US" sz="1200" kern="1200" dirty="0">
                <a:solidFill>
                  <a:schemeClr val="tx1"/>
                </a:solidFill>
                <a:effectLst/>
                <a:latin typeface="Times New Roman" pitchFamily="18" charset="0"/>
                <a:ea typeface="+mn-ea"/>
                <a:cs typeface="+mn-cs"/>
              </a:rPr>
            </a:br>
            <a:endParaRPr lang="en-US" sz="1200" kern="1200" dirty="0">
              <a:solidFill>
                <a:schemeClr val="tx1"/>
              </a:solidFill>
              <a:effectLst/>
              <a:latin typeface="Times New Roman" pitchFamily="18" charset="0"/>
              <a:ea typeface="+mn-ea"/>
              <a:cs typeface="+mn-cs"/>
            </a:endParaRPr>
          </a:p>
          <a:p>
            <a:r>
              <a:rPr lang="en-US" sz="1200" b="1" kern="1200" dirty="0">
                <a:solidFill>
                  <a:schemeClr val="tx1"/>
                </a:solidFill>
                <a:effectLst/>
                <a:latin typeface="Times New Roman" pitchFamily="18" charset="0"/>
                <a:ea typeface="+mn-ea"/>
                <a:cs typeface="+mn-cs"/>
              </a:rPr>
              <a:t>Reduce the infrastructure and training cost</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Furthermore, the use of these new means of deployment enables lower installation and maintenance costs due to the centralization of data.</a:t>
            </a:r>
          </a:p>
          <a:p>
            <a:r>
              <a:rPr lang="en-US" sz="1200" kern="1200" dirty="0">
                <a:solidFill>
                  <a:schemeClr val="tx1"/>
                </a:solidFill>
                <a:effectLst/>
                <a:latin typeface="Times New Roman" pitchFamily="18" charset="0"/>
                <a:ea typeface="+mn-ea"/>
                <a:cs typeface="+mn-cs"/>
              </a:rPr>
              <a:t>The automatic display of filtered information depending on the user’s profile and the </a:t>
            </a:r>
            <a:r>
              <a:rPr lang="en-US" sz="1200" kern="1200" baseline="0" dirty="0">
                <a:solidFill>
                  <a:schemeClr val="tx1"/>
                </a:solidFill>
                <a:effectLst/>
                <a:latin typeface="Times New Roman" pitchFamily="18" charset="0"/>
                <a:ea typeface="+mn-ea"/>
                <a:cs typeface="+mn-cs"/>
              </a:rPr>
              <a:t>intuitive way of interaction between the user and the mobile device reduce the time of training needed and the associated cost.</a:t>
            </a:r>
            <a:br>
              <a:rPr lang="en-US" sz="1200" kern="1200" dirty="0">
                <a:solidFill>
                  <a:schemeClr val="tx1"/>
                </a:solidFill>
                <a:effectLst/>
                <a:latin typeface="Times New Roman" pitchFamily="18" charset="0"/>
                <a:ea typeface="+mn-ea"/>
                <a:cs typeface="+mn-cs"/>
              </a:rPr>
            </a:b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By definition the use of mobile devices requires the use of networks and can not be envisaged without ensuring the security of data flows and (cyber security).</a:t>
            </a:r>
            <a:endParaRPr lang="fr-FR" u="sng" dirty="0"/>
          </a:p>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32</a:t>
            </a:fld>
            <a:endParaRPr lang="fr-FR"/>
          </a:p>
        </p:txBody>
      </p:sp>
    </p:spTree>
    <p:extLst>
      <p:ext uri="{BB962C8B-B14F-4D97-AF65-F5344CB8AC3E}">
        <p14:creationId xmlns:p14="http://schemas.microsoft.com/office/powerpoint/2010/main" val="1260683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42</a:t>
            </a:fld>
            <a:endParaRPr lang="fr-FR"/>
          </a:p>
        </p:txBody>
      </p:sp>
    </p:spTree>
    <p:extLst>
      <p:ext uri="{BB962C8B-B14F-4D97-AF65-F5344CB8AC3E}">
        <p14:creationId xmlns:p14="http://schemas.microsoft.com/office/powerpoint/2010/main" val="2474666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 </a:t>
            </a:r>
            <a:r>
              <a:rPr lang="fr-FR" dirty="0" err="1"/>
              <a:t>PcVue</a:t>
            </a:r>
            <a:r>
              <a:rPr lang="fr-FR" dirty="0"/>
              <a:t> </a:t>
            </a:r>
            <a:r>
              <a:rPr lang="fr-FR" dirty="0" err="1"/>
              <a:t>IoT</a:t>
            </a:r>
            <a:r>
              <a:rPr lang="fr-FR" dirty="0"/>
              <a:t> HUB </a:t>
            </a:r>
            <a:r>
              <a:rPr lang="fr-FR" dirty="0" err="1"/>
              <a:t>allows</a:t>
            </a:r>
            <a:r>
              <a:rPr lang="fr-FR" dirty="0"/>
              <a:t> to </a:t>
            </a:r>
            <a:r>
              <a:rPr lang="fr-FR" dirty="0" err="1"/>
              <a:t>connect</a:t>
            </a:r>
            <a:r>
              <a:rPr lang="fr-FR" dirty="0"/>
              <a:t> </a:t>
            </a:r>
            <a:r>
              <a:rPr lang="fr-FR" dirty="0" err="1"/>
              <a:t>various</a:t>
            </a:r>
            <a:r>
              <a:rPr lang="fr-FR" dirty="0"/>
              <a:t> </a:t>
            </a:r>
            <a:r>
              <a:rPr lang="fr-FR" dirty="0" err="1"/>
              <a:t>IoT</a:t>
            </a:r>
            <a:r>
              <a:rPr lang="fr-FR" dirty="0"/>
              <a:t> </a:t>
            </a:r>
            <a:r>
              <a:rPr lang="fr-FR" dirty="0" err="1"/>
              <a:t>devices</a:t>
            </a:r>
            <a:r>
              <a:rPr lang="fr-FR" dirty="0"/>
              <a:t> </a:t>
            </a:r>
            <a:r>
              <a:rPr lang="fr-FR" dirty="0" err="1"/>
              <a:t>using</a:t>
            </a:r>
            <a:r>
              <a:rPr lang="fr-FR" dirty="0"/>
              <a:t> </a:t>
            </a:r>
            <a:r>
              <a:rPr lang="fr-FR" dirty="0" err="1"/>
              <a:t>different</a:t>
            </a:r>
            <a:r>
              <a:rPr lang="fr-FR" baseline="0" dirty="0"/>
              <a:t> type of </a:t>
            </a:r>
            <a:r>
              <a:rPr lang="fr-FR" baseline="0" dirty="0" err="1"/>
              <a:t>private</a:t>
            </a:r>
            <a:r>
              <a:rPr lang="fr-FR" baseline="0" dirty="0"/>
              <a:t> or </a:t>
            </a:r>
            <a:r>
              <a:rPr lang="fr-FR" baseline="0" dirty="0" err="1"/>
              <a:t>operated</a:t>
            </a:r>
            <a:r>
              <a:rPr lang="fr-FR" baseline="0" dirty="0"/>
              <a:t> networks.</a:t>
            </a:r>
          </a:p>
          <a:p>
            <a:r>
              <a:rPr lang="fr-FR" baseline="0" dirty="0" err="1"/>
              <a:t>Hybrid</a:t>
            </a:r>
            <a:r>
              <a:rPr lang="fr-FR" baseline="0" dirty="0"/>
              <a:t> solutions (</a:t>
            </a:r>
            <a:r>
              <a:rPr lang="fr-FR" baseline="0" dirty="0" err="1"/>
              <a:t>mesh</a:t>
            </a:r>
            <a:r>
              <a:rPr lang="fr-FR" baseline="0" dirty="0"/>
              <a:t>) </a:t>
            </a:r>
            <a:r>
              <a:rPr lang="fr-FR" baseline="0" dirty="0" err="1"/>
              <a:t>consisting</a:t>
            </a:r>
            <a:r>
              <a:rPr lang="fr-FR" baseline="0" dirty="0"/>
              <a:t> in </a:t>
            </a:r>
            <a:r>
              <a:rPr lang="fr-FR" baseline="0" dirty="0" err="1"/>
              <a:t>mixing</a:t>
            </a:r>
            <a:r>
              <a:rPr lang="fr-FR" baseline="0" dirty="0"/>
              <a:t> up </a:t>
            </a:r>
            <a:r>
              <a:rPr lang="fr-FR" baseline="0" dirty="0" err="1"/>
              <a:t>private</a:t>
            </a:r>
            <a:r>
              <a:rPr lang="fr-FR" baseline="0" dirty="0"/>
              <a:t> and </a:t>
            </a:r>
            <a:r>
              <a:rPr lang="fr-FR" baseline="0" dirty="0" err="1"/>
              <a:t>operated</a:t>
            </a:r>
            <a:r>
              <a:rPr lang="fr-FR" baseline="0" dirty="0"/>
              <a:t> network are </a:t>
            </a:r>
            <a:r>
              <a:rPr lang="fr-FR" baseline="0" dirty="0" err="1"/>
              <a:t>supported</a:t>
            </a:r>
            <a:r>
              <a:rPr lang="fr-FR" baseline="0" dirty="0"/>
              <a:t>.</a:t>
            </a:r>
          </a:p>
          <a:p>
            <a:endParaRPr lang="fr-FR" baseline="0"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43</a:t>
            </a:fld>
            <a:endParaRPr lang="fr-FR"/>
          </a:p>
        </p:txBody>
      </p:sp>
    </p:spTree>
    <p:extLst>
      <p:ext uri="{BB962C8B-B14F-4D97-AF65-F5344CB8AC3E}">
        <p14:creationId xmlns:p14="http://schemas.microsoft.com/office/powerpoint/2010/main" val="765103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Subscriber</a:t>
            </a:r>
            <a:r>
              <a:rPr lang="fr-FR" dirty="0"/>
              <a:t> – Data collection </a:t>
            </a:r>
            <a:r>
              <a:rPr lang="fr-FR" dirty="0" err="1"/>
              <a:t>from</a:t>
            </a:r>
            <a:r>
              <a:rPr lang="fr-FR" dirty="0"/>
              <a:t> MQTT – </a:t>
            </a:r>
            <a:r>
              <a:rPr lang="fr-FR" dirty="0" err="1"/>
              <a:t>enabled</a:t>
            </a:r>
            <a:r>
              <a:rPr lang="fr-FR" dirty="0"/>
              <a:t> </a:t>
            </a:r>
            <a:r>
              <a:rPr lang="fr-FR" dirty="0" err="1"/>
              <a:t>devices</a:t>
            </a:r>
            <a:r>
              <a:rPr lang="fr-FR" dirty="0"/>
              <a:t> </a:t>
            </a:r>
            <a:r>
              <a:rPr lang="fr-FR" dirty="0" err="1"/>
              <a:t>with</a:t>
            </a:r>
            <a:r>
              <a:rPr lang="fr-FR" dirty="0"/>
              <a:t> </a:t>
            </a:r>
            <a:r>
              <a:rPr lang="fr-FR" dirty="0" err="1"/>
              <a:t>alarming</a:t>
            </a:r>
            <a:r>
              <a:rPr lang="fr-FR" dirty="0"/>
              <a:t>,</a:t>
            </a:r>
            <a:r>
              <a:rPr lang="fr-FR" baseline="0" dirty="0"/>
              <a:t> </a:t>
            </a:r>
            <a:r>
              <a:rPr lang="fr-FR" baseline="0" dirty="0" err="1"/>
              <a:t>trending</a:t>
            </a:r>
            <a:r>
              <a:rPr lang="fr-FR" baseline="0" dirty="0"/>
              <a:t>, </a:t>
            </a:r>
            <a:r>
              <a:rPr lang="fr-FR" baseline="0" dirty="0" err="1"/>
              <a:t>logging</a:t>
            </a:r>
            <a:r>
              <a:rPr lang="fr-FR" baseline="0" dirty="0"/>
              <a:t> and HMI </a:t>
            </a:r>
            <a:r>
              <a:rPr lang="fr-FR" baseline="0" dirty="0" err="1"/>
              <a:t>with</a:t>
            </a:r>
            <a:r>
              <a:rPr lang="fr-FR" baseline="0" dirty="0"/>
              <a:t> </a:t>
            </a:r>
            <a:r>
              <a:rPr lang="fr-FR" baseline="0" dirty="0" err="1"/>
              <a:t>PcVue</a:t>
            </a:r>
            <a:endParaRPr lang="fr-FR" baseline="0" dirty="0"/>
          </a:p>
          <a:p>
            <a:r>
              <a:rPr lang="fr-FR" baseline="0" dirty="0"/>
              <a:t>Publisher – </a:t>
            </a:r>
            <a:r>
              <a:rPr lang="fr-FR" baseline="0" dirty="0" err="1"/>
              <a:t>Distribute</a:t>
            </a:r>
            <a:r>
              <a:rPr lang="fr-FR" baseline="0" dirty="0"/>
              <a:t> information </a:t>
            </a:r>
            <a:r>
              <a:rPr lang="fr-FR" baseline="0" dirty="0" err="1"/>
              <a:t>with</a:t>
            </a:r>
            <a:r>
              <a:rPr lang="fr-FR" baseline="0" dirty="0"/>
              <a:t> the </a:t>
            </a:r>
            <a:r>
              <a:rPr lang="fr-FR" baseline="0" dirty="0" err="1"/>
              <a:t>added</a:t>
            </a:r>
            <a:r>
              <a:rPr lang="fr-FR" baseline="0" dirty="0"/>
              <a:t> value of </a:t>
            </a:r>
            <a:r>
              <a:rPr lang="fr-FR" baseline="0" dirty="0" err="1"/>
              <a:t>PcVue</a:t>
            </a:r>
            <a:r>
              <a:rPr lang="fr-FR" baseline="0" dirty="0"/>
              <a:t> </a:t>
            </a:r>
            <a:r>
              <a:rPr lang="fr-FR" baseline="0" dirty="0" err="1"/>
              <a:t>metadata</a:t>
            </a:r>
            <a:endParaRPr lang="fr-FR" baseline="0" dirty="0"/>
          </a:p>
          <a:p>
            <a:r>
              <a:rPr lang="fr-FR" baseline="0" dirty="0"/>
              <a:t>In practice:</a:t>
            </a:r>
          </a:p>
          <a:p>
            <a:pPr marL="171450" indent="-171450">
              <a:buFontTx/>
              <a:buChar char="-"/>
            </a:pPr>
            <a:r>
              <a:rPr lang="fr-FR" baseline="0" dirty="0" err="1"/>
              <a:t>Define</a:t>
            </a:r>
            <a:r>
              <a:rPr lang="fr-FR" baseline="0" dirty="0"/>
              <a:t> the </a:t>
            </a:r>
            <a:r>
              <a:rPr lang="fr-FR" baseline="0" dirty="0" err="1"/>
              <a:t>address</a:t>
            </a:r>
            <a:r>
              <a:rPr lang="fr-FR" baseline="0" dirty="0"/>
              <a:t> of  the MQTT broker + setting</a:t>
            </a:r>
          </a:p>
          <a:p>
            <a:pPr marL="171450" indent="-171450">
              <a:buFontTx/>
              <a:buChar char="-"/>
            </a:pPr>
            <a:r>
              <a:rPr lang="fr-FR" baseline="0" dirty="0" err="1"/>
              <a:t>Map</a:t>
            </a:r>
            <a:r>
              <a:rPr lang="fr-FR" baseline="0" dirty="0"/>
              <a:t> </a:t>
            </a:r>
            <a:r>
              <a:rPr lang="fr-FR" baseline="0" dirty="0" err="1"/>
              <a:t>PcVue</a:t>
            </a:r>
            <a:r>
              <a:rPr lang="fr-FR" baseline="0" dirty="0"/>
              <a:t> variables to MQTT topics/messages via </a:t>
            </a:r>
            <a:r>
              <a:rPr lang="fr-FR" baseline="0" dirty="0" err="1"/>
              <a:t>extended</a:t>
            </a:r>
            <a:r>
              <a:rPr lang="fr-FR" baseline="0" dirty="0"/>
              <a:t> </a:t>
            </a:r>
            <a:r>
              <a:rPr lang="fr-FR" baseline="0" dirty="0" err="1"/>
              <a:t>attributes</a:t>
            </a:r>
            <a:endParaRPr lang="fr-FR" baseline="0" dirty="0"/>
          </a:p>
          <a:p>
            <a:pPr marL="171450" indent="-171450">
              <a:buFontTx/>
              <a:buChar char="-"/>
            </a:pPr>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44</a:t>
            </a:fld>
            <a:endParaRPr lang="fr-FR"/>
          </a:p>
        </p:txBody>
      </p:sp>
    </p:spTree>
    <p:extLst>
      <p:ext uri="{BB962C8B-B14F-4D97-AF65-F5344CB8AC3E}">
        <p14:creationId xmlns:p14="http://schemas.microsoft.com/office/powerpoint/2010/main" val="27620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 イメージ プレースホルダー 1">
            <a:extLst>
              <a:ext uri="{FF2B5EF4-FFF2-40B4-BE49-F238E27FC236}">
                <a16:creationId xmlns:a16="http://schemas.microsoft.com/office/drawing/2014/main" id="{1B3F189F-9F6F-4735-90D4-BE63AA3C3B98}"/>
              </a:ext>
            </a:extLst>
          </p:cNvPr>
          <p:cNvSpPr>
            <a:spLocks noGrp="1" noRot="1" noChangeAspect="1" noTextEdit="1"/>
          </p:cNvSpPr>
          <p:nvPr>
            <p:ph type="sldImg"/>
          </p:nvPr>
        </p:nvSpPr>
        <p:spPr>
          <a:ln/>
        </p:spPr>
      </p:sp>
      <p:sp>
        <p:nvSpPr>
          <p:cNvPr id="59395" name="ノート プレースホルダー 2">
            <a:extLst>
              <a:ext uri="{FF2B5EF4-FFF2-40B4-BE49-F238E27FC236}">
                <a16:creationId xmlns:a16="http://schemas.microsoft.com/office/drawing/2014/main" id="{1A92DC92-92FD-4818-93DD-9B83E01E3D01}"/>
              </a:ext>
            </a:extLst>
          </p:cNvPr>
          <p:cNvSpPr>
            <a:spLocks noGrp="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次に供給ＥＭＳの進化の事例です。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en-US" altLang="ja-JP">
                <a:latin typeface="Meiryo UI" panose="020B0604030504040204" pitchFamily="50" charset="-128"/>
                <a:ea typeface="Meiryo UI" panose="020B0604030504040204" pitchFamily="50" charset="-128"/>
              </a:rPr>
              <a:t>CGS</a:t>
            </a:r>
            <a:r>
              <a:rPr lang="ja-JP" altLang="en-US">
                <a:latin typeface="Meiryo UI" panose="020B0604030504040204" pitchFamily="50" charset="-128"/>
                <a:ea typeface="Meiryo UI" panose="020B0604030504040204" pitchFamily="50" charset="-128"/>
              </a:rPr>
              <a:t>設備は、</a:t>
            </a:r>
            <a:r>
              <a:rPr lang="en-US" altLang="ja-JP">
                <a:latin typeface="Meiryo UI" panose="020B0604030504040204" pitchFamily="50" charset="-128"/>
                <a:ea typeface="Meiryo UI" panose="020B0604030504040204" pitchFamily="50" charset="-128"/>
              </a:rPr>
              <a:t>LNG</a:t>
            </a:r>
            <a:r>
              <a:rPr lang="ja-JP" altLang="en-US">
                <a:latin typeface="Meiryo UI" panose="020B0604030504040204" pitchFamily="50" charset="-128"/>
                <a:ea typeface="Meiryo UI" panose="020B0604030504040204" pitchFamily="50" charset="-128"/>
              </a:rPr>
              <a:t>を燃料に電気と蒸気を造り製作所のエネルギーを賄う、高効率な省エネ設備であります。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運用課題としまして</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エネルギー購入単価の変動や整備による効率の変動があるなか</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ＣＯ２削減が優先で運用コストが高くても一定運転していました。</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私達は、複数変数要素を捉えた</a:t>
            </a:r>
            <a:r>
              <a:rPr lang="en-US" altLang="ja-JP">
                <a:latin typeface="Meiryo UI" panose="020B0604030504040204" pitchFamily="50" charset="-128"/>
                <a:ea typeface="Meiryo UI" panose="020B0604030504040204" pitchFamily="50" charset="-128"/>
              </a:rPr>
              <a:t>CGS</a:t>
            </a:r>
            <a:r>
              <a:rPr lang="ja-JP" altLang="en-US">
                <a:latin typeface="Meiryo UI" panose="020B0604030504040204" pitchFamily="50" charset="-128"/>
                <a:ea typeface="Meiryo UI" panose="020B0604030504040204" pitchFamily="50" charset="-128"/>
              </a:rPr>
              <a:t>最適運転を目指しました。</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電気と蒸気の需要予測しエネルギー単価・設備効率を供給ＥＭＳで見える化し</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最小コストでＣＧＳを制御します。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複雑な制御条件で、計算式では表せなく</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私達は、需要と外気温に応じた８万通りのコストメリットテーブルによる制御を考案して</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製作所全体で見た最少コスト制御を実現しました。</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ガス代を年６４０万円削減し、安城製作所で試行を開始しております。</a:t>
            </a:r>
          </a:p>
        </p:txBody>
      </p:sp>
      <p:sp>
        <p:nvSpPr>
          <p:cNvPr id="59396" name="スライド番号プレースホルダー 3">
            <a:extLst>
              <a:ext uri="{FF2B5EF4-FFF2-40B4-BE49-F238E27FC236}">
                <a16:creationId xmlns:a16="http://schemas.microsoft.com/office/drawing/2014/main" id="{B1BF2D8C-5280-40AD-AC64-076980083AFB}"/>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B9DA73-206A-49AD-A529-B2E8BA74BF32}"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latin typeface="Times New Roman" pitchFamily="18" charset="0"/>
                <a:ea typeface="+mn-ea"/>
                <a:cs typeface="+mn-cs"/>
              </a:rPr>
              <a:t>SQL data acquisition driver</a:t>
            </a:r>
          </a:p>
          <a:p>
            <a:r>
              <a:rPr lang="en-US" sz="1200" b="0" i="0" u="none" strike="noStrike" kern="1200" baseline="0" dirty="0">
                <a:solidFill>
                  <a:schemeClr val="tx1"/>
                </a:solidFill>
                <a:latin typeface="Times New Roman" pitchFamily="18" charset="0"/>
                <a:ea typeface="+mn-ea"/>
                <a:cs typeface="+mn-cs"/>
              </a:rPr>
              <a:t>Built on top of the </a:t>
            </a:r>
            <a:r>
              <a:rPr lang="en-US" sz="1200" b="0" i="0" u="none" strike="noStrike" kern="1200" baseline="0" dirty="0" err="1">
                <a:solidFill>
                  <a:schemeClr val="tx1"/>
                </a:solidFill>
                <a:latin typeface="Times New Roman" pitchFamily="18" charset="0"/>
                <a:ea typeface="+mn-ea"/>
                <a:cs typeface="+mn-cs"/>
              </a:rPr>
              <a:t>Sql</a:t>
            </a:r>
            <a:r>
              <a:rPr lang="en-US" sz="1200" b="0" i="0" u="none" strike="noStrike" kern="1200" baseline="0" dirty="0">
                <a:solidFill>
                  <a:schemeClr val="tx1"/>
                </a:solidFill>
                <a:latin typeface="Times New Roman" pitchFamily="18" charset="0"/>
                <a:ea typeface="+mn-ea"/>
                <a:cs typeface="+mn-cs"/>
              </a:rPr>
              <a:t> connection management introduced with version 12, the </a:t>
            </a:r>
            <a:r>
              <a:rPr lang="en-US" sz="1200" b="0" i="0" u="none" strike="noStrike" kern="1200" baseline="0" dirty="0" err="1">
                <a:solidFill>
                  <a:schemeClr val="tx1"/>
                </a:solidFill>
                <a:latin typeface="Times New Roman" pitchFamily="18" charset="0"/>
                <a:ea typeface="+mn-ea"/>
                <a:cs typeface="+mn-cs"/>
              </a:rPr>
              <a:t>Sql</a:t>
            </a:r>
            <a:r>
              <a:rPr lang="en-US" sz="1200" b="0" i="0" u="none" strike="noStrike" kern="1200" baseline="0" dirty="0">
                <a:solidFill>
                  <a:schemeClr val="tx1"/>
                </a:solidFill>
                <a:latin typeface="Times New Roman" pitchFamily="18" charset="0"/>
                <a:ea typeface="+mn-ea"/>
                <a:cs typeface="+mn-cs"/>
              </a:rPr>
              <a:t> data acquisition driver allows you to map variables onto results of predefined </a:t>
            </a:r>
            <a:r>
              <a:rPr lang="en-US" sz="1200" b="0" i="0" u="none" strike="noStrike" kern="1200" baseline="0" dirty="0" err="1">
                <a:solidFill>
                  <a:schemeClr val="tx1"/>
                </a:solidFill>
                <a:latin typeface="Times New Roman" pitchFamily="18" charset="0"/>
                <a:ea typeface="+mn-ea"/>
                <a:cs typeface="+mn-cs"/>
              </a:rPr>
              <a:t>Sql</a:t>
            </a:r>
            <a:r>
              <a:rPr lang="en-US" sz="1200" b="0" i="0" u="none" strike="noStrike" kern="1200" baseline="0" dirty="0">
                <a:solidFill>
                  <a:schemeClr val="tx1"/>
                </a:solidFill>
                <a:latin typeface="Times New Roman" pitchFamily="18" charset="0"/>
                <a:ea typeface="+mn-ea"/>
                <a:cs typeface="+mn-cs"/>
              </a:rPr>
              <a:t> queries. It is designed to make it easy to interface with Enterprise systems. Use cases include retrieving data from an ERP, CMMS, MES or a Metering system.</a:t>
            </a:r>
          </a:p>
          <a:p>
            <a:r>
              <a:rPr lang="en-US" sz="1200" b="0" i="0" u="none" strike="noStrike" kern="1200" baseline="0" dirty="0">
                <a:solidFill>
                  <a:schemeClr val="tx1"/>
                </a:solidFill>
                <a:latin typeface="Times New Roman" pitchFamily="18" charset="0"/>
                <a:ea typeface="+mn-ea"/>
                <a:cs typeface="+mn-cs"/>
              </a:rPr>
              <a:t>Variables can be updated cyclically or on event, and no scripting is required.</a:t>
            </a:r>
            <a:endParaRPr lang="fr-FR" dirty="0"/>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46</a:t>
            </a:fld>
            <a:endParaRPr lang="fr-FR"/>
          </a:p>
        </p:txBody>
      </p:sp>
    </p:spTree>
    <p:extLst>
      <p:ext uri="{BB962C8B-B14F-4D97-AF65-F5344CB8AC3E}">
        <p14:creationId xmlns:p14="http://schemas.microsoft.com/office/powerpoint/2010/main" val="2161865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ICCP – Inter Control</a:t>
            </a:r>
            <a:r>
              <a:rPr lang="fr-FR" b="1" baseline="0" dirty="0"/>
              <a:t> Center Protocol – IEC 60870-6/TASE.2 (</a:t>
            </a:r>
            <a:r>
              <a:rPr lang="fr-FR" b="1" baseline="0" dirty="0" err="1"/>
              <a:t>Telecontrol</a:t>
            </a:r>
            <a:r>
              <a:rPr lang="fr-FR" b="1" baseline="0" dirty="0"/>
              <a:t> Application Services </a:t>
            </a:r>
            <a:r>
              <a:rPr lang="fr-FR" b="1" baseline="0" dirty="0" err="1"/>
              <a:t>Element</a:t>
            </a:r>
            <a:r>
              <a:rPr lang="fr-FR" b="1" baseline="0" dirty="0"/>
              <a:t>)</a:t>
            </a:r>
          </a:p>
          <a:p>
            <a:r>
              <a:rPr lang="en-US" sz="1200" b="0" i="0" u="none" strike="noStrike" kern="1200" baseline="0" dirty="0">
                <a:solidFill>
                  <a:schemeClr val="tx1"/>
                </a:solidFill>
                <a:latin typeface="Times New Roman" pitchFamily="18" charset="0"/>
                <a:ea typeface="+mn-ea"/>
                <a:cs typeface="+mn-cs"/>
              </a:rPr>
              <a:t>ICCP is a protocol that connects control centers. It runs over TCP/IP. The control centers identify themselves on the network with a series of parameters (IP Address, App Title, etc.). </a:t>
            </a:r>
          </a:p>
          <a:p>
            <a:r>
              <a:rPr lang="en-US" sz="1200" b="0" i="0" u="none" strike="noStrike" kern="1200" baseline="0" dirty="0">
                <a:solidFill>
                  <a:schemeClr val="tx1"/>
                </a:solidFill>
                <a:latin typeface="Times New Roman" pitchFamily="18" charset="0"/>
                <a:ea typeface="+mn-ea"/>
                <a:cs typeface="+mn-cs"/>
              </a:rPr>
              <a:t>ICCP can connect a server to one or multiple clients if required. </a:t>
            </a:r>
          </a:p>
          <a:p>
            <a:r>
              <a:rPr lang="en-US" sz="1200" b="1" i="0" kern="1200" dirty="0">
                <a:solidFill>
                  <a:schemeClr val="tx1"/>
                </a:solidFill>
                <a:effectLst/>
                <a:latin typeface="Times New Roman" pitchFamily="18" charset="0"/>
                <a:ea typeface="+mn-ea"/>
                <a:cs typeface="+mn-cs"/>
              </a:rPr>
              <a:t>IEC 60870 part 6</a:t>
            </a:r>
            <a:r>
              <a:rPr lang="en-US" sz="1200" b="0" i="0" kern="1200" dirty="0">
                <a:solidFill>
                  <a:schemeClr val="tx1"/>
                </a:solidFill>
                <a:effectLst/>
                <a:latin typeface="Times New Roman" pitchFamily="18" charset="0"/>
                <a:ea typeface="+mn-ea"/>
                <a:cs typeface="+mn-cs"/>
              </a:rPr>
              <a:t> is one of the </a:t>
            </a:r>
            <a:r>
              <a:rPr lang="en-US" sz="1200" b="0" i="0" kern="1200" dirty="0">
                <a:solidFill>
                  <a:schemeClr val="tx1"/>
                </a:solidFill>
                <a:effectLst/>
                <a:latin typeface="Times New Roman" pitchFamily="18" charset="0"/>
                <a:ea typeface="+mn-ea"/>
                <a:cs typeface="+mn-cs"/>
                <a:hlinkClick r:id="rId3" tooltip="IEC 60870"/>
              </a:rPr>
              <a:t>IEC 60870</a:t>
            </a:r>
            <a:r>
              <a:rPr lang="en-US" sz="1200" b="0" i="0" kern="1200" dirty="0">
                <a:solidFill>
                  <a:schemeClr val="tx1"/>
                </a:solidFill>
                <a:effectLst/>
                <a:latin typeface="Times New Roman" pitchFamily="18" charset="0"/>
                <a:ea typeface="+mn-ea"/>
                <a:cs typeface="+mn-cs"/>
              </a:rPr>
              <a:t> set of standards which define systems used for </a:t>
            </a:r>
            <a:r>
              <a:rPr lang="en-US" sz="1200" b="0" i="0" kern="1200" dirty="0" err="1">
                <a:solidFill>
                  <a:schemeClr val="tx1"/>
                </a:solidFill>
                <a:effectLst/>
                <a:latin typeface="Times New Roman" pitchFamily="18" charset="0"/>
                <a:ea typeface="+mn-ea"/>
                <a:cs typeface="+mn-cs"/>
              </a:rPr>
              <a:t>telecontrol</a:t>
            </a:r>
            <a:r>
              <a:rPr lang="en-US" sz="1200" b="0" i="0" kern="1200" dirty="0">
                <a:solidFill>
                  <a:schemeClr val="tx1"/>
                </a:solidFill>
                <a:effectLst/>
                <a:latin typeface="Times New Roman" pitchFamily="18" charset="0"/>
                <a:ea typeface="+mn-ea"/>
                <a:cs typeface="+mn-cs"/>
              </a:rPr>
              <a:t> (</a:t>
            </a:r>
            <a:r>
              <a:rPr lang="en-US" sz="1200" b="0" i="0" kern="1200" dirty="0">
                <a:solidFill>
                  <a:schemeClr val="tx1"/>
                </a:solidFill>
                <a:effectLst/>
                <a:latin typeface="Times New Roman" pitchFamily="18" charset="0"/>
                <a:ea typeface="+mn-ea"/>
                <a:cs typeface="+mn-cs"/>
                <a:hlinkClick r:id="rId4" tooltip="Supervisory control and data acquisition"/>
              </a:rPr>
              <a:t>supervisory control and data acquisition</a:t>
            </a:r>
            <a:r>
              <a:rPr lang="en-US" sz="1200" b="0" i="0" kern="1200" dirty="0">
                <a:solidFill>
                  <a:schemeClr val="tx1"/>
                </a:solidFill>
                <a:effectLst/>
                <a:latin typeface="Times New Roman" pitchFamily="18" charset="0"/>
                <a:ea typeface="+mn-ea"/>
                <a:cs typeface="+mn-cs"/>
              </a:rPr>
              <a:t>) in </a:t>
            </a:r>
            <a:r>
              <a:rPr lang="en-US" sz="1200" b="0" i="0" kern="1200" dirty="0">
                <a:solidFill>
                  <a:schemeClr val="tx1"/>
                </a:solidFill>
                <a:effectLst/>
                <a:latin typeface="Times New Roman" pitchFamily="18" charset="0"/>
                <a:ea typeface="+mn-ea"/>
                <a:cs typeface="+mn-cs"/>
                <a:hlinkClick r:id="rId5" tooltip="Electrical engineering"/>
              </a:rPr>
              <a:t>electrical engineering</a:t>
            </a:r>
            <a:r>
              <a:rPr lang="en-US" sz="1200" b="0" i="0" kern="1200" dirty="0">
                <a:solidFill>
                  <a:schemeClr val="tx1"/>
                </a:solidFill>
                <a:effectLst/>
                <a:latin typeface="Times New Roman" pitchFamily="18" charset="0"/>
                <a:ea typeface="+mn-ea"/>
                <a:cs typeface="+mn-cs"/>
              </a:rPr>
              <a:t> and </a:t>
            </a:r>
            <a:r>
              <a:rPr lang="en-US" sz="1200" b="0" i="0" kern="1200" dirty="0">
                <a:solidFill>
                  <a:schemeClr val="tx1"/>
                </a:solidFill>
                <a:effectLst/>
                <a:latin typeface="Times New Roman" pitchFamily="18" charset="0"/>
                <a:ea typeface="+mn-ea"/>
                <a:cs typeface="+mn-cs"/>
                <a:hlinkClick r:id="rId6" tooltip="Power system automation"/>
              </a:rPr>
              <a:t>power system automation</a:t>
            </a:r>
            <a:r>
              <a:rPr lang="en-US" sz="1200" b="0" i="0" kern="1200" dirty="0">
                <a:solidFill>
                  <a:schemeClr val="tx1"/>
                </a:solidFill>
                <a:effectLst/>
                <a:latin typeface="Times New Roman" pitchFamily="18" charset="0"/>
                <a:ea typeface="+mn-ea"/>
                <a:cs typeface="+mn-cs"/>
              </a:rPr>
              <a:t> applications. The </a:t>
            </a:r>
            <a:r>
              <a:rPr lang="en-US" sz="1200" b="0" i="0" kern="1200" dirty="0">
                <a:solidFill>
                  <a:schemeClr val="tx1"/>
                </a:solidFill>
                <a:effectLst/>
                <a:latin typeface="Times New Roman" pitchFamily="18" charset="0"/>
                <a:ea typeface="+mn-ea"/>
                <a:cs typeface="+mn-cs"/>
                <a:hlinkClick r:id="rId7" tooltip="IEC TC 57"/>
              </a:rPr>
              <a:t>IEC Technical Committee 57</a:t>
            </a:r>
            <a:r>
              <a:rPr lang="en-US" sz="1200" b="0" i="0" kern="1200" dirty="0">
                <a:solidFill>
                  <a:schemeClr val="tx1"/>
                </a:solidFill>
                <a:effectLst/>
                <a:latin typeface="Times New Roman" pitchFamily="18" charset="0"/>
                <a:ea typeface="+mn-ea"/>
                <a:cs typeface="+mn-cs"/>
              </a:rPr>
              <a:t> (Working Group 03) have developed part 6 to provide a communication profile for sending basic </a:t>
            </a:r>
            <a:r>
              <a:rPr lang="en-US" sz="1200" b="0" i="0" kern="1200" dirty="0" err="1">
                <a:solidFill>
                  <a:schemeClr val="tx1"/>
                </a:solidFill>
                <a:effectLst/>
                <a:latin typeface="Times New Roman" pitchFamily="18" charset="0"/>
                <a:ea typeface="+mn-ea"/>
                <a:cs typeface="+mn-cs"/>
              </a:rPr>
              <a:t>telecontrol</a:t>
            </a:r>
            <a:r>
              <a:rPr lang="en-US" sz="1200" b="0" i="0" kern="1200" dirty="0">
                <a:solidFill>
                  <a:schemeClr val="tx1"/>
                </a:solidFill>
                <a:effectLst/>
                <a:latin typeface="Times New Roman" pitchFamily="18" charset="0"/>
                <a:ea typeface="+mn-ea"/>
                <a:cs typeface="+mn-cs"/>
              </a:rPr>
              <a:t> messages between two systems which is compatible with ISO standards and ITU-T recommendations.</a:t>
            </a:r>
            <a:endParaRPr lang="en-US"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This protocol uses MMS (Manufacturing Message Specification) to deliver the frames. MMS is an international standard (ISO 9506) dealing with messaging systems for transferring real time process data and supervisory control information between networked devices or computer application services messaging. </a:t>
            </a:r>
          </a:p>
          <a:p>
            <a:r>
              <a:rPr lang="en-US" sz="1200" b="0" i="0" u="none" strike="noStrike" kern="1200" baseline="0" dirty="0">
                <a:solidFill>
                  <a:schemeClr val="tx1"/>
                </a:solidFill>
                <a:latin typeface="Times New Roman" pitchFamily="18" charset="0"/>
                <a:ea typeface="+mn-ea"/>
                <a:cs typeface="+mn-cs"/>
              </a:rPr>
              <a:t>The protocol transfers data in two different ways: User requests and by object changes or exceptions. </a:t>
            </a:r>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47</a:t>
            </a:fld>
            <a:endParaRPr lang="fr-FR"/>
          </a:p>
        </p:txBody>
      </p:sp>
    </p:spTree>
    <p:extLst>
      <p:ext uri="{BB962C8B-B14F-4D97-AF65-F5344CB8AC3E}">
        <p14:creationId xmlns:p14="http://schemas.microsoft.com/office/powerpoint/2010/main" val="172344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Segoe UI Semilight" panose="020B0402040204020203" pitchFamily="34" charset="0"/>
                <a:cs typeface="Segoe UI Semilight" panose="020B0402040204020203" pitchFamily="34" charset="0"/>
              </a:rPr>
              <a:t>Static Device Binding: Alternate for BBMD (</a:t>
            </a:r>
            <a:r>
              <a:rPr lang="en-US" dirty="0" err="1">
                <a:latin typeface="Segoe UI Semilight" panose="020B0402040204020203" pitchFamily="34" charset="0"/>
                <a:cs typeface="Segoe UI Semilight" panose="020B0402040204020203" pitchFamily="34" charset="0"/>
              </a:rPr>
              <a:t>BACnet</a:t>
            </a:r>
            <a:r>
              <a:rPr lang="en-US" dirty="0">
                <a:latin typeface="Segoe UI Semilight" panose="020B0402040204020203" pitchFamily="34" charset="0"/>
                <a:cs typeface="Segoe UI Semilight" panose="020B0402040204020203" pitchFamily="34" charset="0"/>
              </a:rPr>
              <a:t> Broadcast Management Devices) when 2</a:t>
            </a:r>
            <a:r>
              <a:rPr lang="en-US" baseline="0" dirty="0">
                <a:latin typeface="Segoe UI Semilight" panose="020B0402040204020203" pitchFamily="34" charset="0"/>
                <a:cs typeface="Segoe UI Semilight" panose="020B0402040204020203" pitchFamily="34" charset="0"/>
              </a:rPr>
              <a:t> sub networks are used. BBMD is no </a:t>
            </a:r>
            <a:r>
              <a:rPr lang="en-US" baseline="0">
                <a:latin typeface="Segoe UI Semilight" panose="020B0402040204020203" pitchFamily="34" charset="0"/>
                <a:cs typeface="Segoe UI Semilight" panose="020B0402040204020203" pitchFamily="34" charset="0"/>
              </a:rPr>
              <a:t>longer mandatory.</a:t>
            </a:r>
            <a:endParaRPr lang="en-US" dirty="0">
              <a:latin typeface="Segoe UI Semilight" panose="020B0402040204020203" pitchFamily="34" charset="0"/>
              <a:cs typeface="Segoe UI Semilight" panose="020B04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48</a:t>
            </a:fld>
            <a:endParaRPr lang="fr-FR"/>
          </a:p>
        </p:txBody>
      </p:sp>
    </p:spTree>
    <p:extLst>
      <p:ext uri="{BB962C8B-B14F-4D97-AF65-F5344CB8AC3E}">
        <p14:creationId xmlns:p14="http://schemas.microsoft.com/office/powerpoint/2010/main" val="126859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latin typeface="Times New Roman" pitchFamily="18" charset="0"/>
                <a:ea typeface="+mn-ea"/>
                <a:cs typeface="+mn-cs"/>
              </a:rPr>
              <a:t>V </a:t>
            </a:r>
            <a:r>
              <a:rPr lang="fr-FR" sz="1200" b="0" i="0" u="none" strike="noStrike" kern="1200" baseline="0" dirty="0" err="1">
                <a:solidFill>
                  <a:schemeClr val="tx1"/>
                </a:solidFill>
                <a:latin typeface="Times New Roman" pitchFamily="18" charset="0"/>
                <a:ea typeface="+mn-ea"/>
                <a:cs typeface="+mn-cs"/>
              </a:rPr>
              <a:t>ersion</a:t>
            </a:r>
            <a:r>
              <a:rPr lang="fr-FR" sz="1200" b="0" i="0" u="none" strike="noStrike" kern="1200" baseline="0" dirty="0">
                <a:solidFill>
                  <a:schemeClr val="tx1"/>
                </a:solidFill>
                <a:latin typeface="Times New Roman" pitchFamily="18" charset="0"/>
                <a:ea typeface="+mn-ea"/>
                <a:cs typeface="+mn-cs"/>
              </a:rPr>
              <a:t> con </a:t>
            </a:r>
            <a:r>
              <a:rPr lang="fr-FR" sz="1200" b="0" i="0" u="none" strike="noStrike" kern="1200" baseline="0" dirty="0" err="1">
                <a:solidFill>
                  <a:schemeClr val="tx1"/>
                </a:solidFill>
                <a:latin typeface="Times New Roman" pitchFamily="18" charset="0"/>
                <a:ea typeface="+mn-ea"/>
                <a:cs typeface="+mn-cs"/>
              </a:rPr>
              <a:t>trol</a:t>
            </a:r>
            <a:endParaRPr lang="fr-FR"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New system variables to monitor if a new version of the project or libraries is</a:t>
            </a:r>
          </a:p>
          <a:p>
            <a:r>
              <a:rPr lang="en-US" sz="1200" b="0" i="0" u="none" strike="noStrike" kern="1200" baseline="0" dirty="0">
                <a:solidFill>
                  <a:schemeClr val="tx1"/>
                </a:solidFill>
                <a:latin typeface="Times New Roman" pitchFamily="18" charset="0"/>
                <a:ea typeface="+mn-ea"/>
                <a:cs typeface="+mn-cs"/>
              </a:rPr>
              <a:t>available. This makes it easy to generate an alarm to the operator if a restart</a:t>
            </a:r>
          </a:p>
          <a:p>
            <a:r>
              <a:rPr lang="fr-FR" sz="1200" b="0" i="0" u="none" strike="noStrike" kern="1200" baseline="0" dirty="0" err="1">
                <a:solidFill>
                  <a:schemeClr val="tx1"/>
                </a:solidFill>
                <a:latin typeface="Times New Roman" pitchFamily="18" charset="0"/>
                <a:ea typeface="+mn-ea"/>
                <a:cs typeface="+mn-cs"/>
              </a:rPr>
              <a:t>is</a:t>
            </a:r>
            <a:r>
              <a:rPr lang="fr-FR" sz="1200" b="0" i="0" u="none" strike="noStrike" kern="1200" baseline="0" dirty="0">
                <a:solidFill>
                  <a:schemeClr val="tx1"/>
                </a:solidFill>
                <a:latin typeface="Times New Roman" pitchFamily="18" charset="0"/>
                <a:ea typeface="+mn-ea"/>
                <a:cs typeface="+mn-cs"/>
              </a:rPr>
              <a:t> </a:t>
            </a:r>
            <a:r>
              <a:rPr lang="fr-FR" sz="1200" b="0" i="0" u="none" strike="noStrike" kern="1200" baseline="0" dirty="0" err="1">
                <a:solidFill>
                  <a:schemeClr val="tx1"/>
                </a:solidFill>
                <a:latin typeface="Times New Roman" pitchFamily="18" charset="0"/>
                <a:ea typeface="+mn-ea"/>
                <a:cs typeface="+mn-cs"/>
              </a:rPr>
              <a:t>required</a:t>
            </a:r>
            <a:endParaRPr lang="fr-FR"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New standard action to open the central project management on a function</a:t>
            </a:r>
          </a:p>
          <a:p>
            <a:r>
              <a:rPr lang="fr-FR" sz="1200" b="0" i="0" u="none" strike="noStrike" kern="1200" baseline="0" dirty="0">
                <a:solidFill>
                  <a:schemeClr val="tx1"/>
                </a:solidFill>
                <a:latin typeface="Times New Roman" pitchFamily="18" charset="0"/>
                <a:ea typeface="+mn-ea"/>
                <a:cs typeface="+mn-cs"/>
              </a:rPr>
              <a:t>key</a:t>
            </a:r>
          </a:p>
          <a:p>
            <a:r>
              <a:rPr lang="en-US" sz="1200" b="0" i="0" u="none" strike="noStrike" kern="1200" baseline="0" dirty="0">
                <a:solidFill>
                  <a:schemeClr val="tx1"/>
                </a:solidFill>
                <a:latin typeface="Times New Roman" pitchFamily="18" charset="0"/>
                <a:ea typeface="+mn-ea"/>
                <a:cs typeface="+mn-cs"/>
              </a:rPr>
              <a:t>Project &amp; Lib versions with 3 figures to accommodate a versioning policy</a:t>
            </a:r>
          </a:p>
          <a:p>
            <a:r>
              <a:rPr lang="en-US" sz="1200" b="0" i="0" u="none" strike="noStrike" kern="1200" baseline="0" dirty="0">
                <a:solidFill>
                  <a:schemeClr val="tx1"/>
                </a:solidFill>
                <a:latin typeface="Times New Roman" pitchFamily="18" charset="0"/>
                <a:ea typeface="+mn-ea"/>
                <a:cs typeface="+mn-cs"/>
              </a:rPr>
              <a:t>including 3 types of versions, typically Major, Minor and Patch</a:t>
            </a:r>
          </a:p>
          <a:p>
            <a:r>
              <a:rPr lang="en-US" sz="1200" b="0" i="0" u="none" strike="noStrike" kern="1200" baseline="0" dirty="0">
                <a:solidFill>
                  <a:schemeClr val="tx1"/>
                </a:solidFill>
                <a:latin typeface="Times New Roman" pitchFamily="18" charset="0"/>
                <a:ea typeface="+mn-ea"/>
                <a:cs typeface="+mn-cs"/>
              </a:rPr>
              <a:t>New command line argument </a:t>
            </a:r>
            <a:r>
              <a:rPr lang="en-US" sz="1200" b="1" i="0" u="none" strike="noStrike" kern="1200" baseline="0" dirty="0">
                <a:solidFill>
                  <a:schemeClr val="tx1"/>
                </a:solidFill>
                <a:latin typeface="Times New Roman" pitchFamily="18" charset="0"/>
                <a:ea typeface="+mn-ea"/>
                <a:cs typeface="+mn-cs"/>
              </a:rPr>
              <a:t>-d </a:t>
            </a:r>
            <a:r>
              <a:rPr lang="en-US" sz="1200" b="1" i="0" u="none" strike="noStrike" kern="1200" baseline="0" dirty="0" err="1">
                <a:solidFill>
                  <a:schemeClr val="tx1"/>
                </a:solidFill>
                <a:latin typeface="Times New Roman" pitchFamily="18" charset="0"/>
                <a:ea typeface="+mn-ea"/>
                <a:cs typeface="+mn-cs"/>
              </a:rPr>
              <a:t>proj</a:t>
            </a:r>
            <a:r>
              <a:rPr lang="en-US" sz="1200" b="1" i="0" u="none" strike="noStrike" kern="1200" baseline="0" dirty="0">
                <a:solidFill>
                  <a:schemeClr val="tx1"/>
                </a:solidFill>
                <a:latin typeface="Times New Roman" pitchFamily="18" charset="0"/>
                <a:ea typeface="+mn-ea"/>
                <a:cs typeface="+mn-cs"/>
              </a:rPr>
              <a:t>=</a:t>
            </a:r>
            <a:r>
              <a:rPr lang="en-US" sz="1200" b="1" i="0" u="none" strike="noStrike" kern="1200" baseline="0" dirty="0" err="1">
                <a:solidFill>
                  <a:schemeClr val="tx1"/>
                </a:solidFill>
                <a:latin typeface="Times New Roman" pitchFamily="18" charset="0"/>
                <a:ea typeface="+mn-ea"/>
                <a:cs typeface="+mn-cs"/>
              </a:rPr>
              <a:t>x.y.z</a:t>
            </a:r>
            <a:r>
              <a:rPr lang="en-US" sz="1200" b="1" i="0" u="none" strike="noStrike" kern="1200" baseline="0" dirty="0">
                <a:solidFill>
                  <a:schemeClr val="tx1"/>
                </a:solidFill>
                <a:latin typeface="Times New Roman" pitchFamily="18" charset="0"/>
                <a:ea typeface="+mn-ea"/>
                <a:cs typeface="+mn-cs"/>
              </a:rPr>
              <a:t> lib=</a:t>
            </a:r>
            <a:r>
              <a:rPr lang="en-US" sz="1200" b="1" i="0" u="none" strike="noStrike" kern="1200" baseline="0" dirty="0" err="1">
                <a:solidFill>
                  <a:schemeClr val="tx1"/>
                </a:solidFill>
                <a:latin typeface="Times New Roman" pitchFamily="18" charset="0"/>
                <a:ea typeface="+mn-ea"/>
                <a:cs typeface="+mn-cs"/>
              </a:rPr>
              <a:t>x.y.z</a:t>
            </a:r>
            <a:r>
              <a:rPr lang="en-US" sz="1200" b="1" i="0" u="none" strike="noStrike" kern="1200" baseline="0" dirty="0">
                <a:solidFill>
                  <a:schemeClr val="tx1"/>
                </a:solidFill>
                <a:latin typeface="Times New Roman" pitchFamily="18" charset="0"/>
                <a:ea typeface="+mn-ea"/>
                <a:cs typeface="+mn-cs"/>
              </a:rPr>
              <a:t> </a:t>
            </a:r>
            <a:r>
              <a:rPr lang="en-US" sz="1200" b="0" i="0" u="none" strike="noStrike" kern="1200" baseline="0" dirty="0">
                <a:solidFill>
                  <a:schemeClr val="tx1"/>
                </a:solidFill>
                <a:latin typeface="Times New Roman" pitchFamily="18" charset="0"/>
                <a:ea typeface="+mn-ea"/>
                <a:cs typeface="+mn-cs"/>
              </a:rPr>
              <a:t>to start a specific</a:t>
            </a:r>
          </a:p>
          <a:p>
            <a:r>
              <a:rPr lang="fr-FR" sz="1200" b="0" i="0" u="none" strike="noStrike" kern="1200" baseline="0" dirty="0">
                <a:solidFill>
                  <a:schemeClr val="tx1"/>
                </a:solidFill>
                <a:latin typeface="Times New Roman" pitchFamily="18" charset="0"/>
                <a:ea typeface="+mn-ea"/>
                <a:cs typeface="+mn-cs"/>
              </a:rPr>
              <a:t>version</a:t>
            </a:r>
          </a:p>
          <a:p>
            <a:r>
              <a:rPr lang="en-US" sz="1200" b="0" i="0" u="none" strike="noStrike" kern="1200" baseline="0" dirty="0">
                <a:solidFill>
                  <a:schemeClr val="tx1"/>
                </a:solidFill>
                <a:latin typeface="Times New Roman" pitchFamily="18" charset="0"/>
                <a:ea typeface="+mn-ea"/>
                <a:cs typeface="+mn-cs"/>
              </a:rPr>
              <a:t>New status PREREF – Between DEV and REF in the life cycle of a project or</a:t>
            </a:r>
          </a:p>
          <a:p>
            <a:r>
              <a:rPr lang="en-US" sz="1200" b="0" i="0" u="none" strike="noStrike" kern="1200" baseline="0" dirty="0">
                <a:solidFill>
                  <a:schemeClr val="tx1"/>
                </a:solidFill>
                <a:latin typeface="Times New Roman" pitchFamily="18" charset="0"/>
                <a:ea typeface="+mn-ea"/>
                <a:cs typeface="+mn-cs"/>
              </a:rPr>
              <a:t>library. It is designed to identify a version under validation tests before being</a:t>
            </a:r>
          </a:p>
          <a:p>
            <a:r>
              <a:rPr lang="fr-FR" sz="1200" b="0" i="0" u="none" strike="noStrike" kern="1200" baseline="0" dirty="0" err="1">
                <a:solidFill>
                  <a:schemeClr val="tx1"/>
                </a:solidFill>
                <a:latin typeface="Times New Roman" pitchFamily="18" charset="0"/>
                <a:ea typeface="+mn-ea"/>
                <a:cs typeface="+mn-cs"/>
              </a:rPr>
              <a:t>deployed</a:t>
            </a:r>
            <a:r>
              <a:rPr lang="fr-FR" sz="1200" b="0" i="0" u="none" strike="noStrike" kern="1200" baseline="0" dirty="0">
                <a:solidFill>
                  <a:schemeClr val="tx1"/>
                </a:solidFill>
                <a:latin typeface="Times New Roman" pitchFamily="18" charset="0"/>
                <a:ea typeface="+mn-ea"/>
                <a:cs typeface="+mn-cs"/>
              </a:rPr>
              <a:t> in production</a:t>
            </a:r>
          </a:p>
          <a:p>
            <a:r>
              <a:rPr lang="en-US" sz="1200" b="0" i="0" u="none" strike="noStrike" kern="1200" baseline="0" dirty="0">
                <a:solidFill>
                  <a:schemeClr val="tx1"/>
                </a:solidFill>
                <a:latin typeface="Times New Roman" pitchFamily="18" charset="0"/>
                <a:ea typeface="+mn-ea"/>
                <a:cs typeface="+mn-cs"/>
              </a:rPr>
              <a:t>New command line argument </a:t>
            </a:r>
            <a:r>
              <a:rPr lang="en-US" sz="1200" b="1" i="0" u="none" strike="noStrike" kern="1200" baseline="0" dirty="0">
                <a:solidFill>
                  <a:schemeClr val="tx1"/>
                </a:solidFill>
                <a:latin typeface="Times New Roman" pitchFamily="18" charset="0"/>
                <a:ea typeface="+mn-ea"/>
                <a:cs typeface="+mn-cs"/>
              </a:rPr>
              <a:t>-</a:t>
            </a:r>
            <a:r>
              <a:rPr lang="en-US" sz="1200" b="1" i="0" u="none" strike="noStrike" kern="1200" baseline="0" dirty="0" err="1">
                <a:solidFill>
                  <a:schemeClr val="tx1"/>
                </a:solidFill>
                <a:latin typeface="Times New Roman" pitchFamily="18" charset="0"/>
                <a:ea typeface="+mn-ea"/>
                <a:cs typeface="+mn-cs"/>
              </a:rPr>
              <a:t>preref</a:t>
            </a:r>
            <a:r>
              <a:rPr lang="en-US" sz="1200" b="1" i="0" u="none" strike="noStrike" kern="1200" baseline="0">
                <a:solidFill>
                  <a:schemeClr val="tx1"/>
                </a:solidFill>
                <a:latin typeface="Times New Roman" pitchFamily="18" charset="0"/>
                <a:ea typeface="+mn-ea"/>
                <a:cs typeface="+mn-cs"/>
              </a:rPr>
              <a:t> </a:t>
            </a:r>
            <a:r>
              <a:rPr lang="en-US" sz="1200" b="0" i="0" u="none" strike="noStrike" kern="1200" baseline="0">
                <a:solidFill>
                  <a:schemeClr val="tx1"/>
                </a:solidFill>
                <a:latin typeface="Times New Roman" pitchFamily="18" charset="0"/>
                <a:ea typeface="+mn-ea"/>
                <a:cs typeface="+mn-cs"/>
              </a:rPr>
              <a:t>to start the PREREF version</a:t>
            </a:r>
            <a:endParaRPr lang="fr-FR"/>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50</a:t>
            </a:fld>
            <a:endParaRPr lang="fr-FR"/>
          </a:p>
        </p:txBody>
      </p:sp>
    </p:spTree>
    <p:extLst>
      <p:ext uri="{BB962C8B-B14F-4D97-AF65-F5344CB8AC3E}">
        <p14:creationId xmlns:p14="http://schemas.microsoft.com/office/powerpoint/2010/main" val="2405260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ClrTx/>
              <a:buFont typeface="Arial" panose="020B0604020202020204" pitchFamily="34" charset="0"/>
              <a:buChar char="•"/>
            </a:pPr>
            <a:r>
              <a:rPr lang="fr-FR" i="0" dirty="0" err="1">
                <a:solidFill>
                  <a:schemeClr val="tx1"/>
                </a:solidFill>
                <a:latin typeface="Segoe UI" panose="020B0502040204020203" pitchFamily="34" charset="0"/>
                <a:cs typeface="Segoe UI" panose="020B0502040204020203" pitchFamily="34" charset="0"/>
              </a:rPr>
              <a:t>Geolocation</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objects</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creation</a:t>
            </a:r>
            <a:r>
              <a:rPr lang="fr-FR" i="0" dirty="0">
                <a:solidFill>
                  <a:schemeClr val="tx1"/>
                </a:solidFill>
                <a:latin typeface="Segoe UI" panose="020B0502040204020203" pitchFamily="34" charset="0"/>
                <a:cs typeface="Segoe UI" panose="020B0502040204020203" pitchFamily="34" charset="0"/>
              </a:rPr>
              <a:t> of </a:t>
            </a:r>
            <a:r>
              <a:rPr lang="fr-FR" i="0" dirty="0" err="1">
                <a:solidFill>
                  <a:schemeClr val="tx1"/>
                </a:solidFill>
                <a:latin typeface="Segoe UI" panose="020B0502040204020203" pitchFamily="34" charset="0"/>
                <a:cs typeface="Segoe UI" panose="020B0502040204020203" pitchFamily="34" charset="0"/>
              </a:rPr>
              <a:t>geotags</a:t>
            </a:r>
            <a:r>
              <a:rPr lang="fr-FR" i="0" baseline="0" dirty="0">
                <a:solidFill>
                  <a:schemeClr val="tx1"/>
                </a:solidFill>
                <a:latin typeface="Segoe UI" panose="020B0502040204020203" pitchFamily="34" charset="0"/>
                <a:cs typeface="Segoe UI" panose="020B0502040204020203" pitchFamily="34" charset="0"/>
              </a:rPr>
              <a:t> and or zone </a:t>
            </a:r>
            <a:r>
              <a:rPr lang="fr-FR" i="0" baseline="0" dirty="0" err="1">
                <a:solidFill>
                  <a:schemeClr val="tx1"/>
                </a:solidFill>
                <a:latin typeface="Segoe UI" panose="020B0502040204020203" pitchFamily="34" charset="0"/>
                <a:cs typeface="Segoe UI" panose="020B0502040204020203" pitchFamily="34" charset="0"/>
              </a:rPr>
              <a:t>from</a:t>
            </a:r>
            <a:r>
              <a:rPr lang="fr-FR" i="0" baseline="0" dirty="0">
                <a:solidFill>
                  <a:schemeClr val="tx1"/>
                </a:solidFill>
                <a:latin typeface="Segoe UI" panose="020B0502040204020203" pitchFamily="34" charset="0"/>
                <a:cs typeface="Segoe UI" panose="020B0502040204020203" pitchFamily="34" charset="0"/>
              </a:rPr>
              <a:t> a </a:t>
            </a:r>
            <a:r>
              <a:rPr lang="fr-FR" i="0" baseline="0" dirty="0" err="1">
                <a:solidFill>
                  <a:schemeClr val="tx1"/>
                </a:solidFill>
                <a:latin typeface="Segoe UI" panose="020B0502040204020203" pitchFamily="34" charset="0"/>
                <a:cs typeface="Segoe UI" panose="020B0502040204020203" pitchFamily="34" charset="0"/>
              </a:rPr>
              <a:t>template</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Tab </a:t>
            </a:r>
            <a:r>
              <a:rPr lang="fr-FR" i="0" dirty="0" err="1">
                <a:solidFill>
                  <a:schemeClr val="tx1"/>
                </a:solidFill>
                <a:latin typeface="Segoe UI" panose="020B0502040204020203" pitchFamily="34" charset="0"/>
                <a:cs typeface="Segoe UI" panose="020B0502040204020203" pitchFamily="34" charset="0"/>
              </a:rPr>
              <a:t>selection</a:t>
            </a:r>
            <a:r>
              <a:rPr lang="fr-FR" i="0" dirty="0">
                <a:solidFill>
                  <a:schemeClr val="tx1"/>
                </a:solidFill>
                <a:latin typeface="Segoe UI" panose="020B0502040204020203" pitchFamily="34" charset="0"/>
                <a:cs typeface="Segoe UI" panose="020B0502040204020203" pitchFamily="34" charset="0"/>
              </a:rPr>
              <a:t> at </a:t>
            </a:r>
            <a:r>
              <a:rPr lang="fr-FR" i="0" dirty="0" err="1">
                <a:solidFill>
                  <a:schemeClr val="tx1"/>
                </a:solidFill>
                <a:latin typeface="Segoe UI" panose="020B0502040204020203" pitchFamily="34" charset="0"/>
                <a:cs typeface="Segoe UI" panose="020B0502040204020203" pitchFamily="34" charset="0"/>
              </a:rPr>
              <a:t>mimic</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opening</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Instance </a:t>
            </a:r>
            <a:r>
              <a:rPr lang="fr-FR" i="0" dirty="0" err="1">
                <a:solidFill>
                  <a:schemeClr val="tx1"/>
                </a:solidFill>
                <a:latin typeface="Segoe UI" panose="020B0502040204020203" pitchFamily="34" charset="0"/>
                <a:cs typeface="Segoe UI" panose="020B0502040204020203" pitchFamily="34" charset="0"/>
              </a:rPr>
              <a:t>selector</a:t>
            </a:r>
            <a:r>
              <a:rPr lang="fr-FR" i="0" dirty="0">
                <a:solidFill>
                  <a:schemeClr val="tx1"/>
                </a:solidFill>
                <a:latin typeface="Segoe UI" panose="020B0502040204020203" pitchFamily="34" charset="0"/>
                <a:cs typeface="Segoe UI" panose="020B0502040204020203" pitchFamily="34" charset="0"/>
              </a:rPr>
              <a:t> for </a:t>
            </a:r>
            <a:r>
              <a:rPr lang="fr-FR" i="0" dirty="0" err="1">
                <a:solidFill>
                  <a:schemeClr val="tx1"/>
                </a:solidFill>
                <a:latin typeface="Segoe UI" panose="020B0502040204020203" pitchFamily="34" charset="0"/>
                <a:cs typeface="Segoe UI" panose="020B0502040204020203" pitchFamily="34" charset="0"/>
              </a:rPr>
              <a:t>symbols</a:t>
            </a:r>
            <a:endParaRPr lang="fr-FR" i="0" dirty="0">
              <a:solidFill>
                <a:schemeClr val="tx1"/>
              </a:solidFill>
              <a:latin typeface="Segoe UI" panose="020B0502040204020203" pitchFamily="34" charset="0"/>
              <a:cs typeface="Segoe UI" panose="020B05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53</a:t>
            </a:fld>
            <a:endParaRPr lang="fr-FR"/>
          </a:p>
        </p:txBody>
      </p:sp>
    </p:spTree>
    <p:extLst>
      <p:ext uri="{BB962C8B-B14F-4D97-AF65-F5344CB8AC3E}">
        <p14:creationId xmlns:p14="http://schemas.microsoft.com/office/powerpoint/2010/main" val="2303055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ClrTx/>
              <a:buFont typeface="Arial" panose="020B0604020202020204" pitchFamily="34" charset="0"/>
              <a:buChar char="•"/>
            </a:pPr>
            <a:r>
              <a:rPr lang="fr-FR" i="0" dirty="0" err="1">
                <a:solidFill>
                  <a:schemeClr val="tx1"/>
                </a:solidFill>
                <a:latin typeface="Segoe UI" panose="020B0502040204020203" pitchFamily="34" charset="0"/>
                <a:cs typeface="Segoe UI" panose="020B0502040204020203" pitchFamily="34" charset="0"/>
              </a:rPr>
              <a:t>Geolocation</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objects</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creation</a:t>
            </a:r>
            <a:r>
              <a:rPr lang="fr-FR" i="0" dirty="0">
                <a:solidFill>
                  <a:schemeClr val="tx1"/>
                </a:solidFill>
                <a:latin typeface="Segoe UI" panose="020B0502040204020203" pitchFamily="34" charset="0"/>
                <a:cs typeface="Segoe UI" panose="020B0502040204020203" pitchFamily="34" charset="0"/>
              </a:rPr>
              <a:t> of </a:t>
            </a:r>
            <a:r>
              <a:rPr lang="fr-FR" i="0" dirty="0" err="1">
                <a:solidFill>
                  <a:schemeClr val="tx1"/>
                </a:solidFill>
                <a:latin typeface="Segoe UI" panose="020B0502040204020203" pitchFamily="34" charset="0"/>
                <a:cs typeface="Segoe UI" panose="020B0502040204020203" pitchFamily="34" charset="0"/>
              </a:rPr>
              <a:t>geotags</a:t>
            </a:r>
            <a:r>
              <a:rPr lang="fr-FR" i="0" baseline="0" dirty="0">
                <a:solidFill>
                  <a:schemeClr val="tx1"/>
                </a:solidFill>
                <a:latin typeface="Segoe UI" panose="020B0502040204020203" pitchFamily="34" charset="0"/>
                <a:cs typeface="Segoe UI" panose="020B0502040204020203" pitchFamily="34" charset="0"/>
              </a:rPr>
              <a:t> and or zone </a:t>
            </a:r>
            <a:r>
              <a:rPr lang="fr-FR" i="0" baseline="0" dirty="0" err="1">
                <a:solidFill>
                  <a:schemeClr val="tx1"/>
                </a:solidFill>
                <a:latin typeface="Segoe UI" panose="020B0502040204020203" pitchFamily="34" charset="0"/>
                <a:cs typeface="Segoe UI" panose="020B0502040204020203" pitchFamily="34" charset="0"/>
              </a:rPr>
              <a:t>from</a:t>
            </a:r>
            <a:r>
              <a:rPr lang="fr-FR" i="0" baseline="0" dirty="0">
                <a:solidFill>
                  <a:schemeClr val="tx1"/>
                </a:solidFill>
                <a:latin typeface="Segoe UI" panose="020B0502040204020203" pitchFamily="34" charset="0"/>
                <a:cs typeface="Segoe UI" panose="020B0502040204020203" pitchFamily="34" charset="0"/>
              </a:rPr>
              <a:t> a </a:t>
            </a:r>
            <a:r>
              <a:rPr lang="fr-FR" i="0" baseline="0" dirty="0" err="1">
                <a:solidFill>
                  <a:schemeClr val="tx1"/>
                </a:solidFill>
                <a:latin typeface="Segoe UI" panose="020B0502040204020203" pitchFamily="34" charset="0"/>
                <a:cs typeface="Segoe UI" panose="020B0502040204020203" pitchFamily="34" charset="0"/>
              </a:rPr>
              <a:t>template</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Tab </a:t>
            </a:r>
            <a:r>
              <a:rPr lang="fr-FR" i="0" dirty="0" err="1">
                <a:solidFill>
                  <a:schemeClr val="tx1"/>
                </a:solidFill>
                <a:latin typeface="Segoe UI" panose="020B0502040204020203" pitchFamily="34" charset="0"/>
                <a:cs typeface="Segoe UI" panose="020B0502040204020203" pitchFamily="34" charset="0"/>
              </a:rPr>
              <a:t>selection</a:t>
            </a:r>
            <a:r>
              <a:rPr lang="fr-FR" i="0" dirty="0">
                <a:solidFill>
                  <a:schemeClr val="tx1"/>
                </a:solidFill>
                <a:latin typeface="Segoe UI" panose="020B0502040204020203" pitchFamily="34" charset="0"/>
                <a:cs typeface="Segoe UI" panose="020B0502040204020203" pitchFamily="34" charset="0"/>
              </a:rPr>
              <a:t> at </a:t>
            </a:r>
            <a:r>
              <a:rPr lang="fr-FR" i="0" dirty="0" err="1">
                <a:solidFill>
                  <a:schemeClr val="tx1"/>
                </a:solidFill>
                <a:latin typeface="Segoe UI" panose="020B0502040204020203" pitchFamily="34" charset="0"/>
                <a:cs typeface="Segoe UI" panose="020B0502040204020203" pitchFamily="34" charset="0"/>
              </a:rPr>
              <a:t>mimic</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opening</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Instance </a:t>
            </a:r>
            <a:r>
              <a:rPr lang="fr-FR" i="0" dirty="0" err="1">
                <a:solidFill>
                  <a:schemeClr val="tx1"/>
                </a:solidFill>
                <a:latin typeface="Segoe UI" panose="020B0502040204020203" pitchFamily="34" charset="0"/>
                <a:cs typeface="Segoe UI" panose="020B0502040204020203" pitchFamily="34" charset="0"/>
              </a:rPr>
              <a:t>selector</a:t>
            </a:r>
            <a:r>
              <a:rPr lang="fr-FR" i="0" dirty="0">
                <a:solidFill>
                  <a:schemeClr val="tx1"/>
                </a:solidFill>
                <a:latin typeface="Segoe UI" panose="020B0502040204020203" pitchFamily="34" charset="0"/>
                <a:cs typeface="Segoe UI" panose="020B0502040204020203" pitchFamily="34" charset="0"/>
              </a:rPr>
              <a:t> for </a:t>
            </a:r>
            <a:r>
              <a:rPr lang="fr-FR" i="0" dirty="0" err="1">
                <a:solidFill>
                  <a:schemeClr val="tx1"/>
                </a:solidFill>
                <a:latin typeface="Segoe UI" panose="020B0502040204020203" pitchFamily="34" charset="0"/>
                <a:cs typeface="Segoe UI" panose="020B0502040204020203" pitchFamily="34" charset="0"/>
              </a:rPr>
              <a:t>symbols</a:t>
            </a:r>
            <a:endParaRPr lang="fr-FR" i="0" dirty="0">
              <a:solidFill>
                <a:schemeClr val="tx1"/>
              </a:solidFill>
              <a:latin typeface="Segoe UI" panose="020B0502040204020203" pitchFamily="34" charset="0"/>
              <a:cs typeface="Segoe UI" panose="020B05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54</a:t>
            </a:fld>
            <a:endParaRPr lang="fr-FR"/>
          </a:p>
        </p:txBody>
      </p:sp>
    </p:spTree>
    <p:extLst>
      <p:ext uri="{BB962C8B-B14F-4D97-AF65-F5344CB8AC3E}">
        <p14:creationId xmlns:p14="http://schemas.microsoft.com/office/powerpoint/2010/main" val="483466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ClrTx/>
              <a:buFont typeface="Arial" panose="020B0604020202020204" pitchFamily="34" charset="0"/>
              <a:buChar char="•"/>
            </a:pPr>
            <a:r>
              <a:rPr lang="fr-FR" i="0" dirty="0" err="1">
                <a:solidFill>
                  <a:schemeClr val="tx1"/>
                </a:solidFill>
                <a:latin typeface="Segoe UI" panose="020B0502040204020203" pitchFamily="34" charset="0"/>
                <a:cs typeface="Segoe UI" panose="020B0502040204020203" pitchFamily="34" charset="0"/>
              </a:rPr>
              <a:t>Geolocation</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objects</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creation</a:t>
            </a:r>
            <a:r>
              <a:rPr lang="fr-FR" i="0" dirty="0">
                <a:solidFill>
                  <a:schemeClr val="tx1"/>
                </a:solidFill>
                <a:latin typeface="Segoe UI" panose="020B0502040204020203" pitchFamily="34" charset="0"/>
                <a:cs typeface="Segoe UI" panose="020B0502040204020203" pitchFamily="34" charset="0"/>
              </a:rPr>
              <a:t> of </a:t>
            </a:r>
            <a:r>
              <a:rPr lang="fr-FR" i="0" dirty="0" err="1">
                <a:solidFill>
                  <a:schemeClr val="tx1"/>
                </a:solidFill>
                <a:latin typeface="Segoe UI" panose="020B0502040204020203" pitchFamily="34" charset="0"/>
                <a:cs typeface="Segoe UI" panose="020B0502040204020203" pitchFamily="34" charset="0"/>
              </a:rPr>
              <a:t>geotags</a:t>
            </a:r>
            <a:r>
              <a:rPr lang="fr-FR" i="0" baseline="0" dirty="0">
                <a:solidFill>
                  <a:schemeClr val="tx1"/>
                </a:solidFill>
                <a:latin typeface="Segoe UI" panose="020B0502040204020203" pitchFamily="34" charset="0"/>
                <a:cs typeface="Segoe UI" panose="020B0502040204020203" pitchFamily="34" charset="0"/>
              </a:rPr>
              <a:t> and or zone </a:t>
            </a:r>
            <a:r>
              <a:rPr lang="fr-FR" i="0" baseline="0" dirty="0" err="1">
                <a:solidFill>
                  <a:schemeClr val="tx1"/>
                </a:solidFill>
                <a:latin typeface="Segoe UI" panose="020B0502040204020203" pitchFamily="34" charset="0"/>
                <a:cs typeface="Segoe UI" panose="020B0502040204020203" pitchFamily="34" charset="0"/>
              </a:rPr>
              <a:t>from</a:t>
            </a:r>
            <a:r>
              <a:rPr lang="fr-FR" i="0" baseline="0" dirty="0">
                <a:solidFill>
                  <a:schemeClr val="tx1"/>
                </a:solidFill>
                <a:latin typeface="Segoe UI" panose="020B0502040204020203" pitchFamily="34" charset="0"/>
                <a:cs typeface="Segoe UI" panose="020B0502040204020203" pitchFamily="34" charset="0"/>
              </a:rPr>
              <a:t> a </a:t>
            </a:r>
            <a:r>
              <a:rPr lang="fr-FR" i="0" baseline="0" dirty="0" err="1">
                <a:solidFill>
                  <a:schemeClr val="tx1"/>
                </a:solidFill>
                <a:latin typeface="Segoe UI" panose="020B0502040204020203" pitchFamily="34" charset="0"/>
                <a:cs typeface="Segoe UI" panose="020B0502040204020203" pitchFamily="34" charset="0"/>
              </a:rPr>
              <a:t>template</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Tab </a:t>
            </a:r>
            <a:r>
              <a:rPr lang="fr-FR" i="0" dirty="0" err="1">
                <a:solidFill>
                  <a:schemeClr val="tx1"/>
                </a:solidFill>
                <a:latin typeface="Segoe UI" panose="020B0502040204020203" pitchFamily="34" charset="0"/>
                <a:cs typeface="Segoe UI" panose="020B0502040204020203" pitchFamily="34" charset="0"/>
              </a:rPr>
              <a:t>selection</a:t>
            </a:r>
            <a:r>
              <a:rPr lang="fr-FR" i="0" dirty="0">
                <a:solidFill>
                  <a:schemeClr val="tx1"/>
                </a:solidFill>
                <a:latin typeface="Segoe UI" panose="020B0502040204020203" pitchFamily="34" charset="0"/>
                <a:cs typeface="Segoe UI" panose="020B0502040204020203" pitchFamily="34" charset="0"/>
              </a:rPr>
              <a:t> at </a:t>
            </a:r>
            <a:r>
              <a:rPr lang="fr-FR" i="0" dirty="0" err="1">
                <a:solidFill>
                  <a:schemeClr val="tx1"/>
                </a:solidFill>
                <a:latin typeface="Segoe UI" panose="020B0502040204020203" pitchFamily="34" charset="0"/>
                <a:cs typeface="Segoe UI" panose="020B0502040204020203" pitchFamily="34" charset="0"/>
              </a:rPr>
              <a:t>mimic</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opening</a:t>
            </a: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endParaRPr lang="fr-FR" i="0" dirty="0">
              <a:solidFill>
                <a:schemeClr val="tx1"/>
              </a:solidFill>
              <a:latin typeface="Segoe UI" panose="020B0502040204020203" pitchFamily="34" charset="0"/>
              <a:cs typeface="Segoe UI" panose="020B0502040204020203" pitchFamily="34" charset="0"/>
            </a:endParaRPr>
          </a:p>
          <a:p>
            <a:pPr>
              <a:buClrTx/>
              <a:buFont typeface="Arial" panose="020B0604020202020204" pitchFamily="34" charset="0"/>
              <a:buChar char="•"/>
            </a:pPr>
            <a:r>
              <a:rPr lang="fr-FR" i="0" dirty="0">
                <a:solidFill>
                  <a:schemeClr val="tx1"/>
                </a:solidFill>
                <a:latin typeface="Segoe UI" panose="020B0502040204020203" pitchFamily="34" charset="0"/>
                <a:cs typeface="Segoe UI" panose="020B0502040204020203" pitchFamily="34" charset="0"/>
              </a:rPr>
              <a:t>Instance </a:t>
            </a:r>
            <a:r>
              <a:rPr lang="fr-FR" i="0" dirty="0" err="1">
                <a:solidFill>
                  <a:schemeClr val="tx1"/>
                </a:solidFill>
                <a:latin typeface="Segoe UI" panose="020B0502040204020203" pitchFamily="34" charset="0"/>
                <a:cs typeface="Segoe UI" panose="020B0502040204020203" pitchFamily="34" charset="0"/>
              </a:rPr>
              <a:t>selector</a:t>
            </a:r>
            <a:r>
              <a:rPr lang="fr-FR" i="0" dirty="0">
                <a:solidFill>
                  <a:schemeClr val="tx1"/>
                </a:solidFill>
                <a:latin typeface="Segoe UI" panose="020B0502040204020203" pitchFamily="34" charset="0"/>
                <a:cs typeface="Segoe UI" panose="020B0502040204020203" pitchFamily="34" charset="0"/>
              </a:rPr>
              <a:t> for </a:t>
            </a:r>
            <a:r>
              <a:rPr lang="fr-FR" i="0" dirty="0" err="1">
                <a:solidFill>
                  <a:schemeClr val="tx1"/>
                </a:solidFill>
                <a:latin typeface="Segoe UI" panose="020B0502040204020203" pitchFamily="34" charset="0"/>
                <a:cs typeface="Segoe UI" panose="020B0502040204020203" pitchFamily="34" charset="0"/>
              </a:rPr>
              <a:t>symbols</a:t>
            </a:r>
            <a:endParaRPr lang="fr-FR" i="0" dirty="0">
              <a:solidFill>
                <a:schemeClr val="tx1"/>
              </a:solidFill>
              <a:latin typeface="Segoe UI" panose="020B0502040204020203" pitchFamily="34" charset="0"/>
              <a:cs typeface="Segoe UI" panose="020B0502040204020203" pitchFamily="34" charset="0"/>
            </a:endParaRP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55</a:t>
            </a:fld>
            <a:endParaRPr lang="fr-FR"/>
          </a:p>
        </p:txBody>
      </p:sp>
    </p:spTree>
    <p:extLst>
      <p:ext uri="{BB962C8B-B14F-4D97-AF65-F5344CB8AC3E}">
        <p14:creationId xmlns:p14="http://schemas.microsoft.com/office/powerpoint/2010/main" val="635844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err="1">
                <a:solidFill>
                  <a:schemeClr val="tx1"/>
                </a:solidFill>
                <a:latin typeface="Times New Roman" pitchFamily="18" charset="0"/>
                <a:ea typeface="+mn-ea"/>
                <a:cs typeface="+mn-cs"/>
              </a:rPr>
              <a:t>Loggin</a:t>
            </a:r>
            <a:r>
              <a:rPr lang="fr-FR" sz="1200" b="0" i="0" u="none" strike="noStrike" kern="1200" baseline="0" dirty="0">
                <a:solidFill>
                  <a:schemeClr val="tx1"/>
                </a:solidFill>
                <a:latin typeface="Times New Roman" pitchFamily="18" charset="0"/>
                <a:ea typeface="+mn-ea"/>
                <a:cs typeface="+mn-cs"/>
              </a:rPr>
              <a:t> g &amp; </a:t>
            </a:r>
            <a:r>
              <a:rPr lang="fr-FR" sz="1200" b="0" i="0" u="none" strike="noStrike" kern="1200" baseline="0" dirty="0" err="1">
                <a:solidFill>
                  <a:schemeClr val="tx1"/>
                </a:solidFill>
                <a:latin typeface="Times New Roman" pitchFamily="18" charset="0"/>
                <a:ea typeface="+mn-ea"/>
                <a:cs typeface="+mn-cs"/>
              </a:rPr>
              <a:t>tracin</a:t>
            </a:r>
            <a:r>
              <a:rPr lang="fr-FR" sz="1200" b="0" i="0" u="none" strike="noStrike" kern="1200" baseline="0" dirty="0">
                <a:solidFill>
                  <a:schemeClr val="tx1"/>
                </a:solidFill>
                <a:latin typeface="Times New Roman" pitchFamily="18" charset="0"/>
                <a:ea typeface="+mn-ea"/>
                <a:cs typeface="+mn-cs"/>
              </a:rPr>
              <a:t> g - </a:t>
            </a:r>
            <a:r>
              <a:rPr lang="fr-FR" sz="1200" b="0" i="0" u="none" strike="noStrike" kern="1200" baseline="0" dirty="0" err="1">
                <a:solidFill>
                  <a:schemeClr val="tx1"/>
                </a:solidFill>
                <a:latin typeface="Times New Roman" pitchFamily="18" charset="0"/>
                <a:ea typeface="+mn-ea"/>
                <a:cs typeface="+mn-cs"/>
              </a:rPr>
              <a:t>Syslog</a:t>
            </a:r>
            <a:r>
              <a:rPr lang="fr-FR" sz="1200" b="0" i="0" u="none" strike="noStrike" kern="1200" baseline="0" dirty="0">
                <a:solidFill>
                  <a:schemeClr val="tx1"/>
                </a:solidFill>
                <a:latin typeface="Times New Roman" pitchFamily="18" charset="0"/>
                <a:ea typeface="+mn-ea"/>
                <a:cs typeface="+mn-cs"/>
              </a:rPr>
              <a:t> su </a:t>
            </a:r>
            <a:r>
              <a:rPr lang="fr-FR" sz="1200" b="0" i="0" u="none" strike="noStrike" kern="1200" baseline="0" dirty="0" err="1">
                <a:solidFill>
                  <a:schemeClr val="tx1"/>
                </a:solidFill>
                <a:latin typeface="Times New Roman" pitchFamily="18" charset="0"/>
                <a:ea typeface="+mn-ea"/>
                <a:cs typeface="+mn-cs"/>
              </a:rPr>
              <a:t>pport</a:t>
            </a:r>
            <a:endParaRPr lang="fr-FR" sz="1200" b="0" i="0" u="none" strike="noStrike" kern="1200" baseline="0" dirty="0">
              <a:solidFill>
                <a:schemeClr val="tx1"/>
              </a:solidFill>
              <a:latin typeface="Times New Roman" pitchFamily="18" charset="0"/>
              <a:ea typeface="+mn-ea"/>
              <a:cs typeface="+mn-cs"/>
            </a:endParaRPr>
          </a:p>
          <a:p>
            <a:r>
              <a:rPr lang="en-US" sz="1200" b="0" i="0" u="none" strike="noStrike" kern="1200" baseline="0" dirty="0">
                <a:solidFill>
                  <a:schemeClr val="tx1"/>
                </a:solidFill>
                <a:latin typeface="Times New Roman" pitchFamily="18" charset="0"/>
                <a:ea typeface="+mn-ea"/>
                <a:cs typeface="+mn-cs"/>
              </a:rPr>
              <a:t>For activity monitoring purpose, this interface allows you to send selected events to</a:t>
            </a:r>
          </a:p>
          <a:p>
            <a:r>
              <a:rPr lang="en-US" sz="1200" b="0" i="0" u="none" strike="noStrike" kern="1200" baseline="0" dirty="0">
                <a:solidFill>
                  <a:schemeClr val="tx1"/>
                </a:solidFill>
                <a:latin typeface="Times New Roman" pitchFamily="18" charset="0"/>
                <a:ea typeface="+mn-ea"/>
                <a:cs typeface="+mn-cs"/>
              </a:rPr>
              <a:t>IT log aggregators for event correlation and analysis. Designed to fulfill the most</a:t>
            </a:r>
          </a:p>
          <a:p>
            <a:r>
              <a:rPr lang="en-US" sz="1200" b="0" i="0" u="none" strike="noStrike" kern="1200" baseline="0" dirty="0">
                <a:solidFill>
                  <a:schemeClr val="tx1"/>
                </a:solidFill>
                <a:latin typeface="Times New Roman" pitchFamily="18" charset="0"/>
                <a:ea typeface="+mn-ea"/>
                <a:cs typeface="+mn-cs"/>
              </a:rPr>
              <a:t>challenging security requirements set out by national authorities and security</a:t>
            </a:r>
          </a:p>
          <a:p>
            <a:r>
              <a:rPr lang="en-US" sz="1200" b="0" i="0" u="none" strike="noStrike" kern="1200" baseline="0" dirty="0">
                <a:solidFill>
                  <a:schemeClr val="tx1"/>
                </a:solidFill>
                <a:latin typeface="Times New Roman" pitchFamily="18" charset="0"/>
                <a:ea typeface="+mn-ea"/>
                <a:cs typeface="+mn-cs"/>
              </a:rPr>
              <a:t>standards, it supports the RFC 5424 (TCP) and 5425 (TLS), in addition to RFC 3164,</a:t>
            </a:r>
          </a:p>
          <a:p>
            <a:r>
              <a:rPr lang="fr-FR" sz="1200" b="0" i="0" u="none" strike="noStrike" kern="1200" baseline="0" dirty="0">
                <a:solidFill>
                  <a:schemeClr val="tx1"/>
                </a:solidFill>
                <a:latin typeface="Times New Roman" pitchFamily="18" charset="0"/>
                <a:ea typeface="+mn-ea"/>
                <a:cs typeface="+mn-cs"/>
              </a:rPr>
              <a:t>5426 (UDP) and 6587.</a:t>
            </a:r>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61</a:t>
            </a:fld>
            <a:endParaRPr lang="fr-FR"/>
          </a:p>
        </p:txBody>
      </p:sp>
    </p:spTree>
    <p:extLst>
      <p:ext uri="{BB962C8B-B14F-4D97-AF65-F5344CB8AC3E}">
        <p14:creationId xmlns:p14="http://schemas.microsoft.com/office/powerpoint/2010/main" val="3537980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スライド イメージ プレースホルダー 1">
            <a:extLst>
              <a:ext uri="{FF2B5EF4-FFF2-40B4-BE49-F238E27FC236}">
                <a16:creationId xmlns:a16="http://schemas.microsoft.com/office/drawing/2014/main" id="{A129CCE7-3294-4CE5-8AAA-2340957C24EE}"/>
              </a:ext>
            </a:extLst>
          </p:cNvPr>
          <p:cNvSpPr>
            <a:spLocks noGrp="1" noRot="1" noChangeAspect="1" noTextEdit="1"/>
          </p:cNvSpPr>
          <p:nvPr>
            <p:ph type="sldImg"/>
          </p:nvPr>
        </p:nvSpPr>
        <p:spPr>
          <a:ln/>
        </p:spPr>
      </p:sp>
      <p:sp>
        <p:nvSpPr>
          <p:cNvPr id="60419" name="ノート プレースホルダー 2">
            <a:extLst>
              <a:ext uri="{FF2B5EF4-FFF2-40B4-BE49-F238E27FC236}">
                <a16:creationId xmlns:a16="http://schemas.microsoft.com/office/drawing/2014/main" id="{06902F0B-3A2B-48D2-A7A3-DC9974AAD14C}"/>
              </a:ext>
            </a:extLst>
          </p:cNvPr>
          <p:cNvSpPr>
            <a:spLocks noGrp="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供給ＥＭＳの進化の２つめのです。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今までは、熱源全体の効率が見えておりましたが</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最大効率化を狙うために号機毎の効率を見えるようにしました。</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それにより、時間ベースの台数制御だったのを効率がよい冷凍機から</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動かすようにして、最適運転を行いました。</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この見える化により新たな保全を考案しました。</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エネルギー効率が最もよくなる保全のＥＢＭ保全です。</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従来までは、周期延長による保全費低減が主でしたが</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効率に管理基準を設け、基準に達したら保全をすることにより</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エネルギーロスを抑制して年２５００千円の効果を上げることができました。</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現在、冷凍機から空圧機に拡大展開中です。</a:t>
            </a:r>
            <a:endParaRPr lang="en-US" altLang="ja-JP">
              <a:latin typeface="Meiryo UI" panose="020B0604030504040204" pitchFamily="50" charset="-128"/>
              <a:ea typeface="Meiryo UI" panose="020B0604030504040204" pitchFamily="50" charset="-128"/>
            </a:endParaRPr>
          </a:p>
          <a:p>
            <a:endParaRPr lang="ja-JP" altLang="en-US">
              <a:latin typeface="Meiryo UI" panose="020B0604030504040204" pitchFamily="50" charset="-128"/>
              <a:ea typeface="Meiryo UI" panose="020B0604030504040204" pitchFamily="50" charset="-128"/>
            </a:endParaRPr>
          </a:p>
        </p:txBody>
      </p:sp>
      <p:sp>
        <p:nvSpPr>
          <p:cNvPr id="60420" name="スライド番号プレースホルダー 3">
            <a:extLst>
              <a:ext uri="{FF2B5EF4-FFF2-40B4-BE49-F238E27FC236}">
                <a16:creationId xmlns:a16="http://schemas.microsoft.com/office/drawing/2014/main" id="{C63F4227-E762-4248-9FEF-E4BB86099F40}"/>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1363" indent="-284163">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1413" indent="-22701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98613" indent="-22701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5813" indent="-22701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30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02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74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46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03B990-33D7-4EF3-B96C-14449693286D}"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スライド イメージ プレースホルダー 1">
            <a:extLst>
              <a:ext uri="{FF2B5EF4-FFF2-40B4-BE49-F238E27FC236}">
                <a16:creationId xmlns:a16="http://schemas.microsoft.com/office/drawing/2014/main" id="{A73F1213-7299-43CE-B8F4-196865D7929F}"/>
              </a:ext>
            </a:extLst>
          </p:cNvPr>
          <p:cNvSpPr>
            <a:spLocks noGrp="1" noRot="1" noChangeAspect="1" noChangeArrowheads="1" noTextEdit="1"/>
          </p:cNvSpPr>
          <p:nvPr>
            <p:ph type="sldImg"/>
          </p:nvPr>
        </p:nvSpPr>
        <p:spPr>
          <a:ln/>
        </p:spPr>
      </p:sp>
      <p:sp>
        <p:nvSpPr>
          <p:cNvPr id="61443" name="ノート プレースホルダー 2">
            <a:extLst>
              <a:ext uri="{FF2B5EF4-FFF2-40B4-BE49-F238E27FC236}">
                <a16:creationId xmlns:a16="http://schemas.microsoft.com/office/drawing/2014/main" id="{28734EAD-AD38-44DF-87BB-D1B606BB6FA0}"/>
              </a:ext>
            </a:extLst>
          </p:cNvPr>
          <p:cNvSpPr>
            <a:spLocks noGrp="1" noChangeArrowheads="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全社ＥＭＳの新規構築です。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狙いといたしまして、従来までは生産と供給を生産情報で繋いでおりましたが</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エネルギー情報を全社に集約し環境目標の達成状況を全部署に見える化し</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例えば、製作所の省エネ連絡会で活用して　テーマ創出型に会議をかえてアクションの迅速化や</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他部署の成果や自部署の結果が見られることによる競争意識拡大を行います。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更には、新エネルギー投入などに活用していきます。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誰でも、必要なときに必要なエネルギー情報を使って、全社で改善ネタ発掘を活性化させます。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endParaRPr lang="ja-JP" altLang="en-US">
              <a:latin typeface="Meiryo UI" panose="020B0604030504040204" pitchFamily="50" charset="-128"/>
              <a:ea typeface="Meiryo UI" panose="020B0604030504040204" pitchFamily="50" charset="-128"/>
            </a:endParaRPr>
          </a:p>
        </p:txBody>
      </p:sp>
      <p:sp>
        <p:nvSpPr>
          <p:cNvPr id="61444" name="スライド番号プレースホルダー 3">
            <a:extLst>
              <a:ext uri="{FF2B5EF4-FFF2-40B4-BE49-F238E27FC236}">
                <a16:creationId xmlns:a16="http://schemas.microsoft.com/office/drawing/2014/main" id="{02207ED8-D311-421C-A5C0-56A56292C2AC}"/>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1363" indent="-284163">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1413" indent="-22701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98613" indent="-22701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5813" indent="-22701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30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02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74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46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8E204F-24F5-4F9F-B0C9-90971E2ED83D}"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スライド イメージ プレースホルダー 1">
            <a:extLst>
              <a:ext uri="{FF2B5EF4-FFF2-40B4-BE49-F238E27FC236}">
                <a16:creationId xmlns:a16="http://schemas.microsoft.com/office/drawing/2014/main" id="{CE7AF305-FE70-42DA-8F0C-ABC94C6939D8}"/>
              </a:ext>
            </a:extLst>
          </p:cNvPr>
          <p:cNvSpPr>
            <a:spLocks noGrp="1" noRot="1" noChangeAspect="1" noChangeArrowheads="1" noTextEdit="1"/>
          </p:cNvSpPr>
          <p:nvPr>
            <p:ph type="sldImg"/>
          </p:nvPr>
        </p:nvSpPr>
        <p:spPr>
          <a:ln/>
        </p:spPr>
      </p:sp>
      <p:sp>
        <p:nvSpPr>
          <p:cNvPr id="62467" name="ノート プレースホルダー 2">
            <a:extLst>
              <a:ext uri="{FF2B5EF4-FFF2-40B4-BE49-F238E27FC236}">
                <a16:creationId xmlns:a16="http://schemas.microsoft.com/office/drawing/2014/main" id="{C13F489E-DFB5-4894-92F2-AE192F75CA6C}"/>
              </a:ext>
            </a:extLst>
          </p:cNvPr>
          <p:cNvSpPr>
            <a:spLocks noGrp="1" noChangeArrowheads="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全社ＥＭＳのアクション迅速化についての画面ですが</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全社ＥＭＳには、環境に関する指標管理メニューが網羅されており</a:t>
            </a:r>
            <a:endParaRPr lang="en-US" altLang="ja-JP">
              <a:latin typeface="Meiryo UI" panose="020B0604030504040204" pitchFamily="50" charset="-128"/>
              <a:ea typeface="Meiryo UI" panose="020B0604030504040204" pitchFamily="50" charset="-128"/>
            </a:endParaRPr>
          </a:p>
          <a:p>
            <a:r>
              <a:rPr lang="en-US" altLang="ja-JP">
                <a:latin typeface="Meiryo UI" panose="020B0604030504040204" pitchFamily="50" charset="-128"/>
                <a:ea typeface="Meiryo UI" panose="020B0604030504040204" pitchFamily="50" charset="-128"/>
              </a:rPr>
              <a:t>CO2</a:t>
            </a:r>
            <a:r>
              <a:rPr lang="ja-JP" altLang="en-US">
                <a:latin typeface="Meiryo UI" panose="020B0604030504040204" pitchFamily="50" charset="-128"/>
                <a:ea typeface="Meiryo UI" panose="020B0604030504040204" pitchFamily="50" charset="-128"/>
              </a:rPr>
              <a:t>管理の例です。</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製造部全体の変化から生産課・ラインの変化まで、簡単に見える</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トップから私たちまで誰でも一気通観できることにより</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全員のそれぞれの立場のアクションを促すことができます。</a:t>
            </a:r>
            <a:endParaRPr lang="en-US" altLang="ja-JP">
              <a:latin typeface="Meiryo UI" panose="020B0604030504040204" pitchFamily="50" charset="-128"/>
              <a:ea typeface="Meiryo UI" panose="020B0604030504040204" pitchFamily="50" charset="-128"/>
            </a:endParaRPr>
          </a:p>
          <a:p>
            <a:endParaRPr lang="ja-JP" altLang="en-US">
              <a:latin typeface="Meiryo UI" panose="020B0604030504040204" pitchFamily="50" charset="-128"/>
              <a:ea typeface="Meiryo UI" panose="020B0604030504040204" pitchFamily="50" charset="-128"/>
            </a:endParaRPr>
          </a:p>
        </p:txBody>
      </p:sp>
      <p:sp>
        <p:nvSpPr>
          <p:cNvPr id="62468" name="スライド番号プレースホルダー 3">
            <a:extLst>
              <a:ext uri="{FF2B5EF4-FFF2-40B4-BE49-F238E27FC236}">
                <a16:creationId xmlns:a16="http://schemas.microsoft.com/office/drawing/2014/main" id="{F8CD39CE-B8BA-4867-B907-9D5F39DC31C5}"/>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1363" indent="-284163">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1413" indent="-22701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98613" indent="-22701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5813" indent="-22701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30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02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74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46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A9B9A4-B18E-4EB3-84A7-5944477C732F}"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スライド イメージ プレースホルダー 1">
            <a:extLst>
              <a:ext uri="{FF2B5EF4-FFF2-40B4-BE49-F238E27FC236}">
                <a16:creationId xmlns:a16="http://schemas.microsoft.com/office/drawing/2014/main" id="{3A50A1F2-2A86-4232-859E-9F668AF247B3}"/>
              </a:ext>
            </a:extLst>
          </p:cNvPr>
          <p:cNvSpPr>
            <a:spLocks noGrp="1" noRot="1" noChangeAspect="1" noChangeArrowheads="1" noTextEdit="1"/>
          </p:cNvSpPr>
          <p:nvPr>
            <p:ph type="sldImg"/>
          </p:nvPr>
        </p:nvSpPr>
        <p:spPr>
          <a:ln/>
        </p:spPr>
      </p:sp>
      <p:sp>
        <p:nvSpPr>
          <p:cNvPr id="63491" name="ノート プレースホルダー 2">
            <a:extLst>
              <a:ext uri="{FF2B5EF4-FFF2-40B4-BE49-F238E27FC236}">
                <a16:creationId xmlns:a16="http://schemas.microsoft.com/office/drawing/2014/main" id="{81B0B3C7-AB51-4754-AA73-357E9CA61269}"/>
              </a:ext>
            </a:extLst>
          </p:cNvPr>
          <p:cNvSpPr>
            <a:spLocks noGrp="1" noChangeArrowheads="1"/>
          </p:cNvSpPr>
          <p:nvPr>
            <p:ph type="body" idx="1"/>
          </p:nvPr>
        </p:nvSpPr>
        <p:spPr>
          <a:noFill/>
        </p:spPr>
        <p:txBody>
          <a:bodyPr/>
          <a:lstStyle/>
          <a:p>
            <a:r>
              <a:rPr lang="ja-JP" altLang="en-US">
                <a:latin typeface="Meiryo UI" panose="020B0604030504040204" pitchFamily="50" charset="-128"/>
                <a:ea typeface="Meiryo UI" panose="020B0604030504040204" pitchFamily="50" charset="-128"/>
              </a:rPr>
              <a:t>全社デマンド管理画面ですが</a:t>
            </a:r>
            <a:endParaRPr lang="en-US" altLang="ja-JP">
              <a:latin typeface="Meiryo UI" panose="020B0604030504040204" pitchFamily="50" charset="-128"/>
              <a:ea typeface="Meiryo UI" panose="020B0604030504040204" pitchFamily="50" charset="-128"/>
            </a:endParaRPr>
          </a:p>
          <a:p>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今までは、製作所個別で管理していましたが</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全社のデマンドが見えるようになり</a:t>
            </a:r>
            <a:endParaRPr lang="en-US" altLang="ja-JP">
              <a:latin typeface="Meiryo UI" panose="020B0604030504040204" pitchFamily="50" charset="-128"/>
              <a:ea typeface="Meiryo UI" panose="020B0604030504040204" pitchFamily="50" charset="-128"/>
            </a:endParaRPr>
          </a:p>
          <a:p>
            <a:r>
              <a:rPr lang="ja-JP" altLang="en-US">
                <a:latin typeface="Meiryo UI" panose="020B0604030504040204" pitchFamily="50" charset="-128"/>
                <a:ea typeface="Meiryo UI" panose="020B0604030504040204" pitchFamily="50" charset="-128"/>
              </a:rPr>
              <a:t>全社管理の強化と電力自由化に向けた戦略を先駆けて検討できるようになりました。</a:t>
            </a:r>
          </a:p>
        </p:txBody>
      </p:sp>
      <p:sp>
        <p:nvSpPr>
          <p:cNvPr id="63492" name="スライド番号プレースホルダー 3">
            <a:extLst>
              <a:ext uri="{FF2B5EF4-FFF2-40B4-BE49-F238E27FC236}">
                <a16:creationId xmlns:a16="http://schemas.microsoft.com/office/drawing/2014/main" id="{D35C49CB-3C39-4175-A7BC-4B03C4B5E526}"/>
              </a:ext>
            </a:extLst>
          </p:cNvPr>
          <p:cNvSpPr>
            <a:spLocks noGrp="1"/>
          </p:cNvSpPr>
          <p:nvPr>
            <p:ph type="sldNum" sz="quarter" idx="5"/>
          </p:nvPr>
        </p:nvSpPr>
        <p:spPr>
          <a:noFill/>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1363" indent="-284163">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1413" indent="-227013">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598613" indent="-227013">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5813" indent="-227013">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30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02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74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4613" indent="-227013"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268BE1-7FA1-40CA-86FF-5A30BF2D02AC}" type="slidenum">
              <a:rPr kumimoji="1" lang="en-US" altLang="ja-JP" sz="12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ja-JP"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50"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We observe today in industry, but not only, that (with the growth of IP networks,) there is more and more connected equipment, connected devices, connected…”thinks”!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And those connected things generate a massive amount of raw data with the strong risk of overwhelm the operator who will certainly be confused, and may ignore it, </a:t>
            </a:r>
            <a:r>
              <a:rPr lang="en-US" sz="1200" kern="1200" baseline="0" dirty="0">
                <a:solidFill>
                  <a:schemeClr val="tx1"/>
                </a:solidFill>
                <a:effectLst/>
                <a:latin typeface="Times New Roman" pitchFamily="18" charset="0"/>
                <a:ea typeface="+mn-ea"/>
                <a:cs typeface="+mn-cs"/>
              </a:rPr>
              <a:t>and may probably take the wrong decision.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Times New Roman" pitchFamily="18" charset="0"/>
                <a:ea typeface="+mn-ea"/>
                <a:cs typeface="+mn-cs"/>
              </a:rPr>
              <a:t>In addition to that, mobiles devices brings new opportunities and it has changed the way the operators can monitor and control processes.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Times New Roman" pitchFamily="18" charset="0"/>
                <a:ea typeface="+mn-ea"/>
                <a:cs typeface="+mn-cs"/>
              </a:rPr>
              <a:t>In this context the equation to solve is : much more data in one side and mobile users with small devices in another side.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Times New Roman" pitchFamily="18" charset="0"/>
                <a:ea typeface="+mn-ea"/>
                <a:cs typeface="+mn-cs"/>
              </a:rPr>
              <a:t>The question is: how to convert raw data into relevant information and how to present it to mobile user in a smart way?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Times New Roman" pitchFamily="18" charset="0"/>
                <a:ea typeface="+mn-ea"/>
                <a:cs typeface="+mn-cs"/>
              </a:rPr>
              <a:t>And help them to take the right decision?</a:t>
            </a: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pitchFamily="18" charset="0"/>
                <a:ea typeface="+mn-ea"/>
                <a:cs typeface="+mn-cs"/>
              </a:rPr>
              <a:t>The multiplicity of sensors and the massive</a:t>
            </a:r>
            <a:r>
              <a:rPr lang="en-US" sz="1200" kern="1200" baseline="0" dirty="0">
                <a:solidFill>
                  <a:schemeClr val="tx1"/>
                </a:solidFill>
                <a:effectLst/>
                <a:latin typeface="Times New Roman" pitchFamily="18" charset="0"/>
                <a:ea typeface="+mn-ea"/>
                <a:cs typeface="+mn-cs"/>
              </a:rPr>
              <a:t> amount</a:t>
            </a:r>
            <a:r>
              <a:rPr lang="en-US" sz="1200" kern="1200" dirty="0">
                <a:solidFill>
                  <a:schemeClr val="tx1"/>
                </a:solidFill>
                <a:effectLst/>
                <a:latin typeface="Times New Roman" pitchFamily="18" charset="0"/>
                <a:ea typeface="+mn-ea"/>
                <a:cs typeface="+mn-cs"/>
              </a:rPr>
              <a:t> of data generated in the industrial field poses the problem of their presentation to humans in order to help them in their decision-making.</a:t>
            </a:r>
          </a:p>
          <a:p>
            <a:pPr rtl="0"/>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The arrival of mobile devices can already answer some problematic to facilitate the flow of information and to improve the responsiveness and effectiveness of teams.</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The constant and rapid evolution of these technologies brings continually new ways that complement current methods and changing the practices used so far by SCADA.</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The advent of mobile applications as the user interface, proactive transmission of information according to users, dynamic and contextual information display are some examples</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In other words the use of mobile technologies brings new challenges and new opportunities.</a:t>
            </a:r>
            <a:br>
              <a:rPr lang="en-US" sz="1200" kern="1200" dirty="0">
                <a:solidFill>
                  <a:schemeClr val="tx1"/>
                </a:solidFill>
                <a:effectLst/>
                <a:latin typeface="Times New Roman" pitchFamily="18" charset="0"/>
                <a:ea typeface="+mn-ea"/>
                <a:cs typeface="+mn-cs"/>
              </a:rPr>
            </a:b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How does this translate it in a modern SCADA?</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1 / The systems generate more and more data and must be able to filter the many available data to extract targeted, relevant information (move from data to information) and display effectively on mobile devices.</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The small screen size and new portable navigation functions change the practices used until now in terms of visualization (hierarchical display, menu navigation)</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To be effective, this information must</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2 / This information must target the right person (an administrator does not have the same responsibilities as an operator or a maintenance person)</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3 / This information must be provided at the right time</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4 / The capabilities of mobile devices bring a new dimension by providing information based a position or proximity (including indoor)</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5 / All information must be received automatically and securely according to the operator's profile</a:t>
            </a:r>
            <a:br>
              <a:rPr lang="en-US" sz="1200" kern="1200" dirty="0">
                <a:solidFill>
                  <a:schemeClr val="tx1"/>
                </a:solidFill>
                <a:effectLst/>
                <a:latin typeface="Times New Roman" pitchFamily="18" charset="0"/>
                <a:ea typeface="+mn-ea"/>
                <a:cs typeface="+mn-cs"/>
              </a:rPr>
            </a:b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In other words mobile terminals allow infinitely more relevant information contextualization.</a:t>
            </a:r>
            <a:br>
              <a:rPr lang="en-US" sz="1200" kern="1200" dirty="0">
                <a:solidFill>
                  <a:schemeClr val="tx1"/>
                </a:solidFill>
                <a:effectLst/>
                <a:latin typeface="Times New Roman" pitchFamily="18" charset="0"/>
                <a:ea typeface="+mn-ea"/>
                <a:cs typeface="+mn-cs"/>
              </a:rPr>
            </a:br>
            <a:r>
              <a:rPr lang="en-US" sz="1200" kern="1200" dirty="0">
                <a:solidFill>
                  <a:schemeClr val="tx1"/>
                </a:solidFill>
                <a:effectLst/>
                <a:latin typeface="Times New Roman" pitchFamily="18" charset="0"/>
                <a:ea typeface="+mn-ea"/>
                <a:cs typeface="+mn-cs"/>
              </a:rPr>
              <a:t>Beyond the usual user contexts or navigation, mobile devices tell us: Where is the user, its location, its proximity to any equipment that it is responsible ...</a:t>
            </a:r>
            <a:endParaRPr lang="en-US" dirty="0">
              <a:effectLst/>
            </a:endParaRPr>
          </a:p>
          <a:p>
            <a:endParaRPr lang="fr-FR" baseline="0" dirty="0"/>
          </a:p>
          <a:p>
            <a:endParaRPr lang="fr-FR" baseline="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fr-FR" sz="1200" kern="1200" dirty="0">
              <a:solidFill>
                <a:schemeClr val="tx1"/>
              </a:solidFill>
              <a:effectLst/>
              <a:latin typeface="Times New Roman" pitchFamily="18" charset="0"/>
              <a:ea typeface="+mn-ea"/>
              <a:cs typeface="+mn-cs"/>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14</a:t>
            </a:fld>
            <a:endParaRPr lang="fr-FR"/>
          </a:p>
        </p:txBody>
      </p:sp>
    </p:spTree>
    <p:extLst>
      <p:ext uri="{BB962C8B-B14F-4D97-AF65-F5344CB8AC3E}">
        <p14:creationId xmlns:p14="http://schemas.microsoft.com/office/powerpoint/2010/main" val="397520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Our solutions </a:t>
            </a:r>
            <a:r>
              <a:rPr lang="fr-FR" dirty="0" err="1"/>
              <a:t>aim</a:t>
            </a:r>
            <a:r>
              <a:rPr lang="fr-FR" dirty="0"/>
              <a:t> to </a:t>
            </a:r>
            <a:r>
              <a:rPr lang="fr-FR" dirty="0" err="1"/>
              <a:t>give</a:t>
            </a:r>
            <a:r>
              <a:rPr lang="fr-FR" baseline="0" dirty="0"/>
              <a:t> a </a:t>
            </a:r>
            <a:r>
              <a:rPr lang="fr-FR" baseline="0" dirty="0" err="1"/>
              <a:t>remote</a:t>
            </a:r>
            <a:r>
              <a:rPr lang="fr-FR" baseline="0" dirty="0"/>
              <a:t> or mobile user all the help </a:t>
            </a:r>
            <a:r>
              <a:rPr lang="fr-FR" baseline="0" dirty="0" err="1"/>
              <a:t>needed</a:t>
            </a:r>
            <a:r>
              <a:rPr lang="fr-FR" baseline="0" dirty="0"/>
              <a:t> as </a:t>
            </a:r>
            <a:r>
              <a:rPr lang="fr-FR" baseline="0" dirty="0" err="1"/>
              <a:t>naturally</a:t>
            </a:r>
            <a:r>
              <a:rPr lang="fr-FR" baseline="0" dirty="0"/>
              <a:t> as possible</a:t>
            </a:r>
          </a:p>
          <a:p>
            <a:r>
              <a:rPr lang="fr-FR" baseline="0" dirty="0" err="1"/>
              <a:t>We</a:t>
            </a:r>
            <a:r>
              <a:rPr lang="fr-FR" baseline="0" dirty="0"/>
              <a:t> </a:t>
            </a:r>
            <a:r>
              <a:rPr lang="fr-FR" baseline="0" dirty="0" err="1"/>
              <a:t>developped</a:t>
            </a:r>
            <a:r>
              <a:rPr lang="fr-FR" baseline="0" dirty="0"/>
              <a:t> </a:t>
            </a:r>
            <a:r>
              <a:rPr lang="fr-FR" baseline="0" dirty="0" err="1"/>
              <a:t>our</a:t>
            </a:r>
            <a:r>
              <a:rPr lang="fr-FR" baseline="0" dirty="0"/>
              <a:t> solutions to </a:t>
            </a:r>
            <a:r>
              <a:rPr lang="fr-FR" baseline="0" dirty="0" err="1"/>
              <a:t>be</a:t>
            </a:r>
            <a:r>
              <a:rPr lang="fr-FR" baseline="0" dirty="0"/>
              <a:t>:</a:t>
            </a:r>
            <a:endParaRPr lang="fr-FR" dirty="0"/>
          </a:p>
          <a:p>
            <a:r>
              <a:rPr lang="fr-FR" dirty="0"/>
              <a:t>Intuitive</a:t>
            </a:r>
          </a:p>
          <a:p>
            <a:pPr lvl="1"/>
            <a:r>
              <a:rPr lang="en-US" dirty="0">
                <a:latin typeface="Segoe UI Semilight" panose="020B0402040204020203" pitchFamily="34" charset="0"/>
                <a:cs typeface="Segoe UI Semilight" panose="020B0402040204020203" pitchFamily="34" charset="0"/>
              </a:rPr>
              <a:t>The user is given relevant information with no need to request it</a:t>
            </a:r>
          </a:p>
          <a:p>
            <a:pPr lvl="1"/>
            <a:r>
              <a:rPr lang="en-US" dirty="0">
                <a:latin typeface="Segoe UI Semilight" panose="020B0402040204020203" pitchFamily="34" charset="0"/>
                <a:cs typeface="Segoe UI Semilight" panose="020B0402040204020203" pitchFamily="34" charset="0"/>
              </a:rPr>
              <a:t>Easy to use: The mobile user uses the system as a natural extension</a:t>
            </a:r>
            <a:endParaRPr lang="fr-FR" dirty="0">
              <a:latin typeface="Segoe UI Semilight" panose="020B0402040204020203" pitchFamily="34" charset="0"/>
              <a:cs typeface="Segoe UI Semilight" panose="020B0402040204020203" pitchFamily="34" charset="0"/>
            </a:endParaRPr>
          </a:p>
          <a:p>
            <a:r>
              <a:rPr lang="fr-FR" dirty="0"/>
              <a:t>Interactive</a:t>
            </a:r>
          </a:p>
          <a:p>
            <a:pPr lvl="1"/>
            <a:r>
              <a:rPr lang="en-US" dirty="0">
                <a:latin typeface="Segoe UI Semilight" panose="020B0402040204020203" pitchFamily="34" charset="0"/>
                <a:cs typeface="Segoe UI Semilight" panose="020B0402040204020203" pitchFamily="34" charset="0"/>
              </a:rPr>
              <a:t>Mutual interaction between the user and the system</a:t>
            </a:r>
          </a:p>
          <a:p>
            <a:pPr lvl="1"/>
            <a:r>
              <a:rPr lang="en-US" dirty="0">
                <a:latin typeface="Segoe UI Semilight" panose="020B0402040204020203" pitchFamily="34" charset="0"/>
                <a:cs typeface="Segoe UI Semilight" panose="020B0402040204020203" pitchFamily="34" charset="0"/>
              </a:rPr>
              <a:t>The user has questions, the system provides answers to take the right decision</a:t>
            </a:r>
          </a:p>
          <a:p>
            <a:pPr marL="457200" lvl="1" indent="0">
              <a:buNone/>
            </a:pPr>
            <a:r>
              <a:rPr lang="en-US" dirty="0">
                <a:latin typeface="Segoe UI Semilight" panose="020B0402040204020203" pitchFamily="34" charset="0"/>
                <a:cs typeface="Segoe UI Semilight" panose="020B0402040204020203" pitchFamily="34" charset="0"/>
              </a:rPr>
              <a:t>The system assists discretely and efficiently the user that keeps the control</a:t>
            </a:r>
            <a:endParaRPr lang="fr-FR" dirty="0">
              <a:latin typeface="Segoe UI Semilight" panose="020B0402040204020203" pitchFamily="34" charset="0"/>
              <a:cs typeface="Segoe UI Semilight" panose="020B0402040204020203" pitchFamily="34" charset="0"/>
            </a:endParaRPr>
          </a:p>
          <a:p>
            <a:r>
              <a:rPr lang="fr-FR" dirty="0"/>
              <a:t>Intelligent</a:t>
            </a:r>
          </a:p>
          <a:p>
            <a:pPr lvl="1"/>
            <a:r>
              <a:rPr lang="en-US" dirty="0">
                <a:latin typeface="Segoe UI Semilight" panose="020B0402040204020203" pitchFamily="34" charset="0"/>
                <a:cs typeface="Segoe UI Semilight" panose="020B0402040204020203" pitchFamily="34" charset="0"/>
              </a:rPr>
              <a:t>The system is able to filter and process data (convert data  to information “Data lake to data accurate”)</a:t>
            </a:r>
          </a:p>
          <a:p>
            <a:pPr lvl="1"/>
            <a:r>
              <a:rPr lang="en-US" dirty="0">
                <a:latin typeface="Segoe UI Semilight" panose="020B0402040204020203" pitchFamily="34" charset="0"/>
                <a:cs typeface="Segoe UI Semilight" panose="020B0402040204020203" pitchFamily="34" charset="0"/>
              </a:rPr>
              <a:t>Provides relevant information according to user’s context and role</a:t>
            </a:r>
          </a:p>
          <a:p>
            <a:pPr lvl="1"/>
            <a:r>
              <a:rPr lang="en-US" dirty="0">
                <a:latin typeface="Segoe UI Semilight" panose="020B0402040204020203" pitchFamily="34" charset="0"/>
                <a:cs typeface="Segoe UI Semilight" panose="020B0402040204020203" pitchFamily="34" charset="0"/>
              </a:rPr>
              <a:t>Predicts/notifies events to alert user</a:t>
            </a:r>
          </a:p>
          <a:p>
            <a:r>
              <a:rPr lang="fr-FR" dirty="0" err="1"/>
              <a:t>Interoperable</a:t>
            </a:r>
            <a:endParaRPr lang="fr-FR"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a:latin typeface="Segoe UI Semilight" panose="020B0402040204020203" pitchFamily="34" charset="0"/>
                <a:cs typeface="Segoe UI Semilight" panose="020B0402040204020203" pitchFamily="34" charset="0"/>
              </a:rPr>
              <a:t>           </a:t>
            </a:r>
            <a:r>
              <a:rPr lang="en-US" sz="1200" dirty="0">
                <a:latin typeface="Segoe UI Semilight" panose="020B0402040204020203" pitchFamily="34" charset="0"/>
                <a:cs typeface="Segoe UI Semilight" panose="020B0402040204020203" pitchFamily="34" charset="0"/>
              </a:rPr>
              <a:t>Easy collect data from any source</a:t>
            </a:r>
          </a:p>
          <a:p>
            <a:r>
              <a:rPr lang="fr-FR" dirty="0"/>
              <a:t>Secure</a:t>
            </a:r>
          </a:p>
          <a:p>
            <a:pPr lvl="1"/>
            <a:r>
              <a:rPr lang="en-US" dirty="0">
                <a:latin typeface="Segoe UI Semilight" panose="020B0402040204020203" pitchFamily="34" charset="0"/>
                <a:cs typeface="Segoe UI Semilight" panose="020B0402040204020203" pitchFamily="34" charset="0"/>
              </a:rPr>
              <a:t>Based on secure mobile infrastructure</a:t>
            </a: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15</a:t>
            </a:fld>
            <a:endParaRPr lang="fr-FR"/>
          </a:p>
        </p:txBody>
      </p:sp>
    </p:spTree>
    <p:extLst>
      <p:ext uri="{BB962C8B-B14F-4D97-AF65-F5344CB8AC3E}">
        <p14:creationId xmlns:p14="http://schemas.microsoft.com/office/powerpoint/2010/main" val="2601689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392" y="692696"/>
            <a:ext cx="12025336" cy="2374926"/>
          </a:xfrm>
          <a:prstGeom prst="parallelogram">
            <a:avLst>
              <a:gd name="adj" fmla="val 19348"/>
            </a:avLst>
          </a:prstGeom>
        </p:spPr>
      </p:pic>
      <p:sp>
        <p:nvSpPr>
          <p:cNvPr id="8" name="Parallélogramme 7"/>
          <p:cNvSpPr/>
          <p:nvPr userDrawn="1"/>
        </p:nvSpPr>
        <p:spPr>
          <a:xfrm>
            <a:off x="-1608856" y="1823139"/>
            <a:ext cx="3240360" cy="432048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i="0" noProof="0">
              <a:latin typeface="Gotham Light" pitchFamily="50" charset="0"/>
            </a:endParaRPr>
          </a:p>
        </p:txBody>
      </p:sp>
      <p:sp>
        <p:nvSpPr>
          <p:cNvPr id="15" name="Espace réservé du texte 2"/>
          <p:cNvSpPr>
            <a:spLocks noGrp="1"/>
          </p:cNvSpPr>
          <p:nvPr>
            <p:ph type="body" idx="18" hasCustomPrompt="1"/>
          </p:nvPr>
        </p:nvSpPr>
        <p:spPr>
          <a:xfrm>
            <a:off x="1703539" y="3470650"/>
            <a:ext cx="7756875" cy="576064"/>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4800" b="0" i="0" kern="1200" dirty="0">
                <a:solidFill>
                  <a:srgbClr val="CC2412"/>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a:t>
            </a:r>
          </a:p>
        </p:txBody>
      </p:sp>
      <p:sp>
        <p:nvSpPr>
          <p:cNvPr id="17" name="Espace réservé du texte 2"/>
          <p:cNvSpPr>
            <a:spLocks noGrp="1"/>
          </p:cNvSpPr>
          <p:nvPr>
            <p:ph type="body" idx="19" hasCustomPrompt="1"/>
          </p:nvPr>
        </p:nvSpPr>
        <p:spPr>
          <a:xfrm>
            <a:off x="1703514" y="4215102"/>
            <a:ext cx="7756875" cy="576064"/>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2400" b="0" i="0" kern="120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Sub title</a:t>
            </a:r>
          </a:p>
        </p:txBody>
      </p:sp>
      <p:sp>
        <p:nvSpPr>
          <p:cNvPr id="18" name="Espace réservé du texte 2"/>
          <p:cNvSpPr>
            <a:spLocks noGrp="1"/>
          </p:cNvSpPr>
          <p:nvPr>
            <p:ph type="body" idx="20" hasCustomPrompt="1"/>
          </p:nvPr>
        </p:nvSpPr>
        <p:spPr>
          <a:xfrm>
            <a:off x="1703513" y="4806028"/>
            <a:ext cx="7756875" cy="371129"/>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2000" b="0" i="0" kern="1200" baseline="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Event name – Event date – Event location</a:t>
            </a:r>
          </a:p>
        </p:txBody>
      </p:sp>
      <p:sp>
        <p:nvSpPr>
          <p:cNvPr id="19" name="Espace réservé du texte 2"/>
          <p:cNvSpPr>
            <a:spLocks noGrp="1"/>
          </p:cNvSpPr>
          <p:nvPr>
            <p:ph type="body" idx="21" hasCustomPrompt="1"/>
          </p:nvPr>
        </p:nvSpPr>
        <p:spPr>
          <a:xfrm>
            <a:off x="1703512" y="5373215"/>
            <a:ext cx="7756875" cy="648073"/>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1800" b="0" i="0" kern="1200" baseline="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Last name First name – Company name – Position</a:t>
            </a:r>
          </a:p>
        </p:txBody>
      </p:sp>
    </p:spTree>
    <p:extLst>
      <p:ext uri="{BB962C8B-B14F-4D97-AF65-F5344CB8AC3E}">
        <p14:creationId xmlns:p14="http://schemas.microsoft.com/office/powerpoint/2010/main" val="255715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ular page">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a:t>Chapter</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a:t>Title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Subtitle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en-US" noProof="0"/>
              <a:t>Subtitle</a:t>
            </a:r>
          </a:p>
          <a:p>
            <a:pPr lvl="1"/>
            <a:r>
              <a:rPr lang="en-US" noProof="0"/>
              <a:t>Subtitle</a:t>
            </a:r>
          </a:p>
        </p:txBody>
      </p:sp>
    </p:spTree>
    <p:extLst>
      <p:ext uri="{BB962C8B-B14F-4D97-AF65-F5344CB8AC3E}">
        <p14:creationId xmlns:p14="http://schemas.microsoft.com/office/powerpoint/2010/main" val="2073079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a:t>Chapter</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Subtitle</a:t>
            </a:r>
          </a:p>
          <a:p>
            <a:pPr lvl="0"/>
            <a:endParaRPr lang="en-US" noProof="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en-US" noProof="0"/>
              <a:t>Subtitle</a:t>
            </a:r>
          </a:p>
          <a:p>
            <a:pPr lvl="1"/>
            <a:r>
              <a:rPr lang="en-US" noProof="0"/>
              <a:t>Subtitle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Tree>
    <p:extLst>
      <p:ext uri="{BB962C8B-B14F-4D97-AF65-F5344CB8AC3E}">
        <p14:creationId xmlns:p14="http://schemas.microsoft.com/office/powerpoint/2010/main" val="182689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gular page empty">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2" name="Parallélogramme 21"/>
          <p:cNvSpPr/>
          <p:nvPr userDrawn="1"/>
        </p:nvSpPr>
        <p:spPr>
          <a:xfrm>
            <a:off x="-384720" y="-27383"/>
            <a:ext cx="2592288" cy="747383"/>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Tree>
    <p:extLst>
      <p:ext uri="{BB962C8B-B14F-4D97-AF65-F5344CB8AC3E}">
        <p14:creationId xmlns:p14="http://schemas.microsoft.com/office/powerpoint/2010/main" val="3931373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a:p>
            <a:pPr lvl="0"/>
            <a:endParaRPr lang="en-US" noProof="0" dirty="0"/>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19" name="Espace réservé du contenu 2"/>
          <p:cNvSpPr>
            <a:spLocks noGrp="1"/>
          </p:cNvSpPr>
          <p:nvPr>
            <p:ph sz="half" idx="12" hasCustomPrompt="1"/>
          </p:nvPr>
        </p:nvSpPr>
        <p:spPr>
          <a:xfrm>
            <a:off x="407368" y="1412776"/>
            <a:ext cx="7704856" cy="5011811"/>
          </a:xfrm>
          <a:prstGeom prst="rect">
            <a:avLst/>
          </a:prstGeom>
        </p:spPr>
        <p:txBody>
          <a:bodyPr/>
          <a:lstStyle>
            <a:lvl1pPr>
              <a:lnSpc>
                <a:spcPct val="100000"/>
              </a:lnSpc>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en-US" noProof="0" dirty="0"/>
              <a:t>Subtitle</a:t>
            </a:r>
          </a:p>
          <a:p>
            <a:pPr lvl="1"/>
            <a:r>
              <a:rPr lang="en-US" noProof="0" dirty="0"/>
              <a:t>Subtitle</a:t>
            </a:r>
          </a:p>
        </p:txBody>
      </p:sp>
    </p:spTree>
    <p:extLst>
      <p:ext uri="{BB962C8B-B14F-4D97-AF65-F5344CB8AC3E}">
        <p14:creationId xmlns:p14="http://schemas.microsoft.com/office/powerpoint/2010/main" val="1947339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fld id="{27D1AACB-711F-4FF5-B036-F17BF5E2D7FF}" type="datetimeFigureOut">
              <a:rPr kumimoji="0" lang="fr-FR" sz="1200" b="0" i="1" u="none" strike="noStrike" kern="1200" cap="none" spc="0" normalizeH="0" baseline="0" noProof="0" smtClean="0">
                <a:ln>
                  <a:noFill/>
                </a:ln>
                <a:solidFill>
                  <a:prstClr val="black">
                    <a:tint val="75000"/>
                  </a:prstClr>
                </a:solidFill>
                <a:effectLst/>
                <a:uLnTx/>
                <a:uFillTx/>
                <a:latin typeface="Erie" pitchFamily="34" charset="0"/>
                <a:ea typeface="+mn-ea"/>
                <a:cs typeface="+mn-cs"/>
              </a:rPr>
              <a:pPr marL="0" marR="0" lvl="0" indent="0" algn="l" defTabSz="914400" rtl="0" eaLnBrk="0" fontAlgn="base" latinLnBrk="0" hangingPunct="0">
                <a:lnSpc>
                  <a:spcPct val="100000"/>
                </a:lnSpc>
                <a:spcBef>
                  <a:spcPct val="0"/>
                </a:spcBef>
                <a:spcAft>
                  <a:spcPct val="0"/>
                </a:spcAft>
                <a:buClrTx/>
                <a:buSzTx/>
                <a:buFontTx/>
                <a:buNone/>
                <a:tabLst/>
                <a:defRPr/>
              </a:pPr>
              <a:t>21/12/2020</a:t>
            </a:fld>
            <a:endParaRPr kumimoji="0" lang="fr-FR" sz="1200" b="0" i="1" u="none" strike="noStrike" kern="1200" cap="none" spc="0" normalizeH="0" baseline="0" noProof="0">
              <a:ln>
                <a:noFill/>
              </a:ln>
              <a:solidFill>
                <a:prstClr val="black">
                  <a:tint val="75000"/>
                </a:prstClr>
              </a:solidFill>
              <a:effectLst/>
              <a:uLnTx/>
              <a:uFillTx/>
              <a:latin typeface="Erie" pitchFamily="34" charset="0"/>
              <a:ea typeface="+mn-ea"/>
              <a:cs typeface="+mn-cs"/>
            </a:endParaRPr>
          </a:p>
        </p:txBody>
      </p:sp>
      <p:sp>
        <p:nvSpPr>
          <p:cNvPr id="3" name="Espace réservé du pied de page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fr-FR" sz="1200" b="0" i="1" u="none" strike="noStrike" kern="1200" cap="none" spc="0" normalizeH="0" baseline="0" noProof="0">
              <a:ln>
                <a:noFill/>
              </a:ln>
              <a:solidFill>
                <a:prstClr val="black">
                  <a:tint val="75000"/>
                </a:prstClr>
              </a:solidFill>
              <a:effectLst/>
              <a:uLnTx/>
              <a:uFillTx/>
              <a:latin typeface="Erie" pitchFamily="34" charset="0"/>
              <a:ea typeface="+mn-ea"/>
              <a:cs typeface="+mn-cs"/>
            </a:endParaRPr>
          </a:p>
        </p:txBody>
      </p:sp>
      <p:sp>
        <p:nvSpPr>
          <p:cNvPr id="4" name="Espace réservé du numéro de diapositive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22EC9AAD-A686-41F0-9E7B-328D86803A91}" type="slidenum">
              <a:rPr kumimoji="0" lang="fr-FR" sz="1200" b="0" i="1" u="none" strike="noStrike" kern="1200" cap="none" spc="0" normalizeH="0" baseline="0" noProof="0" smtClean="0">
                <a:ln>
                  <a:noFill/>
                </a:ln>
                <a:solidFill>
                  <a:prstClr val="black">
                    <a:tint val="75000"/>
                  </a:prstClr>
                </a:solidFill>
                <a:effectLst/>
                <a:uLnTx/>
                <a:uFillTx/>
                <a:latin typeface="Erie"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a:t>
            </a:fld>
            <a:endParaRPr kumimoji="0" lang="fr-FR" sz="1200" b="0" i="1" u="none" strike="noStrike" kern="1200" cap="none" spc="0" normalizeH="0" baseline="0" noProof="0">
              <a:ln>
                <a:noFill/>
              </a:ln>
              <a:solidFill>
                <a:prstClr val="black">
                  <a:tint val="75000"/>
                </a:prstClr>
              </a:solidFill>
              <a:effectLst/>
              <a:uLnTx/>
              <a:uFillTx/>
              <a:latin typeface="Erie" pitchFamily="34" charset="0"/>
              <a:ea typeface="+mn-ea"/>
              <a:cs typeface="+mn-cs"/>
            </a:endParaRPr>
          </a:p>
        </p:txBody>
      </p:sp>
    </p:spTree>
    <p:extLst>
      <p:ext uri="{BB962C8B-B14F-4D97-AF65-F5344CB8AC3E}">
        <p14:creationId xmlns:p14="http://schemas.microsoft.com/office/powerpoint/2010/main" val="443071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4" name="Espace réservé du contenu 2"/>
          <p:cNvSpPr>
            <a:spLocks noGrp="1"/>
          </p:cNvSpPr>
          <p:nvPr>
            <p:ph idx="1" hasCustomPrompt="1"/>
          </p:nvPr>
        </p:nvSpPr>
        <p:spPr>
          <a:xfrm>
            <a:off x="119336" y="950810"/>
            <a:ext cx="11911491" cy="5142486"/>
          </a:xfrm>
        </p:spPr>
        <p:txBody>
          <a:bodyPr vert="horz" lIns="91440" tIns="45720" rIns="91440" bIns="45720" rtlCol="0">
            <a:normAutofit/>
          </a:bodyPr>
          <a:lstStyle>
            <a:lvl1pPr>
              <a:defRPr lang="fr-FR" sz="3200" noProof="0" dirty="0">
                <a:solidFill>
                  <a:schemeClr val="tx1">
                    <a:lumMod val="75000"/>
                    <a:lumOff val="25000"/>
                  </a:schemeClr>
                </a:solidFill>
              </a:defRPr>
            </a:lvl1pPr>
            <a:lvl2pPr>
              <a:defRPr lang="fr-FR" sz="2800" noProof="0" dirty="0">
                <a:solidFill>
                  <a:schemeClr val="tx1">
                    <a:lumMod val="75000"/>
                    <a:lumOff val="25000"/>
                  </a:schemeClr>
                </a:solidFill>
              </a:defRPr>
            </a:lvl2pPr>
            <a:lvl3pPr>
              <a:defRPr lang="fr-FR" sz="2000" noProof="0" dirty="0">
                <a:solidFill>
                  <a:schemeClr val="tx1">
                    <a:lumMod val="75000"/>
                    <a:lumOff val="25000"/>
                  </a:schemeClr>
                </a:solidFill>
              </a:defRPr>
            </a:lvl3pPr>
          </a:lstStyle>
          <a:p>
            <a:pPr lvl="0">
              <a:buClr>
                <a:schemeClr val="tx1">
                  <a:lumMod val="65000"/>
                  <a:lumOff val="35000"/>
                </a:schemeClr>
              </a:buClr>
              <a:buFont typeface="Wingdings" panose="05000000000000000000" pitchFamily="2" charset="2"/>
              <a:buChar char="§"/>
            </a:pPr>
            <a:r>
              <a:rPr lang="fr-FR" noProof="0" dirty="0"/>
              <a:t> Premier niveau</a:t>
            </a:r>
          </a:p>
          <a:p>
            <a:pPr lvl="1">
              <a:buClr>
                <a:schemeClr val="tx1">
                  <a:lumMod val="65000"/>
                  <a:lumOff val="35000"/>
                </a:schemeClr>
              </a:buClr>
              <a:buFont typeface="Wingdings" panose="05000000000000000000" pitchFamily="2" charset="2"/>
              <a:buChar char="§"/>
            </a:pPr>
            <a:r>
              <a:rPr lang="fr-FR" noProof="0" dirty="0"/>
              <a:t> Second niveau</a:t>
            </a:r>
          </a:p>
          <a:p>
            <a:pPr lvl="2">
              <a:buClr>
                <a:schemeClr val="tx1">
                  <a:lumMod val="65000"/>
                  <a:lumOff val="35000"/>
                </a:schemeClr>
              </a:buClr>
              <a:buFont typeface="Wingdings" panose="05000000000000000000" pitchFamily="2" charset="2"/>
              <a:buChar char="§"/>
            </a:pPr>
            <a:r>
              <a:rPr lang="fr-FR" noProof="0" dirty="0"/>
              <a:t> Troisième niveau</a:t>
            </a:r>
          </a:p>
        </p:txBody>
      </p:sp>
      <p:sp>
        <p:nvSpPr>
          <p:cNvPr id="6"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a:t>Sommaire</a:t>
            </a:r>
          </a:p>
        </p:txBody>
      </p:sp>
    </p:spTree>
    <p:extLst>
      <p:ext uri="{BB962C8B-B14F-4D97-AF65-F5344CB8AC3E}">
        <p14:creationId xmlns:p14="http://schemas.microsoft.com/office/powerpoint/2010/main" val="427609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standard">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fr-FR" noProof="0" dirty="0"/>
              <a:t>Chapitre</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dirty="0"/>
              <a:t>Titre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fr-FR" noProof="0" dirty="0"/>
              <a:t>Titre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dirty="0"/>
              <a:t>Sous-titre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fr-FR" noProof="0" dirty="0"/>
              <a:t>Sous-titre</a:t>
            </a:r>
          </a:p>
          <a:p>
            <a:pPr lvl="1"/>
            <a:r>
              <a:rPr lang="fr-FR" noProof="0" dirty="0"/>
              <a:t>Sous-titre</a:t>
            </a:r>
          </a:p>
        </p:txBody>
      </p:sp>
    </p:spTree>
    <p:extLst>
      <p:ext uri="{BB962C8B-B14F-4D97-AF65-F5344CB8AC3E}">
        <p14:creationId xmlns:p14="http://schemas.microsoft.com/office/powerpoint/2010/main" val="4284956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hapitre avec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fr-FR" noProof="0" dirty="0"/>
              <a:t>Titre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TitlNe04</a:t>
            </a:r>
          </a:p>
        </p:txBody>
      </p:sp>
    </p:spTree>
    <p:extLst>
      <p:ext uri="{BB962C8B-B14F-4D97-AF65-F5344CB8AC3E}">
        <p14:creationId xmlns:p14="http://schemas.microsoft.com/office/powerpoint/2010/main" val="30027302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age standard avec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fr-FR" noProof="0" dirty="0"/>
              <a:t>Chapitre</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dirty="0"/>
              <a:t>Titre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fr-FR" noProof="0" dirty="0"/>
              <a:t>Titre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noProof="0" dirty="0"/>
              <a:t>Sous-titre</a:t>
            </a:r>
          </a:p>
          <a:p>
            <a:pPr lvl="0"/>
            <a:endParaRPr lang="fr-FR" noProof="0" dirty="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fr-FR" noProof="0" dirty="0"/>
              <a:t>Sous-titre</a:t>
            </a:r>
          </a:p>
          <a:p>
            <a:pPr lvl="1"/>
            <a:r>
              <a:rPr lang="fr-FR" noProof="0" dirty="0"/>
              <a:t>Sous-titre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Tree>
    <p:extLst>
      <p:ext uri="{BB962C8B-B14F-4D97-AF65-F5344CB8AC3E}">
        <p14:creationId xmlns:p14="http://schemas.microsoft.com/office/powerpoint/2010/main" val="586968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pitr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fr-FR" noProof="0" dirty="0"/>
              <a:t>Titre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Sous-titre</a:t>
            </a:r>
          </a:p>
        </p:txBody>
      </p:sp>
    </p:spTree>
    <p:extLst>
      <p:ext uri="{BB962C8B-B14F-4D97-AF65-F5344CB8AC3E}">
        <p14:creationId xmlns:p14="http://schemas.microsoft.com/office/powerpoint/2010/main" val="259905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answers">
    <p:spTree>
      <p:nvGrpSpPr>
        <p:cNvPr id="1" name=""/>
        <p:cNvGrpSpPr/>
        <p:nvPr/>
      </p:nvGrpSpPr>
      <p:grpSpPr>
        <a:xfrm>
          <a:off x="0" y="0"/>
          <a:ext cx="0" cy="0"/>
          <a:chOff x="0" y="0"/>
          <a:chExt cx="0" cy="0"/>
        </a:xfrm>
      </p:grpSpPr>
      <p:sp>
        <p:nvSpPr>
          <p:cNvPr id="8" name="Parallélogramme 7"/>
          <p:cNvSpPr/>
          <p:nvPr userDrawn="1"/>
        </p:nvSpPr>
        <p:spPr>
          <a:xfrm>
            <a:off x="6960097" y="2912264"/>
            <a:ext cx="4536504" cy="1164808"/>
          </a:xfrm>
          <a:prstGeom prst="parallelogram">
            <a:avLst>
              <a:gd name="adj" fmla="val 24095"/>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noProof="0">
                <a:solidFill>
                  <a:schemeClr val="bg1"/>
                </a:solidFill>
                <a:latin typeface="Segoe UI" panose="020B0502040204020203" pitchFamily="34" charset="0"/>
                <a:cs typeface="Segoe UI" panose="020B0502040204020203" pitchFamily="34" charset="0"/>
              </a:rPr>
              <a:t>Let’s talk!</a:t>
            </a:r>
          </a:p>
        </p:txBody>
      </p:sp>
      <p:sp>
        <p:nvSpPr>
          <p:cNvPr id="4" name="Parallélogramme 3"/>
          <p:cNvSpPr/>
          <p:nvPr userDrawn="1"/>
        </p:nvSpPr>
        <p:spPr>
          <a:xfrm>
            <a:off x="-1248816" y="1196752"/>
            <a:ext cx="11377264" cy="1988668"/>
          </a:xfrm>
          <a:prstGeom prst="parallelogram">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i="0" noProof="0">
                <a:solidFill>
                  <a:schemeClr val="tx1"/>
                </a:solidFill>
                <a:latin typeface="Segoe UI Light" panose="020B0502040204020203" pitchFamily="34" charset="0"/>
                <a:cs typeface="Segoe UI Light" panose="020B0502040204020203" pitchFamily="34" charset="0"/>
              </a:rPr>
              <a:t>Questions/Answers</a:t>
            </a:r>
          </a:p>
        </p:txBody>
      </p:sp>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1504" y="3717032"/>
            <a:ext cx="3620005" cy="3048425"/>
          </a:xfrm>
          <a:prstGeom prst="rect">
            <a:avLst/>
          </a:prstGeom>
        </p:spPr>
      </p:pic>
    </p:spTree>
    <p:extLst>
      <p:ext uri="{BB962C8B-B14F-4D97-AF65-F5344CB8AC3E}">
        <p14:creationId xmlns:p14="http://schemas.microsoft.com/office/powerpoint/2010/main" val="3003971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en-US" noProof="0"/>
              <a:t>Content</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Title01</a:t>
            </a:r>
          </a:p>
        </p:txBody>
      </p:sp>
    </p:spTree>
    <p:extLst>
      <p:ext uri="{BB962C8B-B14F-4D97-AF65-F5344CB8AC3E}">
        <p14:creationId xmlns:p14="http://schemas.microsoft.com/office/powerpoint/2010/main" val="3484156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age with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en-US" noProof="0"/>
              <a:t>Content</a:t>
            </a:r>
          </a:p>
        </p:txBody>
      </p:sp>
      <p:sp>
        <p:nvSpPr>
          <p:cNvPr id="22" name="Rectangle 30">
            <a:hlinkClick r:id="" action="ppaction://noaction"/>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Content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Tree>
    <p:extLst>
      <p:ext uri="{BB962C8B-B14F-4D97-AF65-F5344CB8AC3E}">
        <p14:creationId xmlns:p14="http://schemas.microsoft.com/office/powerpoint/2010/main" val="138489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a:t>Title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a:t>
            </a:r>
          </a:p>
        </p:txBody>
      </p:sp>
    </p:spTree>
    <p:extLst>
      <p:ext uri="{BB962C8B-B14F-4D97-AF65-F5344CB8AC3E}">
        <p14:creationId xmlns:p14="http://schemas.microsoft.com/office/powerpoint/2010/main" val="1153526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page with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a:t>Title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Title04</a:t>
            </a:r>
          </a:p>
        </p:txBody>
      </p:sp>
    </p:spTree>
    <p:extLst>
      <p:ext uri="{BB962C8B-B14F-4D97-AF65-F5344CB8AC3E}">
        <p14:creationId xmlns:p14="http://schemas.microsoft.com/office/powerpoint/2010/main" val="4131872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gular page">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a:t>Chapter</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a:t>Title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Subtitle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en-US" noProof="0"/>
              <a:t>Subtitle</a:t>
            </a:r>
          </a:p>
          <a:p>
            <a:pPr lvl="1"/>
            <a:r>
              <a:rPr lang="en-US" noProof="0"/>
              <a:t>Subtitle</a:t>
            </a:r>
          </a:p>
        </p:txBody>
      </p:sp>
    </p:spTree>
    <p:extLst>
      <p:ext uri="{BB962C8B-B14F-4D97-AF65-F5344CB8AC3E}">
        <p14:creationId xmlns:p14="http://schemas.microsoft.com/office/powerpoint/2010/main" val="18028834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a:t>Chapter</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Subtitle</a:t>
            </a:r>
          </a:p>
          <a:p>
            <a:pPr lvl="0"/>
            <a:endParaRPr lang="en-US" noProof="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stStyle>
          <a:p>
            <a:pPr lvl="0"/>
            <a:r>
              <a:rPr lang="en-US" noProof="0"/>
              <a:t>Subtitle</a:t>
            </a:r>
          </a:p>
          <a:p>
            <a:pPr lvl="1"/>
            <a:r>
              <a:rPr lang="en-US" noProof="0"/>
              <a:t>Subtitle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Tree>
    <p:extLst>
      <p:ext uri="{BB962C8B-B14F-4D97-AF65-F5344CB8AC3E}">
        <p14:creationId xmlns:p14="http://schemas.microsoft.com/office/powerpoint/2010/main" val="22375844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Regular page empty">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
        <p:nvSpPr>
          <p:cNvPr id="22" name="Parallélogramme 21"/>
          <p:cNvSpPr/>
          <p:nvPr userDrawn="1"/>
        </p:nvSpPr>
        <p:spPr>
          <a:xfrm>
            <a:off x="-384720" y="-27383"/>
            <a:ext cx="2592288" cy="747383"/>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Title</a:t>
            </a:r>
          </a:p>
        </p:txBody>
      </p:sp>
    </p:spTree>
    <p:extLst>
      <p:ext uri="{BB962C8B-B14F-4D97-AF65-F5344CB8AC3E}">
        <p14:creationId xmlns:p14="http://schemas.microsoft.com/office/powerpoint/2010/main" val="6267883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59"/>
            <a:ext cx="5774338" cy="615723"/>
          </a:xfrm>
        </p:spPr>
        <p:txBody>
          <a:body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9062262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609600" y="1600205"/>
            <a:ext cx="109728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6122766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277" y="4406934"/>
            <a:ext cx="6418745" cy="658811"/>
          </a:xfrm>
        </p:spPr>
        <p:txBody>
          <a:bodyPr/>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247" y="2906717"/>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100319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8" name="Parallélogramme 7"/>
          <p:cNvSpPr/>
          <p:nvPr userDrawn="1"/>
        </p:nvSpPr>
        <p:spPr>
          <a:xfrm>
            <a:off x="6960097" y="2912264"/>
            <a:ext cx="4536504" cy="1164808"/>
          </a:xfrm>
          <a:prstGeom prst="parallelogram">
            <a:avLst>
              <a:gd name="adj" fmla="val 24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noProof="0" dirty="0">
                <a:solidFill>
                  <a:schemeClr val="tx1"/>
                </a:solidFill>
                <a:latin typeface="Segoe UI" panose="020B0502040204020203" pitchFamily="34" charset="0"/>
                <a:cs typeface="Segoe UI" panose="020B0502040204020203" pitchFamily="34" charset="0"/>
              </a:rPr>
              <a:t>Keep</a:t>
            </a:r>
            <a:r>
              <a:rPr lang="en-US" sz="3200" baseline="0" noProof="0" dirty="0">
                <a:solidFill>
                  <a:schemeClr val="tx1"/>
                </a:solidFill>
                <a:latin typeface="Segoe UI" panose="020B0502040204020203" pitchFamily="34" charset="0"/>
                <a:cs typeface="Segoe UI" panose="020B0502040204020203" pitchFamily="34" charset="0"/>
              </a:rPr>
              <a:t> contact</a:t>
            </a:r>
            <a:r>
              <a:rPr lang="en-US" sz="3200" noProof="0" dirty="0">
                <a:solidFill>
                  <a:schemeClr val="tx1"/>
                </a:solidFill>
                <a:latin typeface="Segoe UI" panose="020B0502040204020203" pitchFamily="34" charset="0"/>
                <a:cs typeface="Segoe UI" panose="020B0502040204020203" pitchFamily="34" charset="0"/>
              </a:rPr>
              <a:t>!</a:t>
            </a:r>
          </a:p>
        </p:txBody>
      </p:sp>
      <p:sp>
        <p:nvSpPr>
          <p:cNvPr id="4" name="Parallélogramme 3"/>
          <p:cNvSpPr/>
          <p:nvPr userDrawn="1"/>
        </p:nvSpPr>
        <p:spPr>
          <a:xfrm>
            <a:off x="-1248816" y="1196752"/>
            <a:ext cx="11377264" cy="1988668"/>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i="0" noProof="0">
                <a:latin typeface="Segoe UI Light" panose="020B0502040204020203" pitchFamily="34" charset="0"/>
                <a:cs typeface="Segoe UI Light" panose="020B0502040204020203" pitchFamily="34" charset="0"/>
              </a:rPr>
              <a:t>Thank you for your attention</a:t>
            </a:r>
          </a:p>
        </p:txBody>
      </p:sp>
      <p:sp>
        <p:nvSpPr>
          <p:cNvPr id="9" name="Sous-titre 2"/>
          <p:cNvSpPr>
            <a:spLocks noGrp="1"/>
          </p:cNvSpPr>
          <p:nvPr>
            <p:ph type="subTitle" idx="11" hasCustomPrompt="1"/>
          </p:nvPr>
        </p:nvSpPr>
        <p:spPr>
          <a:xfrm>
            <a:off x="551384" y="4554136"/>
            <a:ext cx="6048672" cy="576064"/>
          </a:xfrm>
          <a:prstGeom prst="rect">
            <a:avLst/>
          </a:prstGeom>
        </p:spPr>
        <p:txBody>
          <a:bodyPr/>
          <a:lstStyle>
            <a:lvl1pPr marL="0" indent="0" algn="l">
              <a:buNone/>
              <a:defRPr lang="fr-FR" sz="2400" b="0" i="0" kern="1200" dirty="0">
                <a:solidFill>
                  <a:schemeClr val="tx1"/>
                </a:solidFill>
                <a:latin typeface="Segoe UI" panose="020B0502040204020203" pitchFamily="34" charset="0"/>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Last Name First name</a:t>
            </a:r>
          </a:p>
        </p:txBody>
      </p:sp>
      <p:sp>
        <p:nvSpPr>
          <p:cNvPr id="14" name="Espace réservé du texte 2"/>
          <p:cNvSpPr>
            <a:spLocks noGrp="1"/>
          </p:cNvSpPr>
          <p:nvPr>
            <p:ph type="body" idx="15" hasCustomPrompt="1"/>
          </p:nvPr>
        </p:nvSpPr>
        <p:spPr>
          <a:xfrm>
            <a:off x="561379" y="515775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Company name</a:t>
            </a:r>
          </a:p>
        </p:txBody>
      </p:sp>
      <p:sp>
        <p:nvSpPr>
          <p:cNvPr id="15" name="Espace réservé du texte 2"/>
          <p:cNvSpPr>
            <a:spLocks noGrp="1"/>
          </p:cNvSpPr>
          <p:nvPr>
            <p:ph type="body" idx="16" hasCustomPrompt="1"/>
          </p:nvPr>
        </p:nvSpPr>
        <p:spPr>
          <a:xfrm>
            <a:off x="561379" y="574699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Email</a:t>
            </a:r>
          </a:p>
        </p:txBody>
      </p:sp>
      <p:sp>
        <p:nvSpPr>
          <p:cNvPr id="16" name="Espace réservé du texte 2"/>
          <p:cNvSpPr>
            <a:spLocks noGrp="1"/>
          </p:cNvSpPr>
          <p:nvPr>
            <p:ph type="body" idx="17" hasCustomPrompt="1"/>
          </p:nvPr>
        </p:nvSpPr>
        <p:spPr>
          <a:xfrm>
            <a:off x="551384" y="634993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Phone</a:t>
            </a:r>
          </a:p>
        </p:txBody>
      </p:sp>
      <p:sp>
        <p:nvSpPr>
          <p:cNvPr id="10" name="Espace réservé pour une image  2"/>
          <p:cNvSpPr>
            <a:spLocks noGrp="1"/>
          </p:cNvSpPr>
          <p:nvPr>
            <p:ph type="pic" idx="1" hasCustomPrompt="1"/>
          </p:nvPr>
        </p:nvSpPr>
        <p:spPr>
          <a:xfrm>
            <a:off x="7032104" y="4978640"/>
            <a:ext cx="1600201" cy="134442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Tree>
    <p:extLst>
      <p:ext uri="{BB962C8B-B14F-4D97-AF65-F5344CB8AC3E}">
        <p14:creationId xmlns:p14="http://schemas.microsoft.com/office/powerpoint/2010/main" val="3262522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0960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8978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3977489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45"/>
            <a:ext cx="5774338" cy="615723"/>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8"/>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717"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717" y="2174878"/>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094241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Tree>
    <p:extLst>
      <p:ext uri="{BB962C8B-B14F-4D97-AF65-F5344CB8AC3E}">
        <p14:creationId xmlns:p14="http://schemas.microsoft.com/office/powerpoint/2010/main" val="1716638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786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28" y="991732"/>
            <a:ext cx="3305713" cy="443368"/>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7384" y="273056"/>
            <a:ext cx="681501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0" y="1435106"/>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2040521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581" y="4923970"/>
            <a:ext cx="3305713" cy="44336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554" y="5367341"/>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5858184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1600205"/>
            <a:ext cx="109728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81550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1009936" y="4"/>
            <a:ext cx="572464" cy="6001941"/>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42278" y="4"/>
            <a:ext cx="8317524" cy="61261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2209519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242277" y="4"/>
            <a:ext cx="11340123" cy="61261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839222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a:extLst>
              <a:ext uri="{FF2B5EF4-FFF2-40B4-BE49-F238E27FC236}">
                <a16:creationId xmlns:a16="http://schemas.microsoft.com/office/drawing/2014/main" id="{7AE85FA5-F887-4E74-A229-FA6FA2FAA20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847" y="-23813"/>
            <a:ext cx="12289694" cy="6905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a:extLst>
              <a:ext uri="{FF2B5EF4-FFF2-40B4-BE49-F238E27FC236}">
                <a16:creationId xmlns:a16="http://schemas.microsoft.com/office/drawing/2014/main" id="{3B397582-972D-4831-8B59-66D12E62272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6385" y="454026"/>
            <a:ext cx="3022599"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47977" y="2482101"/>
            <a:ext cx="6144001" cy="1270006"/>
          </a:xfrm>
          <a:prstGeom prst="rect">
            <a:avLst/>
          </a:prstGeom>
        </p:spPr>
        <p:txBody>
          <a:bodyPr wrap="square" lIns="468000" tIns="0" rIns="0" bIns="0">
            <a:noAutofit/>
          </a:bodyPr>
          <a:lstStyle>
            <a:lvl1pPr>
              <a:lnSpc>
                <a:spcPct val="110000"/>
              </a:lnSpc>
              <a:defRPr sz="3400" baseline="0">
                <a:latin typeface="Meiryo UI" panose="020B0604030504040204" pitchFamily="50" charset="-128"/>
              </a:defRPr>
            </a:lvl1pPr>
          </a:lstStyle>
          <a:p>
            <a:r>
              <a:rPr lang="ja-JP" altLang="en-US"/>
              <a:t>マスター タイトルの書式設定</a:t>
            </a:r>
            <a:endParaRPr dirty="0"/>
          </a:p>
        </p:txBody>
      </p:sp>
      <p:sp>
        <p:nvSpPr>
          <p:cNvPr id="3" name="Holder 3"/>
          <p:cNvSpPr>
            <a:spLocks noGrp="1"/>
          </p:cNvSpPr>
          <p:nvPr>
            <p:ph type="subTitle" idx="4"/>
          </p:nvPr>
        </p:nvSpPr>
        <p:spPr>
          <a:xfrm>
            <a:off x="-47999" y="4146537"/>
            <a:ext cx="6144000" cy="36899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a:t>マスター サブタイトルの書式設定</a:t>
            </a:r>
            <a:endParaRPr dirty="0"/>
          </a:p>
        </p:txBody>
      </p:sp>
      <p:sp>
        <p:nvSpPr>
          <p:cNvPr id="9" name="テキスト プレースホルダー 8"/>
          <p:cNvSpPr>
            <a:spLocks noGrp="1"/>
          </p:cNvSpPr>
          <p:nvPr>
            <p:ph type="body" sz="quarter" idx="10"/>
          </p:nvPr>
        </p:nvSpPr>
        <p:spPr>
          <a:xfrm>
            <a:off x="-47977" y="4657998"/>
            <a:ext cx="6144001" cy="1214592"/>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lang="ja-JP" altLang="en-US"/>
              <a:t>マスター テキストの書式設定</a:t>
            </a:r>
          </a:p>
        </p:txBody>
      </p:sp>
    </p:spTree>
    <p:extLst>
      <p:ext uri="{BB962C8B-B14F-4D97-AF65-F5344CB8AC3E}">
        <p14:creationId xmlns:p14="http://schemas.microsoft.com/office/powerpoint/2010/main" val="2426099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ommaire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fr-FR" noProof="0" dirty="0"/>
              <a:t>Sommaire</a:t>
            </a:r>
          </a:p>
        </p:txBody>
      </p:sp>
      <p:sp>
        <p:nvSpPr>
          <p:cNvPr id="22" name="Rectangle 30">
            <a:hlinkClick r:id="rId2" action="ppaction://hlinksldjump"/>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Titre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dirty="0"/>
              <a:t>Image</a:t>
            </a:r>
          </a:p>
        </p:txBody>
      </p:sp>
    </p:spTree>
    <p:extLst>
      <p:ext uri="{BB962C8B-B14F-4D97-AF65-F5344CB8AC3E}">
        <p14:creationId xmlns:p14="http://schemas.microsoft.com/office/powerpoint/2010/main" val="22302256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59"/>
            <a:ext cx="5774338" cy="615723"/>
          </a:xfrm>
        </p:spPr>
        <p:txBody>
          <a:body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11470161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609600" y="1600205"/>
            <a:ext cx="109728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0638319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277" y="4406934"/>
            <a:ext cx="6418745" cy="658811"/>
          </a:xfrm>
        </p:spPr>
        <p:txBody>
          <a:bodyPr/>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247" y="2906717"/>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23880267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0960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8978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1418868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45"/>
            <a:ext cx="5774338" cy="615723"/>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8"/>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717"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717" y="2174878"/>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5443285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Tree>
    <p:extLst>
      <p:ext uri="{BB962C8B-B14F-4D97-AF65-F5344CB8AC3E}">
        <p14:creationId xmlns:p14="http://schemas.microsoft.com/office/powerpoint/2010/main" val="197033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4780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28" y="991732"/>
            <a:ext cx="3305713" cy="443368"/>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7384" y="273056"/>
            <a:ext cx="681501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0" y="1435106"/>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29455564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581" y="4923970"/>
            <a:ext cx="3305713" cy="44336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554" y="5367341"/>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11121566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1600205"/>
            <a:ext cx="109728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4065595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noProof="0" dirty="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fr-FR" noProof="0" dirty="0"/>
              <a:t>Sommaire</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fr-FR" noProof="0" dirty="0"/>
              <a:t>Titre01</a:t>
            </a:r>
          </a:p>
        </p:txBody>
      </p:sp>
    </p:spTree>
    <p:extLst>
      <p:ext uri="{BB962C8B-B14F-4D97-AF65-F5344CB8AC3E}">
        <p14:creationId xmlns:p14="http://schemas.microsoft.com/office/powerpoint/2010/main" val="42094422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1009936" y="4"/>
            <a:ext cx="572464" cy="6001941"/>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42278" y="4"/>
            <a:ext cx="8317524" cy="61261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6279075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242277" y="4"/>
            <a:ext cx="11340123" cy="61261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3006681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79"/>
            <a:ext cx="5774338" cy="615723"/>
          </a:xfrm>
        </p:spPr>
        <p:txBody>
          <a:body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18238061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609600" y="1600205"/>
            <a:ext cx="109728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6855376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293" y="4406954"/>
            <a:ext cx="6418745" cy="658811"/>
          </a:xfrm>
        </p:spPr>
        <p:txBody>
          <a:bodyPr/>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963247" y="2906717"/>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Tree>
    <p:extLst>
      <p:ext uri="{BB962C8B-B14F-4D97-AF65-F5344CB8AC3E}">
        <p14:creationId xmlns:p14="http://schemas.microsoft.com/office/powerpoint/2010/main" val="5611065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0960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6189784" y="1600205"/>
            <a:ext cx="5392617"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6082746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45"/>
            <a:ext cx="5774338" cy="615723"/>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09600" y="2174878"/>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6193731"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6193731" y="2174878"/>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9990362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Tree>
    <p:extLst>
      <p:ext uri="{BB962C8B-B14F-4D97-AF65-F5344CB8AC3E}">
        <p14:creationId xmlns:p14="http://schemas.microsoft.com/office/powerpoint/2010/main" val="7393080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78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42" y="991732"/>
            <a:ext cx="3305713" cy="443368"/>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4767384" y="273056"/>
            <a:ext cx="681501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09600" y="1435106"/>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2071521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en-US" noProof="0"/>
              <a:t>Content</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Title01</a:t>
            </a:r>
          </a:p>
        </p:txBody>
      </p:sp>
    </p:spTree>
    <p:extLst>
      <p:ext uri="{BB962C8B-B14F-4D97-AF65-F5344CB8AC3E}">
        <p14:creationId xmlns:p14="http://schemas.microsoft.com/office/powerpoint/2010/main" val="3652020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597" y="4923970"/>
            <a:ext cx="3305713" cy="44336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ー 3"/>
          <p:cNvSpPr>
            <a:spLocks noGrp="1"/>
          </p:cNvSpPr>
          <p:nvPr>
            <p:ph type="body" sz="half" idx="2"/>
          </p:nvPr>
        </p:nvSpPr>
        <p:spPr>
          <a:xfrm>
            <a:off x="2389554" y="5367341"/>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Tree>
    <p:extLst>
      <p:ext uri="{BB962C8B-B14F-4D97-AF65-F5344CB8AC3E}">
        <p14:creationId xmlns:p14="http://schemas.microsoft.com/office/powerpoint/2010/main" val="7172205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242275" y="9"/>
            <a:ext cx="5774338" cy="615723"/>
          </a:xfr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09600" y="1600205"/>
            <a:ext cx="109728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963212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11009936" y="4"/>
            <a:ext cx="572464" cy="6001941"/>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242278" y="4"/>
            <a:ext cx="8317524" cy="61261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54904367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242277" y="4"/>
            <a:ext cx="11340123" cy="61261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2366259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Title01</a:t>
            </a:r>
          </a:p>
        </p:txBody>
      </p:sp>
    </p:spTree>
    <p:extLst>
      <p:ext uri="{BB962C8B-B14F-4D97-AF65-F5344CB8AC3E}">
        <p14:creationId xmlns:p14="http://schemas.microsoft.com/office/powerpoint/2010/main" val="39979450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page with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22" name="Rectangle 30">
            <a:hlinkClick r:id="" action="ppaction://noaction"/>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Content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20860216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Tree>
    <p:extLst>
      <p:ext uri="{BB962C8B-B14F-4D97-AF65-F5344CB8AC3E}">
        <p14:creationId xmlns:p14="http://schemas.microsoft.com/office/powerpoint/2010/main" val="24657625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pter page with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Tree>
    <p:extLst>
      <p:ext uri="{BB962C8B-B14F-4D97-AF65-F5344CB8AC3E}">
        <p14:creationId xmlns:p14="http://schemas.microsoft.com/office/powerpoint/2010/main" val="17370601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Regular page">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Tree>
    <p:extLst>
      <p:ext uri="{BB962C8B-B14F-4D97-AF65-F5344CB8AC3E}">
        <p14:creationId xmlns:p14="http://schemas.microsoft.com/office/powerpoint/2010/main" val="13190481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a:p>
            <a:pPr lvl="0"/>
            <a:endParaRPr lang="en-US" noProof="0" dirty="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4072445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age with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en-US" noProof="0"/>
              <a:t>Content</a:t>
            </a:r>
          </a:p>
        </p:txBody>
      </p:sp>
      <p:sp>
        <p:nvSpPr>
          <p:cNvPr id="22" name="Rectangle 30">
            <a:hlinkClick r:id="" action="ppaction://noaction"/>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Content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Content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Tree>
    <p:extLst>
      <p:ext uri="{BB962C8B-B14F-4D97-AF65-F5344CB8AC3E}">
        <p14:creationId xmlns:p14="http://schemas.microsoft.com/office/powerpoint/2010/main" val="266220362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gular page empty">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747383"/>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Tree>
    <p:extLst>
      <p:ext uri="{BB962C8B-B14F-4D97-AF65-F5344CB8AC3E}">
        <p14:creationId xmlns:p14="http://schemas.microsoft.com/office/powerpoint/2010/main" val="408214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a:t>Title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a:t>
            </a:r>
          </a:p>
        </p:txBody>
      </p:sp>
    </p:spTree>
    <p:extLst>
      <p:ext uri="{BB962C8B-B14F-4D97-AF65-F5344CB8AC3E}">
        <p14:creationId xmlns:p14="http://schemas.microsoft.com/office/powerpoint/2010/main" val="416245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age with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a:t>Title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Subtitle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a:t>Title04</a:t>
            </a:r>
          </a:p>
        </p:txBody>
      </p:sp>
    </p:spTree>
    <p:extLst>
      <p:ext uri="{BB962C8B-B14F-4D97-AF65-F5344CB8AC3E}">
        <p14:creationId xmlns:p14="http://schemas.microsoft.com/office/powerpoint/2010/main" val="38321808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microsoft.com/office/2007/relationships/hdphoto" Target="../media/hdphoto1.wdp"/><Relationship Id="rId2" Type="http://schemas.openxmlformats.org/officeDocument/2006/relationships/slideLayout" Target="../slideLayouts/slideLayout7.xml"/><Relationship Id="rId16"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2.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microsoft.com/office/2007/relationships/hdphoto" Target="../media/hdphoto1.wdp"/><Relationship Id="rId4" Type="http://schemas.openxmlformats.org/officeDocument/2006/relationships/slideLayout" Target="../slideLayouts/slideLayout23.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7.pn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5.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6.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9"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63743" y="5157192"/>
            <a:ext cx="3038015" cy="1507232"/>
          </a:xfrm>
          <a:prstGeom prst="rect">
            <a:avLst/>
          </a:prstGeom>
        </p:spPr>
      </p:pic>
      <p:sp>
        <p:nvSpPr>
          <p:cNvPr id="9" name="ZoneTexte 8"/>
          <p:cNvSpPr txBox="1"/>
          <p:nvPr userDrawn="1"/>
        </p:nvSpPr>
        <p:spPr>
          <a:xfrm>
            <a:off x="4173473" y="188640"/>
            <a:ext cx="7807843" cy="400110"/>
          </a:xfrm>
          <a:prstGeom prst="rect">
            <a:avLst/>
          </a:prstGeom>
          <a:noFill/>
        </p:spPr>
        <p:txBody>
          <a:bodyPr wrap="none" rtlCol="0">
            <a:spAutoFit/>
          </a:bodyPr>
          <a:lstStyle/>
          <a:p>
            <a:r>
              <a:rPr lang="en-US" sz="2000" noProof="0">
                <a:solidFill>
                  <a:schemeClr val="bg2">
                    <a:lumMod val="50000"/>
                  </a:schemeClr>
                </a:solidFill>
                <a:latin typeface="Segoe UI" panose="020B0502040204020203" pitchFamily="34" charset="0"/>
                <a:cs typeface="Segoe UI" panose="020B0502040204020203" pitchFamily="34" charset="0"/>
              </a:rPr>
              <a:t>Mastering interfaces between </a:t>
            </a:r>
            <a:r>
              <a:rPr lang="en-US" sz="2000" noProof="0">
                <a:solidFill>
                  <a:srgbClr val="C00000"/>
                </a:solidFill>
                <a:latin typeface="Segoe UI" panose="020B0502040204020203" pitchFamily="34" charset="0"/>
                <a:cs typeface="Segoe UI" panose="020B0502040204020203" pitchFamily="34" charset="0"/>
              </a:rPr>
              <a:t>#</a:t>
            </a:r>
            <a:r>
              <a:rPr lang="en-US" sz="2000" noProof="0">
                <a:solidFill>
                  <a:schemeClr val="bg2">
                    <a:lumMod val="50000"/>
                  </a:schemeClr>
                </a:solidFill>
                <a:latin typeface="Segoe UI" panose="020B0502040204020203" pitchFamily="34" charset="0"/>
                <a:cs typeface="Segoe UI" panose="020B0502040204020203" pitchFamily="34" charset="0"/>
              </a:rPr>
              <a:t>Humans </a:t>
            </a:r>
            <a:r>
              <a:rPr lang="en-US" sz="2000" i="1" kern="1200" noProof="0">
                <a:solidFill>
                  <a:srgbClr val="C00000"/>
                </a:solidFill>
                <a:latin typeface="Segoe UI" panose="020B0502040204020203" pitchFamily="34" charset="0"/>
                <a:ea typeface="+mn-ea"/>
                <a:cs typeface="Segoe UI" panose="020B0502040204020203" pitchFamily="34" charset="0"/>
              </a:rPr>
              <a:t>#</a:t>
            </a:r>
            <a:r>
              <a:rPr lang="en-US" sz="2000" noProof="0">
                <a:solidFill>
                  <a:schemeClr val="bg2">
                    <a:lumMod val="50000"/>
                  </a:schemeClr>
                </a:solidFill>
                <a:latin typeface="Segoe UI" panose="020B0502040204020203" pitchFamily="34" charset="0"/>
                <a:cs typeface="Segoe UI" panose="020B0502040204020203" pitchFamily="34" charset="0"/>
              </a:rPr>
              <a:t>Systems </a:t>
            </a:r>
            <a:r>
              <a:rPr lang="en-US" sz="2000" i="1" kern="1200" noProof="0">
                <a:solidFill>
                  <a:srgbClr val="C00000"/>
                </a:solidFill>
                <a:latin typeface="Segoe UI" panose="020B0502040204020203" pitchFamily="34" charset="0"/>
                <a:ea typeface="+mn-ea"/>
                <a:cs typeface="Segoe UI" panose="020B0502040204020203" pitchFamily="34" charset="0"/>
              </a:rPr>
              <a:t>#</a:t>
            </a:r>
            <a:r>
              <a:rPr lang="en-US" sz="2000" noProof="0">
                <a:solidFill>
                  <a:schemeClr val="bg2">
                    <a:lumMod val="50000"/>
                  </a:schemeClr>
                </a:solidFill>
                <a:latin typeface="Segoe UI" panose="020B0502040204020203" pitchFamily="34" charset="0"/>
                <a:cs typeface="Segoe UI" panose="020B0502040204020203" pitchFamily="34" charset="0"/>
              </a:rPr>
              <a:t>Connected things</a:t>
            </a:r>
          </a:p>
        </p:txBody>
      </p:sp>
    </p:spTree>
    <p:extLst>
      <p:ext uri="{BB962C8B-B14F-4D97-AF65-F5344CB8AC3E}">
        <p14:creationId xmlns:p14="http://schemas.microsoft.com/office/powerpoint/2010/main" val="3060444187"/>
      </p:ext>
    </p:extLst>
  </p:cSld>
  <p:clrMap bg1="lt1" tx1="dk1" bg2="lt2" tx2="dk2" accent1="accent1" accent2="accent2" accent3="accent3" accent4="accent4" accent5="accent5" accent6="accent6" hlink="hlink" folHlink="folHlink"/>
  <p:sldLayoutIdLst>
    <p:sldLayoutId id="2147483975" r:id="rId1"/>
    <p:sldLayoutId id="2147484024" r:id="rId2"/>
    <p:sldLayoutId id="2147484023" r:id="rId3"/>
    <p:sldLayoutId id="2147484038" r:id="rId4"/>
    <p:sldLayoutId id="214748404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16">
            <a:duotone>
              <a:schemeClr val="bg2">
                <a:shade val="45000"/>
                <a:satMod val="135000"/>
              </a:schemeClr>
              <a:prstClr val="white"/>
            </a:duotone>
            <a:extLst>
              <a:ext uri="{BEBA8EAE-BF5A-486C-A8C5-ECC9F3942E4B}">
                <a14:imgProps xmlns:a14="http://schemas.microsoft.com/office/drawing/2010/main">
                  <a14:imgLayer r:embed="rId17">
                    <a14:imgEffect>
                      <a14:saturation sat="0"/>
                    </a14:imgEffect>
                  </a14:imgLayer>
                </a14:imgProps>
              </a:ext>
              <a:ext uri="{28A0092B-C50C-407E-A947-70E740481C1C}">
                <a14:useLocalDpi xmlns:a14="http://schemas.microsoft.com/office/drawing/2010/main" val="0"/>
              </a:ext>
            </a:extLst>
          </a:blip>
          <a:srcRect l="2514" r="1629"/>
          <a:stretch/>
        </p:blipFill>
        <p:spPr>
          <a:xfrm>
            <a:off x="10056439" y="5877272"/>
            <a:ext cx="1800201" cy="931726"/>
          </a:xfrm>
          <a:prstGeom prst="rect">
            <a:avLst/>
          </a:prstGeom>
        </p:spPr>
      </p:pic>
      <p:sp>
        <p:nvSpPr>
          <p:cNvPr id="10" name="Text Box 4"/>
          <p:cNvSpPr txBox="1">
            <a:spLocks noChangeArrowheads="1"/>
          </p:cNvSpPr>
          <p:nvPr userDrawn="1"/>
        </p:nvSpPr>
        <p:spPr bwMode="auto">
          <a:xfrm>
            <a:off x="7104112" y="6597352"/>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a:solidFill>
                  <a:prstClr val="white">
                    <a:lumMod val="75000"/>
                  </a:prstClr>
                </a:solidFill>
              </a:rPr>
              <a:t>All marks or names of products mentioned in this document are the property of their respective owners.</a:t>
            </a:r>
          </a:p>
        </p:txBody>
      </p:sp>
    </p:spTree>
    <p:extLst>
      <p:ext uri="{BB962C8B-B14F-4D97-AF65-F5344CB8AC3E}">
        <p14:creationId xmlns:p14="http://schemas.microsoft.com/office/powerpoint/2010/main" val="2611413340"/>
      </p:ext>
    </p:extLst>
  </p:cSld>
  <p:clrMap bg1="lt1" tx1="dk1" bg2="lt2" tx2="dk2" accent1="accent1" accent2="accent2" accent3="accent3" accent4="accent4" accent5="accent5" accent6="accent6" hlink="hlink" folHlink="folHlink"/>
  <p:sldLayoutIdLst>
    <p:sldLayoutId id="2147483991" r:id="rId1"/>
    <p:sldLayoutId id="2147483993" r:id="rId2"/>
    <p:sldLayoutId id="2147483977" r:id="rId3"/>
    <p:sldLayoutId id="2147483978" r:id="rId4"/>
    <p:sldLayoutId id="2147484021" r:id="rId5"/>
    <p:sldLayoutId id="2147484022" r:id="rId6"/>
    <p:sldLayoutId id="2147484025" r:id="rId7"/>
    <p:sldLayoutId id="2147484035" r:id="rId8"/>
    <p:sldLayoutId id="2147484036" r:id="rId9"/>
    <p:sldLayoutId id="2147484037" r:id="rId10"/>
    <p:sldLayoutId id="2147484039" r:id="rId11"/>
    <p:sldLayoutId id="2147484040" r:id="rId12"/>
    <p:sldLayoutId id="2147484041" r:id="rId13"/>
    <p:sldLayoutId id="214748404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p:cNvPicPr>
            <a:picLocks noChangeAspect="1"/>
          </p:cNvPicPr>
          <p:nvPr userDrawn="1"/>
        </p:nvPicPr>
        <p:blipFill rotWithShape="1">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l="2514" r="1629"/>
          <a:stretch/>
        </p:blipFill>
        <p:spPr>
          <a:xfrm>
            <a:off x="10056439" y="5877272"/>
            <a:ext cx="1800201" cy="931726"/>
          </a:xfrm>
          <a:prstGeom prst="rect">
            <a:avLst/>
          </a:prstGeom>
        </p:spPr>
      </p:pic>
      <p:sp>
        <p:nvSpPr>
          <p:cNvPr id="10" name="Text Box 4"/>
          <p:cNvSpPr txBox="1">
            <a:spLocks noChangeArrowheads="1"/>
          </p:cNvSpPr>
          <p:nvPr userDrawn="1"/>
        </p:nvSpPr>
        <p:spPr bwMode="auto">
          <a:xfrm>
            <a:off x="10044387" y="6580776"/>
            <a:ext cx="2016224"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b="1">
                <a:solidFill>
                  <a:srgbClr val="FF0000"/>
                </a:solidFill>
              </a:rPr>
              <a:t>Confidential – For internal use only</a:t>
            </a:r>
          </a:p>
        </p:txBody>
      </p:sp>
    </p:spTree>
    <p:extLst>
      <p:ext uri="{BB962C8B-B14F-4D97-AF65-F5344CB8AC3E}">
        <p14:creationId xmlns:p14="http://schemas.microsoft.com/office/powerpoint/2010/main" val="210291281"/>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314" name="Picture 2" descr="2009Header_">
            <a:extLst>
              <a:ext uri="{FF2B5EF4-FFF2-40B4-BE49-F238E27FC236}">
                <a16:creationId xmlns:a16="http://schemas.microsoft.com/office/drawing/2014/main" id="{90405A5D-BF38-49AF-A919-2FA5468A24E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121920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a:extLst>
              <a:ext uri="{FF2B5EF4-FFF2-40B4-BE49-F238E27FC236}">
                <a16:creationId xmlns:a16="http://schemas.microsoft.com/office/drawing/2014/main" id="{74CAD11E-1584-4A0B-87F9-65BF64AA6F45}"/>
              </a:ext>
            </a:extLst>
          </p:cNvPr>
          <p:cNvSpPr>
            <a:spLocks noChangeArrowheads="1"/>
          </p:cNvSpPr>
          <p:nvPr userDrawn="1"/>
        </p:nvSpPr>
        <p:spPr bwMode="gray">
          <a:xfrm>
            <a:off x="0" y="0"/>
            <a:ext cx="10224478" cy="655638"/>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88000"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500">
              <a:solidFill>
                <a:srgbClr val="FFFFFF"/>
              </a:solidFill>
            </a:endParaRPr>
          </a:p>
        </p:txBody>
      </p:sp>
      <p:sp>
        <p:nvSpPr>
          <p:cNvPr id="13316" name="Rectangle 4">
            <a:extLst>
              <a:ext uri="{FF2B5EF4-FFF2-40B4-BE49-F238E27FC236}">
                <a16:creationId xmlns:a16="http://schemas.microsoft.com/office/drawing/2014/main" id="{73288248-CB99-4E3E-8345-B3531543086F}"/>
              </a:ext>
            </a:extLst>
          </p:cNvPr>
          <p:cNvSpPr>
            <a:spLocks noGrp="1" noChangeArrowheads="1"/>
          </p:cNvSpPr>
          <p:nvPr>
            <p:ph type="title"/>
          </p:nvPr>
        </p:nvSpPr>
        <p:spPr bwMode="auto">
          <a:xfrm>
            <a:off x="242278" y="0"/>
            <a:ext cx="5330305" cy="61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a:t>マスタ タイトルの書式設定</a:t>
            </a:r>
          </a:p>
        </p:txBody>
      </p:sp>
    </p:spTree>
    <p:extLst>
      <p:ext uri="{BB962C8B-B14F-4D97-AF65-F5344CB8AC3E}">
        <p14:creationId xmlns:p14="http://schemas.microsoft.com/office/powerpoint/2010/main" val="1921580407"/>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Lst>
  <p:txStyles>
    <p:title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1200">
          <a:solidFill>
            <a:schemeClr val="tx1"/>
          </a:solidFill>
          <a:latin typeface="+mn-lt"/>
          <a:ea typeface="+mn-ea"/>
        </a:defRPr>
      </a:lvl5pPr>
      <a:lvl6pPr marL="2514600" indent="-228600" algn="l" rtl="0" fontAlgn="base">
        <a:spcBef>
          <a:spcPct val="20000"/>
        </a:spcBef>
        <a:spcAft>
          <a:spcPct val="0"/>
        </a:spcAft>
        <a:buChar char="»"/>
        <a:defRPr kumimoji="1" sz="1200">
          <a:solidFill>
            <a:schemeClr val="tx1"/>
          </a:solidFill>
          <a:latin typeface="+mn-lt"/>
          <a:ea typeface="+mn-ea"/>
        </a:defRPr>
      </a:lvl6pPr>
      <a:lvl7pPr marL="2971800" indent="-228600" algn="l" rtl="0" fontAlgn="base">
        <a:spcBef>
          <a:spcPct val="20000"/>
        </a:spcBef>
        <a:spcAft>
          <a:spcPct val="0"/>
        </a:spcAft>
        <a:buChar char="»"/>
        <a:defRPr kumimoji="1" sz="1200">
          <a:solidFill>
            <a:schemeClr val="tx1"/>
          </a:solidFill>
          <a:latin typeface="+mn-lt"/>
          <a:ea typeface="+mn-ea"/>
        </a:defRPr>
      </a:lvl7pPr>
      <a:lvl8pPr marL="3429000" indent="-228600" algn="l" rtl="0" fontAlgn="base">
        <a:spcBef>
          <a:spcPct val="20000"/>
        </a:spcBef>
        <a:spcAft>
          <a:spcPct val="0"/>
        </a:spcAft>
        <a:buChar char="»"/>
        <a:defRPr kumimoji="1" sz="1200">
          <a:solidFill>
            <a:schemeClr val="tx1"/>
          </a:solidFill>
          <a:latin typeface="+mn-lt"/>
          <a:ea typeface="+mn-ea"/>
        </a:defRPr>
      </a:lvl8pPr>
      <a:lvl9pPr marL="3886200" indent="-228600" algn="l" rtl="0" fontAlgn="base">
        <a:spcBef>
          <a:spcPct val="20000"/>
        </a:spcBef>
        <a:spcAft>
          <a:spcPct val="0"/>
        </a:spcAft>
        <a:buChar char="»"/>
        <a:defRPr kumimoji="1" sz="12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5362" name="Picture 2" descr="2009Header_">
            <a:extLst>
              <a:ext uri="{FF2B5EF4-FFF2-40B4-BE49-F238E27FC236}">
                <a16:creationId xmlns:a16="http://schemas.microsoft.com/office/drawing/2014/main" id="{8FA21184-1B1E-44FE-A079-38F4C829C80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21920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a:extLst>
              <a:ext uri="{FF2B5EF4-FFF2-40B4-BE49-F238E27FC236}">
                <a16:creationId xmlns:a16="http://schemas.microsoft.com/office/drawing/2014/main" id="{DA59A389-D7D0-4226-A352-F6113A2C9712}"/>
              </a:ext>
            </a:extLst>
          </p:cNvPr>
          <p:cNvSpPr>
            <a:spLocks noChangeArrowheads="1"/>
          </p:cNvSpPr>
          <p:nvPr/>
        </p:nvSpPr>
        <p:spPr bwMode="gray">
          <a:xfrm>
            <a:off x="0" y="0"/>
            <a:ext cx="10224478" cy="655638"/>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88000"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500">
              <a:solidFill>
                <a:srgbClr val="FFFFFF"/>
              </a:solidFill>
            </a:endParaRPr>
          </a:p>
        </p:txBody>
      </p:sp>
      <p:sp>
        <p:nvSpPr>
          <p:cNvPr id="15364" name="Rectangle 4">
            <a:extLst>
              <a:ext uri="{FF2B5EF4-FFF2-40B4-BE49-F238E27FC236}">
                <a16:creationId xmlns:a16="http://schemas.microsoft.com/office/drawing/2014/main" id="{61D33030-E7E4-4C79-8D66-1E7817361414}"/>
              </a:ext>
            </a:extLst>
          </p:cNvPr>
          <p:cNvSpPr>
            <a:spLocks noGrp="1" noChangeArrowheads="1"/>
          </p:cNvSpPr>
          <p:nvPr>
            <p:ph type="title"/>
          </p:nvPr>
        </p:nvSpPr>
        <p:spPr bwMode="auto">
          <a:xfrm>
            <a:off x="242278" y="0"/>
            <a:ext cx="5330305" cy="61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a:t>マスタ タイトルの書式設定</a:t>
            </a:r>
          </a:p>
        </p:txBody>
      </p:sp>
    </p:spTree>
    <p:extLst>
      <p:ext uri="{BB962C8B-B14F-4D97-AF65-F5344CB8AC3E}">
        <p14:creationId xmlns:p14="http://schemas.microsoft.com/office/powerpoint/2010/main" val="1115721762"/>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Lst>
  <p:txStyles>
    <p:title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1200">
          <a:solidFill>
            <a:schemeClr val="tx1"/>
          </a:solidFill>
          <a:latin typeface="+mn-lt"/>
          <a:ea typeface="+mn-ea"/>
        </a:defRPr>
      </a:lvl5pPr>
      <a:lvl6pPr marL="2514600" indent="-228600" algn="l" rtl="0" fontAlgn="base">
        <a:spcBef>
          <a:spcPct val="20000"/>
        </a:spcBef>
        <a:spcAft>
          <a:spcPct val="0"/>
        </a:spcAft>
        <a:buChar char="»"/>
        <a:defRPr kumimoji="1" sz="1200">
          <a:solidFill>
            <a:schemeClr val="tx1"/>
          </a:solidFill>
          <a:latin typeface="+mn-lt"/>
          <a:ea typeface="+mn-ea"/>
        </a:defRPr>
      </a:lvl6pPr>
      <a:lvl7pPr marL="2971800" indent="-228600" algn="l" rtl="0" fontAlgn="base">
        <a:spcBef>
          <a:spcPct val="20000"/>
        </a:spcBef>
        <a:spcAft>
          <a:spcPct val="0"/>
        </a:spcAft>
        <a:buChar char="»"/>
        <a:defRPr kumimoji="1" sz="1200">
          <a:solidFill>
            <a:schemeClr val="tx1"/>
          </a:solidFill>
          <a:latin typeface="+mn-lt"/>
          <a:ea typeface="+mn-ea"/>
        </a:defRPr>
      </a:lvl7pPr>
      <a:lvl8pPr marL="3429000" indent="-228600" algn="l" rtl="0" fontAlgn="base">
        <a:spcBef>
          <a:spcPct val="20000"/>
        </a:spcBef>
        <a:spcAft>
          <a:spcPct val="0"/>
        </a:spcAft>
        <a:buChar char="»"/>
        <a:defRPr kumimoji="1" sz="1200">
          <a:solidFill>
            <a:schemeClr val="tx1"/>
          </a:solidFill>
          <a:latin typeface="+mn-lt"/>
          <a:ea typeface="+mn-ea"/>
        </a:defRPr>
      </a:lvl8pPr>
      <a:lvl9pPr marL="3886200" indent="-228600" algn="l" rtl="0" fontAlgn="base">
        <a:spcBef>
          <a:spcPct val="20000"/>
        </a:spcBef>
        <a:spcAft>
          <a:spcPct val="0"/>
        </a:spcAft>
        <a:buChar char="»"/>
        <a:defRPr kumimoji="1" sz="12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026" name="Picture 2" descr="2009Header_">
            <a:extLst>
              <a:ext uri="{FF2B5EF4-FFF2-40B4-BE49-F238E27FC236}">
                <a16:creationId xmlns:a16="http://schemas.microsoft.com/office/drawing/2014/main" id="{25674A7A-D60B-41AA-AD59-C01D10BC269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12192000"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a:extLst>
              <a:ext uri="{FF2B5EF4-FFF2-40B4-BE49-F238E27FC236}">
                <a16:creationId xmlns:a16="http://schemas.microsoft.com/office/drawing/2014/main" id="{0D003FC2-67FA-4C88-9389-9D37701CB92C}"/>
              </a:ext>
            </a:extLst>
          </p:cNvPr>
          <p:cNvSpPr>
            <a:spLocks noChangeArrowheads="1"/>
          </p:cNvSpPr>
          <p:nvPr userDrawn="1"/>
        </p:nvSpPr>
        <p:spPr bwMode="gray">
          <a:xfrm>
            <a:off x="0" y="0"/>
            <a:ext cx="10224478" cy="655638"/>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88000"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500">
              <a:solidFill>
                <a:srgbClr val="FFFFFF"/>
              </a:solidFill>
            </a:endParaRPr>
          </a:p>
        </p:txBody>
      </p:sp>
      <p:sp>
        <p:nvSpPr>
          <p:cNvPr id="1028" name="Rectangle 4">
            <a:extLst>
              <a:ext uri="{FF2B5EF4-FFF2-40B4-BE49-F238E27FC236}">
                <a16:creationId xmlns:a16="http://schemas.microsoft.com/office/drawing/2014/main" id="{FD12EFCF-53A5-4676-9C41-086236A2B5DC}"/>
              </a:ext>
            </a:extLst>
          </p:cNvPr>
          <p:cNvSpPr>
            <a:spLocks noGrp="1" noChangeArrowheads="1"/>
          </p:cNvSpPr>
          <p:nvPr>
            <p:ph type="title"/>
          </p:nvPr>
        </p:nvSpPr>
        <p:spPr bwMode="auto">
          <a:xfrm>
            <a:off x="242278" y="0"/>
            <a:ext cx="5330305" cy="615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a:t>マスタ タイトルの書式設定</a:t>
            </a:r>
          </a:p>
        </p:txBody>
      </p:sp>
    </p:spTree>
    <p:extLst>
      <p:ext uri="{BB962C8B-B14F-4D97-AF65-F5344CB8AC3E}">
        <p14:creationId xmlns:p14="http://schemas.microsoft.com/office/powerpoint/2010/main" val="40948253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Lst>
  <p:txStyles>
    <p:title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p:titleStyle>
    <p:bodyStyle>
      <a:lvl1pPr marL="342900" indent="-342900" algn="l" rtl="0" eaLnBrk="0" fontAlgn="base" hangingPunct="0">
        <a:spcBef>
          <a:spcPct val="20000"/>
        </a:spcBef>
        <a:spcAft>
          <a:spcPct val="0"/>
        </a:spcAft>
        <a:buChar char="•"/>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400">
          <a:solidFill>
            <a:schemeClr val="tx1"/>
          </a:solidFill>
          <a:latin typeface="+mn-lt"/>
          <a:ea typeface="+mn-ea"/>
        </a:defRPr>
      </a:lvl2pPr>
      <a:lvl3pPr marL="1143000" indent="-228600" algn="l" rtl="0" eaLnBrk="0" fontAlgn="base" hangingPunct="0">
        <a:spcBef>
          <a:spcPct val="20000"/>
        </a:spcBef>
        <a:spcAft>
          <a:spcPct val="0"/>
        </a:spcAft>
        <a:buChar char="•"/>
        <a:defRPr kumimoji="1" sz="2000">
          <a:solidFill>
            <a:schemeClr val="tx1"/>
          </a:solidFill>
          <a:latin typeface="+mn-lt"/>
          <a:ea typeface="+mn-ea"/>
        </a:defRPr>
      </a:lvl3pPr>
      <a:lvl4pPr marL="1600200" indent="-228600" algn="l" rtl="0" eaLnBrk="0" fontAlgn="base" hangingPunct="0">
        <a:spcBef>
          <a:spcPct val="20000"/>
        </a:spcBef>
        <a:spcAft>
          <a:spcPct val="0"/>
        </a:spcAft>
        <a:buChar char="–"/>
        <a:defRPr kumimoji="1" sz="1600">
          <a:solidFill>
            <a:schemeClr val="tx1"/>
          </a:solidFill>
          <a:latin typeface="+mn-lt"/>
          <a:ea typeface="+mn-ea"/>
        </a:defRPr>
      </a:lvl4pPr>
      <a:lvl5pPr marL="2057400" indent="-228600" algn="l" rtl="0" eaLnBrk="0" fontAlgn="base" hangingPunct="0">
        <a:spcBef>
          <a:spcPct val="20000"/>
        </a:spcBef>
        <a:spcAft>
          <a:spcPct val="0"/>
        </a:spcAft>
        <a:buChar char="»"/>
        <a:defRPr kumimoji="1" sz="1200">
          <a:solidFill>
            <a:schemeClr val="tx1"/>
          </a:solidFill>
          <a:latin typeface="+mn-lt"/>
          <a:ea typeface="+mn-ea"/>
        </a:defRPr>
      </a:lvl5pPr>
      <a:lvl6pPr marL="2514600" indent="-228600" algn="l" rtl="0" fontAlgn="base">
        <a:spcBef>
          <a:spcPct val="20000"/>
        </a:spcBef>
        <a:spcAft>
          <a:spcPct val="0"/>
        </a:spcAft>
        <a:buChar char="»"/>
        <a:defRPr kumimoji="1" sz="1200">
          <a:solidFill>
            <a:schemeClr val="tx1"/>
          </a:solidFill>
          <a:latin typeface="+mn-lt"/>
          <a:ea typeface="+mn-ea"/>
        </a:defRPr>
      </a:lvl6pPr>
      <a:lvl7pPr marL="2971800" indent="-228600" algn="l" rtl="0" fontAlgn="base">
        <a:spcBef>
          <a:spcPct val="20000"/>
        </a:spcBef>
        <a:spcAft>
          <a:spcPct val="0"/>
        </a:spcAft>
        <a:buChar char="»"/>
        <a:defRPr kumimoji="1" sz="1200">
          <a:solidFill>
            <a:schemeClr val="tx1"/>
          </a:solidFill>
          <a:latin typeface="+mn-lt"/>
          <a:ea typeface="+mn-ea"/>
        </a:defRPr>
      </a:lvl7pPr>
      <a:lvl8pPr marL="3429000" indent="-228600" algn="l" rtl="0" fontAlgn="base">
        <a:spcBef>
          <a:spcPct val="20000"/>
        </a:spcBef>
        <a:spcAft>
          <a:spcPct val="0"/>
        </a:spcAft>
        <a:buChar char="»"/>
        <a:defRPr kumimoji="1" sz="1200">
          <a:solidFill>
            <a:schemeClr val="tx1"/>
          </a:solidFill>
          <a:latin typeface="+mn-lt"/>
          <a:ea typeface="+mn-ea"/>
        </a:defRPr>
      </a:lvl8pPr>
      <a:lvl9pPr marL="3886200" indent="-228600" algn="l" rtl="0" fontAlgn="base">
        <a:spcBef>
          <a:spcPct val="20000"/>
        </a:spcBef>
        <a:spcAft>
          <a:spcPct val="0"/>
        </a:spcAft>
        <a:buChar char="»"/>
        <a:defRPr kumimoji="1" sz="12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 Box 4"/>
          <p:cNvSpPr txBox="1">
            <a:spLocks noChangeArrowheads="1"/>
          </p:cNvSpPr>
          <p:nvPr userDrawn="1"/>
        </p:nvSpPr>
        <p:spPr bwMode="auto">
          <a:xfrm>
            <a:off x="7104112" y="6597352"/>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dirty="0">
                <a:solidFill>
                  <a:prstClr val="white">
                    <a:lumMod val="75000"/>
                  </a:prstClr>
                </a:solidFill>
              </a:rPr>
              <a:t>All marks or names of products mentioned in this document are the property of their respective owners.</a:t>
            </a:r>
          </a:p>
        </p:txBody>
      </p:sp>
      <p:pic>
        <p:nvPicPr>
          <p:cNvPr id="4" name="Image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56440" y="6093296"/>
            <a:ext cx="1806540" cy="438500"/>
          </a:xfrm>
          <a:prstGeom prst="rect">
            <a:avLst/>
          </a:prstGeom>
        </p:spPr>
      </p:pic>
    </p:spTree>
    <p:extLst>
      <p:ext uri="{BB962C8B-B14F-4D97-AF65-F5344CB8AC3E}">
        <p14:creationId xmlns:p14="http://schemas.microsoft.com/office/powerpoint/2010/main" val="1663063256"/>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61.png"/><Relationship Id="rId18" Type="http://schemas.openxmlformats.org/officeDocument/2006/relationships/image" Target="../media/image55.png"/><Relationship Id="rId3" Type="http://schemas.openxmlformats.org/officeDocument/2006/relationships/image" Target="../media/image17.png"/><Relationship Id="rId21" Type="http://schemas.openxmlformats.org/officeDocument/2006/relationships/image" Target="../media/image65.png"/><Relationship Id="rId7" Type="http://schemas.openxmlformats.org/officeDocument/2006/relationships/diagramLayout" Target="../diagrams/layout1.xml"/><Relationship Id="rId12" Type="http://schemas.openxmlformats.org/officeDocument/2006/relationships/image" Target="../media/image60.png"/><Relationship Id="rId17"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53.png"/><Relationship Id="rId20"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diagramData" Target="../diagrams/data1.xml"/><Relationship Id="rId11" Type="http://schemas.openxmlformats.org/officeDocument/2006/relationships/image" Target="../media/image59.png"/><Relationship Id="rId5" Type="http://schemas.openxmlformats.org/officeDocument/2006/relationships/image" Target="../media/image58.png"/><Relationship Id="rId15" Type="http://schemas.openxmlformats.org/officeDocument/2006/relationships/image" Target="../media/image62.png"/><Relationship Id="rId10" Type="http://schemas.microsoft.com/office/2007/relationships/diagramDrawing" Target="../diagrams/drawing1.xml"/><Relationship Id="rId19" Type="http://schemas.openxmlformats.org/officeDocument/2006/relationships/image" Target="../media/image64.png"/><Relationship Id="rId4" Type="http://schemas.openxmlformats.org/officeDocument/2006/relationships/image" Target="../media/image57.png"/><Relationship Id="rId9" Type="http://schemas.openxmlformats.org/officeDocument/2006/relationships/diagramColors" Target="../diagrams/colors1.xml"/><Relationship Id="rId1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tags" Target="../tags/tag1.xml"/><Relationship Id="rId5" Type="http://schemas.openxmlformats.org/officeDocument/2006/relationships/image" Target="../media/image67.png"/><Relationship Id="rId4" Type="http://schemas.openxmlformats.org/officeDocument/2006/relationships/image" Target="../media/image6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2.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notesSlide" Target="../notesSlides/notesSlide13.xml"/><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2" Type="http://schemas.openxmlformats.org/officeDocument/2006/relationships/slideLayout" Target="../slideLayouts/slideLayout10.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tags" Target="../tags/tag3.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14.xml"/><Relationship Id="rId7" Type="http://schemas.openxmlformats.org/officeDocument/2006/relationships/image" Target="../media/image81.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5.xml"/><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97.png"/><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74.png"/><Relationship Id="rId3" Type="http://schemas.openxmlformats.org/officeDocument/2006/relationships/notesSlide" Target="../notesSlides/notesSlide18.xml"/><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73.png"/><Relationship Id="rId2" Type="http://schemas.openxmlformats.org/officeDocument/2006/relationships/slideLayout" Target="../slideLayouts/slideLayout10.xml"/><Relationship Id="rId16" Type="http://schemas.openxmlformats.org/officeDocument/2006/relationships/image" Target="../media/image80.png"/><Relationship Id="rId20" Type="http://schemas.openxmlformats.org/officeDocument/2006/relationships/image" Target="../media/image76.png"/><Relationship Id="rId1" Type="http://schemas.openxmlformats.org/officeDocument/2006/relationships/tags" Target="../tags/tag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75.png"/><Relationship Id="rId4" Type="http://schemas.openxmlformats.org/officeDocument/2006/relationships/image" Target="../media/image99.emf"/><Relationship Id="rId9" Type="http://schemas.openxmlformats.org/officeDocument/2006/relationships/image" Target="../media/image104.png"/><Relationship Id="rId14" Type="http://schemas.openxmlformats.org/officeDocument/2006/relationships/image" Target="../media/image109.png"/></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7.png"/><Relationship Id="rId3" Type="http://schemas.openxmlformats.org/officeDocument/2006/relationships/notesSlide" Target="../notesSlides/notesSlide19.xml"/><Relationship Id="rId7" Type="http://schemas.openxmlformats.org/officeDocument/2006/relationships/image" Target="../media/image109.png"/><Relationship Id="rId12" Type="http://schemas.openxmlformats.org/officeDocument/2006/relationships/image" Target="../media/image116.png"/><Relationship Id="rId2" Type="http://schemas.openxmlformats.org/officeDocument/2006/relationships/slideLayout" Target="../slideLayouts/slideLayout10.xml"/><Relationship Id="rId1" Type="http://schemas.openxmlformats.org/officeDocument/2006/relationships/tags" Target="../tags/tag8.xml"/><Relationship Id="rId6" Type="http://schemas.openxmlformats.org/officeDocument/2006/relationships/image" Target="../media/image113.jpeg"/><Relationship Id="rId11" Type="http://schemas.openxmlformats.org/officeDocument/2006/relationships/image" Target="../media/image115.png"/><Relationship Id="rId5" Type="http://schemas.openxmlformats.org/officeDocument/2006/relationships/image" Target="../media/image112.wmf"/><Relationship Id="rId10" Type="http://schemas.openxmlformats.org/officeDocument/2006/relationships/image" Target="../media/image78.png"/><Relationship Id="rId4" Type="http://schemas.openxmlformats.org/officeDocument/2006/relationships/image" Target="../media/image111.png"/><Relationship Id="rId9" Type="http://schemas.openxmlformats.org/officeDocument/2006/relationships/image" Target="../media/image114.png"/><Relationship Id="rId14" Type="http://schemas.openxmlformats.org/officeDocument/2006/relationships/image" Target="../media/image118.png"/></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8.png"/></Relationships>
</file>

<file path=ppt/slides/_rels/slide2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8.png"/></Relationships>
</file>

<file path=ppt/slides/_rels/slide2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17.png"/><Relationship Id="rId4" Type="http://schemas.openxmlformats.org/officeDocument/2006/relationships/image" Target="../media/image110.png"/><Relationship Id="rId9"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9.xml"/><Relationship Id="rId4" Type="http://schemas.openxmlformats.org/officeDocument/2006/relationships/image" Target="../media/image1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demo.pcvuesolutions.com/mobileapps" TargetMode="External"/><Relationship Id="rId1" Type="http://schemas.openxmlformats.org/officeDocument/2006/relationships/slideLayout" Target="../slideLayouts/slideLayout10.xml"/><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0.xml"/><Relationship Id="rId5" Type="http://schemas.openxmlformats.org/officeDocument/2006/relationships/image" Target="../media/image131.png"/><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0.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154.jpeg"/><Relationship Id="rId13" Type="http://schemas.openxmlformats.org/officeDocument/2006/relationships/image" Target="../media/image120.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0" Type="http://schemas.openxmlformats.org/officeDocument/2006/relationships/image" Target="../media/image156.png"/><Relationship Id="rId4" Type="http://schemas.openxmlformats.org/officeDocument/2006/relationships/image" Target="../media/image150.png"/><Relationship Id="rId9" Type="http://schemas.openxmlformats.org/officeDocument/2006/relationships/image" Target="../media/image155.png"/></Relationships>
</file>

<file path=ppt/slides/_rels/slide4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5.png"/><Relationship Id="rId7" Type="http://schemas.openxmlformats.org/officeDocument/2006/relationships/image" Target="../media/image15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51.png"/><Relationship Id="rId11" Type="http://schemas.openxmlformats.org/officeDocument/2006/relationships/image" Target="../media/image120.png"/><Relationship Id="rId5" Type="http://schemas.openxmlformats.org/officeDocument/2006/relationships/image" Target="../media/image150.png"/><Relationship Id="rId10" Type="http://schemas.openxmlformats.org/officeDocument/2006/relationships/image" Target="../media/image110.png"/><Relationship Id="rId4" Type="http://schemas.openxmlformats.org/officeDocument/2006/relationships/image" Target="../media/image149.png"/><Relationship Id="rId9"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168.png"/><Relationship Id="rId4" Type="http://schemas.openxmlformats.org/officeDocument/2006/relationships/image" Target="../media/image167.png"/></Relationships>
</file>

<file path=ppt/slides/_rels/slide5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70.png"/></Relationships>
</file>

<file path=ppt/slides/_rels/slide5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 Id="rId4" Type="http://schemas.openxmlformats.org/officeDocument/2006/relationships/image" Target="../media/image177.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41.emf"/><Relationship Id="rId5" Type="http://schemas.openxmlformats.org/officeDocument/2006/relationships/oleObject" Target="../embeddings/oleObject1.bin"/><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idx="18"/>
          </p:nvPr>
        </p:nvSpPr>
        <p:spPr/>
        <p:txBody>
          <a:bodyPr/>
          <a:lstStyle/>
          <a:p>
            <a:r>
              <a:rPr lang="en-US" dirty="0" err="1"/>
              <a:t>PcVue</a:t>
            </a:r>
            <a:endParaRPr lang="en-US" dirty="0"/>
          </a:p>
        </p:txBody>
      </p:sp>
      <p:sp>
        <p:nvSpPr>
          <p:cNvPr id="7" name="Espace réservé du texte 6"/>
          <p:cNvSpPr>
            <a:spLocks noGrp="1"/>
          </p:cNvSpPr>
          <p:nvPr>
            <p:ph type="body" idx="19"/>
          </p:nvPr>
        </p:nvSpPr>
        <p:spPr/>
        <p:txBody>
          <a:bodyPr/>
          <a:lstStyle/>
          <a:p>
            <a:r>
              <a:rPr lang="en-US" dirty="0"/>
              <a:t>News Release 15</a:t>
            </a:r>
          </a:p>
        </p:txBody>
      </p:sp>
      <p:sp>
        <p:nvSpPr>
          <p:cNvPr id="8" name="Espace réservé du texte 7"/>
          <p:cNvSpPr>
            <a:spLocks noGrp="1"/>
          </p:cNvSpPr>
          <p:nvPr>
            <p:ph type="body" idx="20"/>
          </p:nvPr>
        </p:nvSpPr>
        <p:spPr/>
        <p:txBody>
          <a:bodyPr/>
          <a:lstStyle/>
          <a:p>
            <a:endParaRPr lang="en-US"/>
          </a:p>
        </p:txBody>
      </p:sp>
      <p:sp>
        <p:nvSpPr>
          <p:cNvPr id="9" name="Espace réservé du texte 8"/>
          <p:cNvSpPr>
            <a:spLocks noGrp="1"/>
          </p:cNvSpPr>
          <p:nvPr>
            <p:ph type="body" idx="21"/>
          </p:nvPr>
        </p:nvSpPr>
        <p:spPr/>
        <p:txBody>
          <a:bodyPr/>
          <a:lstStyle/>
          <a:p>
            <a:endParaRPr lang="en-US"/>
          </a:p>
        </p:txBody>
      </p:sp>
    </p:spTree>
    <p:extLst>
      <p:ext uri="{BB962C8B-B14F-4D97-AF65-F5344CB8AC3E}">
        <p14:creationId xmlns:p14="http://schemas.microsoft.com/office/powerpoint/2010/main" val="327076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角丸四角形 37">
            <a:extLst>
              <a:ext uri="{FF2B5EF4-FFF2-40B4-BE49-F238E27FC236}">
                <a16:creationId xmlns:a16="http://schemas.microsoft.com/office/drawing/2014/main" id="{D6237B45-3E44-4C7B-B107-5FF0DB7E52FA}"/>
              </a:ext>
            </a:extLst>
          </p:cNvPr>
          <p:cNvSpPr>
            <a:spLocks noChangeArrowheads="1"/>
          </p:cNvSpPr>
          <p:nvPr/>
        </p:nvSpPr>
        <p:spPr bwMode="auto">
          <a:xfrm>
            <a:off x="1363664" y="792163"/>
            <a:ext cx="9502775" cy="5922962"/>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41" name="Rectangle 56">
            <a:extLst>
              <a:ext uri="{FF2B5EF4-FFF2-40B4-BE49-F238E27FC236}">
                <a16:creationId xmlns:a16="http://schemas.microsoft.com/office/drawing/2014/main" id="{741A4CDE-7D49-4BDA-BE04-83BF884C46E5}"/>
              </a:ext>
            </a:extLst>
          </p:cNvPr>
          <p:cNvSpPr>
            <a:spLocks noChangeArrowheads="1"/>
          </p:cNvSpPr>
          <p:nvPr/>
        </p:nvSpPr>
        <p:spPr bwMode="auto">
          <a:xfrm>
            <a:off x="1495425" y="684214"/>
            <a:ext cx="1149350" cy="33813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6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画面</a:t>
            </a:r>
          </a:p>
        </p:txBody>
      </p:sp>
      <p:pic>
        <p:nvPicPr>
          <p:cNvPr id="31748" name="Picture 3">
            <a:extLst>
              <a:ext uri="{FF2B5EF4-FFF2-40B4-BE49-F238E27FC236}">
                <a16:creationId xmlns:a16="http://schemas.microsoft.com/office/drawing/2014/main" id="{22C9679D-FBD6-4FD0-8BC1-44DF68A01083}"/>
              </a:ext>
            </a:extLst>
          </p:cNvPr>
          <p:cNvPicPr>
            <a:picLocks noChangeAspect="1" noChangeArrowheads="1"/>
          </p:cNvPicPr>
          <p:nvPr/>
        </p:nvPicPr>
        <p:blipFill>
          <a:blip r:embed="rId3"/>
          <a:srcRect t="1096" b="2718"/>
          <a:stretch>
            <a:fillRect/>
          </a:stretch>
        </p:blipFill>
        <p:spPr bwMode="auto">
          <a:xfrm>
            <a:off x="1647825" y="1365251"/>
            <a:ext cx="4222750" cy="2276475"/>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10">
            <a:extLst>
              <a:ext uri="{FF2B5EF4-FFF2-40B4-BE49-F238E27FC236}">
                <a16:creationId xmlns:a16="http://schemas.microsoft.com/office/drawing/2014/main" id="{37C1554D-A2A5-4672-AB4E-6FB08FACC051}"/>
              </a:ext>
            </a:extLst>
          </p:cNvPr>
          <p:cNvPicPr>
            <a:picLocks noChangeAspect="1" noChangeArrowheads="1"/>
          </p:cNvPicPr>
          <p:nvPr/>
        </p:nvPicPr>
        <p:blipFill>
          <a:blip r:embed="rId4"/>
          <a:srcRect l="870" r="1019"/>
          <a:stretch>
            <a:fillRect/>
          </a:stretch>
        </p:blipFill>
        <p:spPr bwMode="auto">
          <a:xfrm>
            <a:off x="6286500" y="1065214"/>
            <a:ext cx="4400550" cy="2859087"/>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8" name="タイトル 1">
            <a:extLst>
              <a:ext uri="{FF2B5EF4-FFF2-40B4-BE49-F238E27FC236}">
                <a16:creationId xmlns:a16="http://schemas.microsoft.com/office/drawing/2014/main" id="{CA08768F-1D5C-4875-A2EB-FAF39160FD01}"/>
              </a:ext>
            </a:extLst>
          </p:cNvPr>
          <p:cNvSpPr txBox="1">
            <a:spLocks/>
          </p:cNvSpPr>
          <p:nvPr/>
        </p:nvSpPr>
        <p:spPr bwMode="auto">
          <a:xfrm>
            <a:off x="1143000" y="0"/>
            <a:ext cx="9183688"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0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nSpc>
                <a:spcPct val="70000"/>
              </a:lnSpc>
            </a:pPr>
            <a:r>
              <a:rPr lang="zh-TW" altLang="en-US" sz="3200" b="1" i="0">
                <a:solidFill>
                  <a:srgbClr val="FFFFFF"/>
                </a:solidFill>
                <a:latin typeface="Meiryo UI" panose="020B0604030504040204" pitchFamily="50" charset="-128"/>
                <a:ea typeface="Meiryo UI" panose="020B0604030504040204" pitchFamily="50" charset="-128"/>
              </a:rPr>
              <a:t>全社</a:t>
            </a:r>
            <a:r>
              <a:rPr lang="en-US" altLang="zh-TW" sz="3200" b="1" i="0">
                <a:solidFill>
                  <a:srgbClr val="FFFFFF"/>
                </a:solidFill>
                <a:latin typeface="Meiryo UI" panose="020B0604030504040204" pitchFamily="50" charset="-128"/>
                <a:ea typeface="Meiryo UI" panose="020B0604030504040204" pitchFamily="50" charset="-128"/>
              </a:rPr>
              <a:t>EMS</a:t>
            </a:r>
            <a:r>
              <a:rPr lang="zh-TW" altLang="en-US" sz="3200" b="1" i="0">
                <a:solidFill>
                  <a:srgbClr val="FFFFFF"/>
                </a:solidFill>
                <a:latin typeface="Meiryo UI" panose="020B0604030504040204" pitchFamily="50" charset="-128"/>
                <a:ea typeface="Meiryo UI" panose="020B0604030504040204" pitchFamily="50" charset="-128"/>
              </a:rPr>
              <a:t>構築 事例４</a:t>
            </a:r>
          </a:p>
        </p:txBody>
      </p:sp>
      <p:sp>
        <p:nvSpPr>
          <p:cNvPr id="44039" name="Text Box 137">
            <a:extLst>
              <a:ext uri="{FF2B5EF4-FFF2-40B4-BE49-F238E27FC236}">
                <a16:creationId xmlns:a16="http://schemas.microsoft.com/office/drawing/2014/main" id="{B56E2FC4-884E-4246-B620-6B2FF85FB29A}"/>
              </a:ext>
            </a:extLst>
          </p:cNvPr>
          <p:cNvSpPr txBox="1">
            <a:spLocks noChangeArrowheads="1"/>
          </p:cNvSpPr>
          <p:nvPr/>
        </p:nvSpPr>
        <p:spPr bwMode="auto">
          <a:xfrm>
            <a:off x="10326688" y="7939"/>
            <a:ext cx="692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14/16</a:t>
            </a:r>
          </a:p>
        </p:txBody>
      </p:sp>
      <p:pic>
        <p:nvPicPr>
          <p:cNvPr id="31752" name="Picture 15" descr="Y:\01.workcom\08.　環境・エネルギー\エネルギー施設部会\２０１８年度\８０．全社EMS\省エネ大賞発表資料\作成\古田.png">
            <a:extLst>
              <a:ext uri="{FF2B5EF4-FFF2-40B4-BE49-F238E27FC236}">
                <a16:creationId xmlns:a16="http://schemas.microsoft.com/office/drawing/2014/main" id="{6762FEC4-249A-44E1-B9B0-B5972FA931DA}"/>
              </a:ext>
            </a:extLst>
          </p:cNvPr>
          <p:cNvPicPr>
            <a:picLocks noChangeAspect="1" noChangeArrowheads="1"/>
          </p:cNvPicPr>
          <p:nvPr/>
        </p:nvPicPr>
        <p:blipFill>
          <a:blip r:embed="rId5"/>
          <a:srcRect l="661" r="809" b="4036"/>
          <a:stretch>
            <a:fillRect/>
          </a:stretch>
        </p:blipFill>
        <p:spPr bwMode="auto">
          <a:xfrm>
            <a:off x="2101851" y="4243389"/>
            <a:ext cx="3757613" cy="2390775"/>
          </a:xfrm>
          <a:prstGeom prst="rect">
            <a:avLst/>
          </a:prstGeom>
          <a:noFill/>
          <a:ln w="6350">
            <a:solidFill>
              <a:schemeClr val="tx1">
                <a:lumMod val="50000"/>
                <a:lumOff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31753" name="Picture 14">
            <a:extLst>
              <a:ext uri="{FF2B5EF4-FFF2-40B4-BE49-F238E27FC236}">
                <a16:creationId xmlns:a16="http://schemas.microsoft.com/office/drawing/2014/main" id="{A67DCBA7-EC94-4060-9A5F-7F15A33128F0}"/>
              </a:ext>
            </a:extLst>
          </p:cNvPr>
          <p:cNvPicPr>
            <a:picLocks noChangeAspect="1" noChangeArrowheads="1"/>
          </p:cNvPicPr>
          <p:nvPr/>
        </p:nvPicPr>
        <p:blipFill>
          <a:blip r:embed="rId6"/>
          <a:srcRect t="275"/>
          <a:stretch>
            <a:fillRect/>
          </a:stretch>
        </p:blipFill>
        <p:spPr bwMode="auto">
          <a:xfrm>
            <a:off x="6259514" y="4237039"/>
            <a:ext cx="3767137" cy="2397125"/>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42" name="Rectangle 2">
            <a:extLst>
              <a:ext uri="{FF2B5EF4-FFF2-40B4-BE49-F238E27FC236}">
                <a16:creationId xmlns:a16="http://schemas.microsoft.com/office/drawing/2014/main" id="{0520C872-4EFF-496A-BEF8-0B7397787FE6}"/>
              </a:ext>
            </a:extLst>
          </p:cNvPr>
          <p:cNvSpPr>
            <a:spLocks noChangeArrowheads="1"/>
          </p:cNvSpPr>
          <p:nvPr/>
        </p:nvSpPr>
        <p:spPr bwMode="auto">
          <a:xfrm>
            <a:off x="2644776" y="1103313"/>
            <a:ext cx="2257425"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全社</a:t>
            </a:r>
            <a:r>
              <a:rPr lang="en-US" altLang="ja-JP" sz="1400" b="1" i="0">
                <a:solidFill>
                  <a:srgbClr val="000000"/>
                </a:solidFill>
                <a:latin typeface="Meiryo UI" panose="020B0604030504040204" pitchFamily="50" charset="-128"/>
                <a:ea typeface="Meiryo UI" panose="020B0604030504040204" pitchFamily="50" charset="-128"/>
              </a:rPr>
              <a:t>EMS </a:t>
            </a:r>
            <a:r>
              <a:rPr lang="ja-JP" altLang="en-US" sz="1400" b="1" i="0">
                <a:solidFill>
                  <a:srgbClr val="000000"/>
                </a:solidFill>
                <a:latin typeface="Meiryo UI" panose="020B0604030504040204" pitchFamily="50" charset="-128"/>
                <a:ea typeface="Meiryo UI" panose="020B0604030504040204" pitchFamily="50" charset="-128"/>
              </a:rPr>
              <a:t>トップメニュー</a:t>
            </a:r>
            <a:r>
              <a:rPr lang="en-US" altLang="ja-JP" sz="1400" b="1" i="0">
                <a:solidFill>
                  <a:srgbClr val="000000"/>
                </a:solidFill>
                <a:latin typeface="Meiryo UI" panose="020B0604030504040204" pitchFamily="50" charset="-128"/>
                <a:ea typeface="Meiryo UI" panose="020B0604030504040204" pitchFamily="50" charset="-128"/>
              </a:rPr>
              <a:t>】</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44043" name="Rectangle 2">
            <a:extLst>
              <a:ext uri="{FF2B5EF4-FFF2-40B4-BE49-F238E27FC236}">
                <a16:creationId xmlns:a16="http://schemas.microsoft.com/office/drawing/2014/main" id="{BEE84180-B1DE-4C04-9F0A-2B37C989ED1F}"/>
              </a:ext>
            </a:extLst>
          </p:cNvPr>
          <p:cNvSpPr>
            <a:spLocks noChangeArrowheads="1"/>
          </p:cNvSpPr>
          <p:nvPr/>
        </p:nvSpPr>
        <p:spPr bwMode="auto">
          <a:xfrm>
            <a:off x="6802439" y="820738"/>
            <a:ext cx="3367087"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1600"/>
              </a:lnSpc>
            </a:pP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全社</a:t>
            </a:r>
            <a:r>
              <a:rPr lang="en-US" altLang="ja-JP" sz="1400" b="1" i="0">
                <a:solidFill>
                  <a:srgbClr val="000000"/>
                </a:solidFill>
                <a:latin typeface="Meiryo UI" panose="020B0604030504040204" pitchFamily="50" charset="-128"/>
                <a:ea typeface="Meiryo UI" panose="020B0604030504040204" pitchFamily="50" charset="-128"/>
              </a:rPr>
              <a:t>EMS </a:t>
            </a:r>
            <a:r>
              <a:rPr lang="ja-JP" altLang="en-US" sz="1400" b="1" i="0">
                <a:solidFill>
                  <a:srgbClr val="000000"/>
                </a:solidFill>
                <a:latin typeface="Meiryo UI" panose="020B0604030504040204" pitchFamily="50" charset="-128"/>
                <a:ea typeface="Meiryo UI" panose="020B0604030504040204" pitchFamily="50" charset="-128"/>
              </a:rPr>
              <a:t>製造部・工場毎</a:t>
            </a:r>
            <a:r>
              <a:rPr lang="en-US" altLang="ja-JP" sz="1400" b="1" i="0">
                <a:solidFill>
                  <a:srgbClr val="000000"/>
                </a:solidFill>
                <a:latin typeface="Meiryo UI" panose="020B0604030504040204" pitchFamily="50" charset="-128"/>
                <a:ea typeface="Meiryo UI" panose="020B0604030504040204" pitchFamily="50" charset="-128"/>
              </a:rPr>
              <a:t>CO2</a:t>
            </a:r>
            <a:r>
              <a:rPr lang="ja-JP" altLang="en-US" sz="1400" b="1" i="0">
                <a:solidFill>
                  <a:srgbClr val="000000"/>
                </a:solidFill>
                <a:latin typeface="Meiryo UI" panose="020B0604030504040204" pitchFamily="50" charset="-128"/>
                <a:ea typeface="Meiryo UI" panose="020B0604030504040204" pitchFamily="50" charset="-128"/>
              </a:rPr>
              <a:t>排出量</a:t>
            </a:r>
            <a:r>
              <a:rPr lang="en-US" altLang="ja-JP" sz="1400" b="1" i="0">
                <a:solidFill>
                  <a:srgbClr val="000000"/>
                </a:solidFill>
                <a:latin typeface="Meiryo UI" panose="020B0604030504040204" pitchFamily="50" charset="-128"/>
                <a:ea typeface="Meiryo UI" panose="020B0604030504040204" pitchFamily="50" charset="-128"/>
              </a:rPr>
              <a:t>】</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44044" name="テキスト ボックス 1">
            <a:extLst>
              <a:ext uri="{FF2B5EF4-FFF2-40B4-BE49-F238E27FC236}">
                <a16:creationId xmlns:a16="http://schemas.microsoft.com/office/drawing/2014/main" id="{5AA64FBB-258E-4945-8864-9BAF82F33452}"/>
              </a:ext>
            </a:extLst>
          </p:cNvPr>
          <p:cNvSpPr txBox="1">
            <a:spLocks noChangeArrowheads="1"/>
          </p:cNvSpPr>
          <p:nvPr/>
        </p:nvSpPr>
        <p:spPr bwMode="auto">
          <a:xfrm>
            <a:off x="1690689" y="3203575"/>
            <a:ext cx="2065337" cy="400050"/>
          </a:xfrm>
          <a:prstGeom prst="rect">
            <a:avLst/>
          </a:prstGeom>
          <a:solidFill>
            <a:schemeClr val="bg1"/>
          </a:solidFill>
          <a:ln w="25400">
            <a:solidFill>
              <a:srgbClr val="0000FF"/>
            </a:solidFill>
            <a:miter lim="800000"/>
            <a:headEnd/>
            <a:tailEnd/>
          </a:ln>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b="1" i="0">
                <a:solidFill>
                  <a:srgbClr val="0000FF"/>
                </a:solidFill>
                <a:latin typeface="Meiryo UI" panose="020B0604030504040204" pitchFamily="50" charset="-128"/>
                <a:ea typeface="Meiryo UI" panose="020B0604030504040204" pitchFamily="50" charset="-128"/>
              </a:rPr>
              <a:t>一気通観管理 例</a:t>
            </a:r>
          </a:p>
        </p:txBody>
      </p:sp>
      <p:sp>
        <p:nvSpPr>
          <p:cNvPr id="44045" name="円/楕円 34">
            <a:extLst>
              <a:ext uri="{FF2B5EF4-FFF2-40B4-BE49-F238E27FC236}">
                <a16:creationId xmlns:a16="http://schemas.microsoft.com/office/drawing/2014/main" id="{41423E8A-9353-4942-966F-5D91762EDD37}"/>
              </a:ext>
            </a:extLst>
          </p:cNvPr>
          <p:cNvSpPr>
            <a:spLocks noChangeArrowheads="1"/>
          </p:cNvSpPr>
          <p:nvPr/>
        </p:nvSpPr>
        <p:spPr bwMode="auto">
          <a:xfrm>
            <a:off x="1741488" y="2809875"/>
            <a:ext cx="722312" cy="349250"/>
          </a:xfrm>
          <a:prstGeom prst="roundRect">
            <a:avLst>
              <a:gd name="adj" fmla="val 16667"/>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3" name="右矢印 2">
            <a:extLst>
              <a:ext uri="{FF2B5EF4-FFF2-40B4-BE49-F238E27FC236}">
                <a16:creationId xmlns:a16="http://schemas.microsoft.com/office/drawing/2014/main" id="{0774F97B-9553-41B9-9CBF-74B37B9F0B8C}"/>
              </a:ext>
            </a:extLst>
          </p:cNvPr>
          <p:cNvSpPr/>
          <p:nvPr/>
        </p:nvSpPr>
        <p:spPr bwMode="auto">
          <a:xfrm>
            <a:off x="5765800" y="2416176"/>
            <a:ext cx="615950" cy="620713"/>
          </a:xfrm>
          <a:prstGeom prst="rightArrow">
            <a:avLst/>
          </a:prstGeom>
          <a:solidFill>
            <a:srgbClr val="0000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1" hangingPunct="1">
              <a:defRPr/>
            </a:pPr>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44047" name="円/楕円 34">
            <a:extLst>
              <a:ext uri="{FF2B5EF4-FFF2-40B4-BE49-F238E27FC236}">
                <a16:creationId xmlns:a16="http://schemas.microsoft.com/office/drawing/2014/main" id="{B6AAC7B4-0434-4085-A324-DA1FEAFD0B8A}"/>
              </a:ext>
            </a:extLst>
          </p:cNvPr>
          <p:cNvSpPr>
            <a:spLocks noChangeArrowheads="1"/>
          </p:cNvSpPr>
          <p:nvPr/>
        </p:nvSpPr>
        <p:spPr bwMode="auto">
          <a:xfrm>
            <a:off x="8869363" y="2773364"/>
            <a:ext cx="557212" cy="173037"/>
          </a:xfrm>
          <a:prstGeom prst="roundRect">
            <a:avLst>
              <a:gd name="adj" fmla="val 16667"/>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44048" name="Rectangle 2">
            <a:extLst>
              <a:ext uri="{FF2B5EF4-FFF2-40B4-BE49-F238E27FC236}">
                <a16:creationId xmlns:a16="http://schemas.microsoft.com/office/drawing/2014/main" id="{2A4C4715-5FC9-4FD6-B74B-45F2BBB43762}"/>
              </a:ext>
            </a:extLst>
          </p:cNvPr>
          <p:cNvSpPr>
            <a:spLocks noChangeArrowheads="1"/>
          </p:cNvSpPr>
          <p:nvPr/>
        </p:nvSpPr>
        <p:spPr bwMode="auto">
          <a:xfrm>
            <a:off x="2355851" y="3979863"/>
            <a:ext cx="3249613"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1600"/>
              </a:lnSpc>
            </a:pP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生産</a:t>
            </a:r>
            <a:r>
              <a:rPr lang="en-US" altLang="ja-JP" sz="1400" b="1" i="0">
                <a:solidFill>
                  <a:srgbClr val="000000"/>
                </a:solidFill>
                <a:latin typeface="Meiryo UI" panose="020B0604030504040204" pitchFamily="50" charset="-128"/>
                <a:ea typeface="Meiryo UI" panose="020B0604030504040204" pitchFamily="50" charset="-128"/>
              </a:rPr>
              <a:t>EMS </a:t>
            </a:r>
            <a:r>
              <a:rPr lang="ja-JP" altLang="en-US" sz="1400" b="1" i="0">
                <a:solidFill>
                  <a:srgbClr val="000000"/>
                </a:solidFill>
                <a:latin typeface="Meiryo UI" panose="020B0604030504040204" pitchFamily="50" charset="-128"/>
                <a:ea typeface="Meiryo UI" panose="020B0604030504040204" pitchFamily="50" charset="-128"/>
              </a:rPr>
              <a:t>生産課毎エネルギー使用量</a:t>
            </a:r>
            <a:r>
              <a:rPr lang="en-US" altLang="ja-JP" sz="1400" b="1" i="0">
                <a:solidFill>
                  <a:srgbClr val="000000"/>
                </a:solidFill>
                <a:latin typeface="Meiryo UI" panose="020B0604030504040204" pitchFamily="50" charset="-128"/>
                <a:ea typeface="Meiryo UI" panose="020B0604030504040204" pitchFamily="50" charset="-128"/>
              </a:rPr>
              <a:t>】</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44049" name="Rectangle 2">
            <a:extLst>
              <a:ext uri="{FF2B5EF4-FFF2-40B4-BE49-F238E27FC236}">
                <a16:creationId xmlns:a16="http://schemas.microsoft.com/office/drawing/2014/main" id="{DB02C6F7-FDA7-4FED-971B-177347B86021}"/>
              </a:ext>
            </a:extLst>
          </p:cNvPr>
          <p:cNvSpPr>
            <a:spLocks noChangeArrowheads="1"/>
          </p:cNvSpPr>
          <p:nvPr/>
        </p:nvSpPr>
        <p:spPr bwMode="auto">
          <a:xfrm>
            <a:off x="6580189" y="3979863"/>
            <a:ext cx="3125787"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1600"/>
              </a:lnSpc>
            </a:pP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生産</a:t>
            </a:r>
            <a:r>
              <a:rPr lang="en-US" altLang="ja-JP" sz="1400" b="1" i="0">
                <a:solidFill>
                  <a:srgbClr val="000000"/>
                </a:solidFill>
                <a:latin typeface="Meiryo UI" panose="020B0604030504040204" pitchFamily="50" charset="-128"/>
                <a:ea typeface="Meiryo UI" panose="020B0604030504040204" pitchFamily="50" charset="-128"/>
              </a:rPr>
              <a:t>EMS </a:t>
            </a:r>
            <a:r>
              <a:rPr lang="ja-JP" altLang="en-US" sz="1400" b="1" i="0">
                <a:solidFill>
                  <a:srgbClr val="000000"/>
                </a:solidFill>
                <a:latin typeface="Meiryo UI" panose="020B0604030504040204" pitchFamily="50" charset="-128"/>
                <a:ea typeface="Meiryo UI" panose="020B0604030504040204" pitchFamily="50" charset="-128"/>
              </a:rPr>
              <a:t>ライン毎エネルギー使用量</a:t>
            </a:r>
            <a:r>
              <a:rPr lang="en-US" altLang="ja-JP" sz="1400" b="1" i="0">
                <a:solidFill>
                  <a:srgbClr val="000000"/>
                </a:solidFill>
                <a:latin typeface="Meiryo UI" panose="020B0604030504040204" pitchFamily="50" charset="-128"/>
                <a:ea typeface="Meiryo UI" panose="020B0604030504040204" pitchFamily="50" charset="-128"/>
              </a:rPr>
              <a:t>】</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52" name="右矢印 51">
            <a:extLst>
              <a:ext uri="{FF2B5EF4-FFF2-40B4-BE49-F238E27FC236}">
                <a16:creationId xmlns:a16="http://schemas.microsoft.com/office/drawing/2014/main" id="{A0A28340-74E8-43E5-8D76-307D476952DB}"/>
              </a:ext>
            </a:extLst>
          </p:cNvPr>
          <p:cNvSpPr/>
          <p:nvPr/>
        </p:nvSpPr>
        <p:spPr bwMode="auto">
          <a:xfrm>
            <a:off x="5765800" y="5141913"/>
            <a:ext cx="615950" cy="620712"/>
          </a:xfrm>
          <a:prstGeom prst="rightArrow">
            <a:avLst/>
          </a:prstGeom>
          <a:solidFill>
            <a:srgbClr val="0000F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eaLnBrk="1" hangingPunct="1">
              <a:defRPr/>
            </a:pPr>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44051" name="円/楕円 34">
            <a:extLst>
              <a:ext uri="{FF2B5EF4-FFF2-40B4-BE49-F238E27FC236}">
                <a16:creationId xmlns:a16="http://schemas.microsoft.com/office/drawing/2014/main" id="{886C6F08-708E-4918-AFEA-AD636C44D91C}"/>
              </a:ext>
            </a:extLst>
          </p:cNvPr>
          <p:cNvSpPr>
            <a:spLocks noChangeArrowheads="1"/>
          </p:cNvSpPr>
          <p:nvPr/>
        </p:nvSpPr>
        <p:spPr bwMode="auto">
          <a:xfrm>
            <a:off x="2095501" y="4456113"/>
            <a:ext cx="892175" cy="685800"/>
          </a:xfrm>
          <a:prstGeom prst="roundRect">
            <a:avLst>
              <a:gd name="adj" fmla="val 16667"/>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44052" name="円/楕円 34">
            <a:extLst>
              <a:ext uri="{FF2B5EF4-FFF2-40B4-BE49-F238E27FC236}">
                <a16:creationId xmlns:a16="http://schemas.microsoft.com/office/drawing/2014/main" id="{56EB5B90-8A2D-4179-98F3-129522EC9F5A}"/>
              </a:ext>
            </a:extLst>
          </p:cNvPr>
          <p:cNvSpPr>
            <a:spLocks noChangeArrowheads="1"/>
          </p:cNvSpPr>
          <p:nvPr/>
        </p:nvSpPr>
        <p:spPr bwMode="auto">
          <a:xfrm>
            <a:off x="6246814" y="4456114"/>
            <a:ext cx="839787" cy="2003425"/>
          </a:xfrm>
          <a:prstGeom prst="roundRect">
            <a:avLst>
              <a:gd name="adj" fmla="val 16667"/>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cxnSp>
        <p:nvCxnSpPr>
          <p:cNvPr id="44053" name="カギ線コネクタ 6">
            <a:extLst>
              <a:ext uri="{FF2B5EF4-FFF2-40B4-BE49-F238E27FC236}">
                <a16:creationId xmlns:a16="http://schemas.microsoft.com/office/drawing/2014/main" id="{D618046C-6BD4-44F3-98D6-2CAAC5F7EB9B}"/>
              </a:ext>
            </a:extLst>
          </p:cNvPr>
          <p:cNvCxnSpPr>
            <a:cxnSpLocks noChangeShapeType="1"/>
            <a:stCxn id="44047" idx="2"/>
          </p:cNvCxnSpPr>
          <p:nvPr/>
        </p:nvCxnSpPr>
        <p:spPr bwMode="auto">
          <a:xfrm rot="5400000">
            <a:off x="4909344" y="-315119"/>
            <a:ext cx="977900" cy="7500938"/>
          </a:xfrm>
          <a:prstGeom prst="bentConnector2">
            <a:avLst/>
          </a:prstGeom>
          <a:noFill/>
          <a:ln w="28575" algn="ctr">
            <a:solidFill>
              <a:srgbClr val="0000FF"/>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054" name="カギ線コネクタ 8">
            <a:extLst>
              <a:ext uri="{FF2B5EF4-FFF2-40B4-BE49-F238E27FC236}">
                <a16:creationId xmlns:a16="http://schemas.microsoft.com/office/drawing/2014/main" id="{56045CCF-FA33-469B-AD20-E50DF59F48C4}"/>
              </a:ext>
            </a:extLst>
          </p:cNvPr>
          <p:cNvCxnSpPr>
            <a:cxnSpLocks noChangeShapeType="1"/>
            <a:endCxn id="44051" idx="1"/>
          </p:cNvCxnSpPr>
          <p:nvPr/>
        </p:nvCxnSpPr>
        <p:spPr bwMode="auto">
          <a:xfrm rot="16200000" flipH="1">
            <a:off x="1434307" y="4137820"/>
            <a:ext cx="874713" cy="447675"/>
          </a:xfrm>
          <a:prstGeom prst="bentConnector2">
            <a:avLst/>
          </a:prstGeom>
          <a:noFill/>
          <a:ln w="28575" algn="ctr">
            <a:solidFill>
              <a:srgbClr val="0000FF"/>
            </a:solidFill>
            <a:prstDash val="sys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55" name="テキスト ボックス 1">
            <a:extLst>
              <a:ext uri="{FF2B5EF4-FFF2-40B4-BE49-F238E27FC236}">
                <a16:creationId xmlns:a16="http://schemas.microsoft.com/office/drawing/2014/main" id="{7FAB6896-EDDF-484C-AEA4-ADCBDEA71BF8}"/>
              </a:ext>
            </a:extLst>
          </p:cNvPr>
          <p:cNvSpPr txBox="1">
            <a:spLocks noChangeArrowheads="1"/>
          </p:cNvSpPr>
          <p:nvPr/>
        </p:nvSpPr>
        <p:spPr bwMode="auto">
          <a:xfrm>
            <a:off x="4584701" y="3667125"/>
            <a:ext cx="3135313" cy="23495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0000FF"/>
                </a:solidFill>
                <a:latin typeface="Meiryo UI" panose="020B0604030504040204" pitchFamily="50" charset="-128"/>
                <a:ea typeface="Meiryo UI" panose="020B0604030504040204" pitchFamily="50" charset="-128"/>
              </a:rPr>
              <a:t>全社</a:t>
            </a:r>
            <a:r>
              <a:rPr lang="en-US" altLang="ja-JP" sz="1600" b="1" i="0">
                <a:solidFill>
                  <a:srgbClr val="0000FF"/>
                </a:solidFill>
                <a:latin typeface="Meiryo UI" panose="020B0604030504040204" pitchFamily="50" charset="-128"/>
                <a:ea typeface="Meiryo UI" panose="020B0604030504040204" pitchFamily="50" charset="-128"/>
              </a:rPr>
              <a:t>EMS</a:t>
            </a:r>
            <a:r>
              <a:rPr lang="ja-JP" altLang="en-US" sz="1600" b="1" i="0">
                <a:solidFill>
                  <a:srgbClr val="0000FF"/>
                </a:solidFill>
                <a:latin typeface="Meiryo UI" panose="020B0604030504040204" pitchFamily="50" charset="-128"/>
                <a:ea typeface="Meiryo UI" panose="020B0604030504040204" pitchFamily="50" charset="-128"/>
              </a:rPr>
              <a:t>⇒生産</a:t>
            </a:r>
            <a:r>
              <a:rPr lang="en-US" altLang="ja-JP" sz="1600" b="1" i="0">
                <a:solidFill>
                  <a:srgbClr val="0000FF"/>
                </a:solidFill>
                <a:latin typeface="Meiryo UI" panose="020B0604030504040204" pitchFamily="50" charset="-128"/>
                <a:ea typeface="Meiryo UI" panose="020B0604030504040204" pitchFamily="50" charset="-128"/>
              </a:rPr>
              <a:t>EMS</a:t>
            </a:r>
            <a:r>
              <a:rPr lang="ja-JP" altLang="en-US" sz="1600" b="1" i="0">
                <a:solidFill>
                  <a:srgbClr val="0000FF"/>
                </a:solidFill>
                <a:latin typeface="Meiryo UI" panose="020B0604030504040204" pitchFamily="50" charset="-128"/>
                <a:ea typeface="Meiryo UI" panose="020B0604030504040204" pitchFamily="50" charset="-128"/>
              </a:rPr>
              <a:t>システム リンク</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a:extLst>
              <a:ext uri="{FF2B5EF4-FFF2-40B4-BE49-F238E27FC236}">
                <a16:creationId xmlns:a16="http://schemas.microsoft.com/office/drawing/2014/main" id="{7B9F16B4-8B2C-4310-AA70-AA7928AB9185}"/>
              </a:ext>
            </a:extLst>
          </p:cNvPr>
          <p:cNvPicPr>
            <a:picLocks noChangeAspect="1" noChangeArrowheads="1"/>
          </p:cNvPicPr>
          <p:nvPr/>
        </p:nvPicPr>
        <p:blipFill rotWithShape="1">
          <a:blip r:embed="rId3"/>
          <a:srcRect t="334" b="-1"/>
          <a:stretch/>
        </p:blipFill>
        <p:spPr bwMode="auto">
          <a:xfrm>
            <a:off x="1974850" y="1089025"/>
            <a:ext cx="8280400" cy="5278438"/>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59" name="タイトル 1">
            <a:extLst>
              <a:ext uri="{FF2B5EF4-FFF2-40B4-BE49-F238E27FC236}">
                <a16:creationId xmlns:a16="http://schemas.microsoft.com/office/drawing/2014/main" id="{140C5001-1877-48FE-BCEA-4E25C944FCC0}"/>
              </a:ext>
            </a:extLst>
          </p:cNvPr>
          <p:cNvSpPr txBox="1">
            <a:spLocks/>
          </p:cNvSpPr>
          <p:nvPr/>
        </p:nvSpPr>
        <p:spPr bwMode="auto">
          <a:xfrm>
            <a:off x="1143001" y="0"/>
            <a:ext cx="952976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0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nSpc>
                <a:spcPct val="70000"/>
              </a:lnSpc>
            </a:pPr>
            <a:r>
              <a:rPr lang="zh-TW" altLang="en-US" sz="3200" b="1" i="0">
                <a:solidFill>
                  <a:srgbClr val="FFFFFF"/>
                </a:solidFill>
                <a:latin typeface="Meiryo UI" panose="020B0604030504040204" pitchFamily="50" charset="-128"/>
                <a:ea typeface="Meiryo UI" panose="020B0604030504040204" pitchFamily="50" charset="-128"/>
              </a:rPr>
              <a:t>全社</a:t>
            </a:r>
            <a:r>
              <a:rPr lang="en-US" altLang="zh-TW" sz="3200" b="1" i="0">
                <a:solidFill>
                  <a:srgbClr val="FFFFFF"/>
                </a:solidFill>
                <a:latin typeface="Meiryo UI" panose="020B0604030504040204" pitchFamily="50" charset="-128"/>
                <a:ea typeface="Meiryo UI" panose="020B0604030504040204" pitchFamily="50" charset="-128"/>
              </a:rPr>
              <a:t>EMS</a:t>
            </a:r>
            <a:r>
              <a:rPr lang="zh-TW" altLang="en-US" sz="3200" b="1" i="0">
                <a:solidFill>
                  <a:srgbClr val="FFFFFF"/>
                </a:solidFill>
                <a:latin typeface="Meiryo UI" panose="020B0604030504040204" pitchFamily="50" charset="-128"/>
                <a:ea typeface="Meiryo UI" panose="020B0604030504040204" pitchFamily="50" charset="-128"/>
              </a:rPr>
              <a:t>構築 事例４</a:t>
            </a:r>
          </a:p>
        </p:txBody>
      </p:sp>
      <p:sp>
        <p:nvSpPr>
          <p:cNvPr id="45060" name="Text Box 137">
            <a:extLst>
              <a:ext uri="{FF2B5EF4-FFF2-40B4-BE49-F238E27FC236}">
                <a16:creationId xmlns:a16="http://schemas.microsoft.com/office/drawing/2014/main" id="{A4913776-2076-457A-A58E-9F5306DC4144}"/>
              </a:ext>
            </a:extLst>
          </p:cNvPr>
          <p:cNvSpPr txBox="1">
            <a:spLocks noChangeArrowheads="1"/>
          </p:cNvSpPr>
          <p:nvPr/>
        </p:nvSpPr>
        <p:spPr bwMode="auto">
          <a:xfrm>
            <a:off x="10326688" y="7939"/>
            <a:ext cx="692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15/16</a:t>
            </a:r>
          </a:p>
        </p:txBody>
      </p:sp>
      <p:sp>
        <p:nvSpPr>
          <p:cNvPr id="45061" name="テキスト ボックス 1">
            <a:extLst>
              <a:ext uri="{FF2B5EF4-FFF2-40B4-BE49-F238E27FC236}">
                <a16:creationId xmlns:a16="http://schemas.microsoft.com/office/drawing/2014/main" id="{BBB972A4-C81A-4920-A271-961BBF831732}"/>
              </a:ext>
            </a:extLst>
          </p:cNvPr>
          <p:cNvSpPr txBox="1">
            <a:spLocks noChangeArrowheads="1"/>
          </p:cNvSpPr>
          <p:nvPr/>
        </p:nvSpPr>
        <p:spPr bwMode="auto">
          <a:xfrm>
            <a:off x="4340226" y="2293938"/>
            <a:ext cx="2386013" cy="400050"/>
          </a:xfrm>
          <a:prstGeom prst="rect">
            <a:avLst/>
          </a:prstGeom>
          <a:solidFill>
            <a:schemeClr val="bg1"/>
          </a:solidFill>
          <a:ln w="25400">
            <a:solidFill>
              <a:srgbClr val="0000FF"/>
            </a:solidFill>
            <a:miter lim="800000"/>
            <a:headEnd/>
            <a:tailEnd/>
          </a:ln>
        </p:spPr>
        <p:txBody>
          <a:bodyPr lIns="72000" rIns="72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b="1" i="0">
                <a:solidFill>
                  <a:srgbClr val="0000FF"/>
                </a:solidFill>
                <a:latin typeface="Meiryo UI" panose="020B0604030504040204" pitchFamily="50" charset="-128"/>
                <a:ea typeface="Meiryo UI" panose="020B0604030504040204" pitchFamily="50" charset="-128"/>
              </a:rPr>
              <a:t>全社電力デマンド　例</a:t>
            </a:r>
          </a:p>
        </p:txBody>
      </p:sp>
      <p:sp>
        <p:nvSpPr>
          <p:cNvPr id="45062" name="円/楕円 34">
            <a:extLst>
              <a:ext uri="{FF2B5EF4-FFF2-40B4-BE49-F238E27FC236}">
                <a16:creationId xmlns:a16="http://schemas.microsoft.com/office/drawing/2014/main" id="{B2BDCF99-F4E0-4A6E-99AE-9112EA767A44}"/>
              </a:ext>
            </a:extLst>
          </p:cNvPr>
          <p:cNvSpPr>
            <a:spLocks noChangeArrowheads="1"/>
          </p:cNvSpPr>
          <p:nvPr/>
        </p:nvSpPr>
        <p:spPr bwMode="auto">
          <a:xfrm>
            <a:off x="3935413" y="1679575"/>
            <a:ext cx="2070100" cy="204788"/>
          </a:xfrm>
          <a:prstGeom prst="roundRect">
            <a:avLst>
              <a:gd name="adj" fmla="val 16667"/>
            </a:avLst>
          </a:prstGeom>
          <a:noFill/>
          <a:ln w="254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45063" name="角丸四角形 37">
            <a:extLst>
              <a:ext uri="{FF2B5EF4-FFF2-40B4-BE49-F238E27FC236}">
                <a16:creationId xmlns:a16="http://schemas.microsoft.com/office/drawing/2014/main" id="{F21D43BC-6FFB-42A9-91AD-376CF3DA6026}"/>
              </a:ext>
            </a:extLst>
          </p:cNvPr>
          <p:cNvSpPr>
            <a:spLocks noChangeArrowheads="1"/>
          </p:cNvSpPr>
          <p:nvPr/>
        </p:nvSpPr>
        <p:spPr bwMode="auto">
          <a:xfrm>
            <a:off x="1363664" y="863600"/>
            <a:ext cx="9502775" cy="5761038"/>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9" name="Rectangle 56">
            <a:extLst>
              <a:ext uri="{FF2B5EF4-FFF2-40B4-BE49-F238E27FC236}">
                <a16:creationId xmlns:a16="http://schemas.microsoft.com/office/drawing/2014/main" id="{FD155D97-7541-4094-85A8-BC3F2585C935}"/>
              </a:ext>
            </a:extLst>
          </p:cNvPr>
          <p:cNvSpPr>
            <a:spLocks noChangeArrowheads="1"/>
          </p:cNvSpPr>
          <p:nvPr/>
        </p:nvSpPr>
        <p:spPr bwMode="auto">
          <a:xfrm>
            <a:off x="1495426" y="684214"/>
            <a:ext cx="1179513" cy="33813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6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画面</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BFB693-324C-4FD6-B6A6-4E87E94C220D}"/>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D8B8BA7F-3890-4B11-86A1-810E053BA5C7}"/>
              </a:ext>
            </a:extLst>
          </p:cNvPr>
          <p:cNvSpPr>
            <a:spLocks noGrp="1"/>
          </p:cNvSpPr>
          <p:nvPr>
            <p:ph type="body" sz="half" idx="2"/>
          </p:nvPr>
        </p:nvSpPr>
        <p:spPr/>
        <p:txBody>
          <a:bodyPr/>
          <a:lstStyle/>
          <a:p>
            <a:endParaRPr kumimoji="1" lang="ja-JP" altLang="en-US"/>
          </a:p>
        </p:txBody>
      </p:sp>
      <p:sp>
        <p:nvSpPr>
          <p:cNvPr id="5" name="テキスト プレースホルダー 4">
            <a:extLst>
              <a:ext uri="{FF2B5EF4-FFF2-40B4-BE49-F238E27FC236}">
                <a16:creationId xmlns:a16="http://schemas.microsoft.com/office/drawing/2014/main" id="{D0EBD9F3-9178-4B59-86F6-A3BA3B9D294E}"/>
              </a:ext>
            </a:extLst>
          </p:cNvPr>
          <p:cNvSpPr>
            <a:spLocks noGrp="1"/>
          </p:cNvSpPr>
          <p:nvPr>
            <p:ph type="body" sz="half" idx="11"/>
          </p:nvPr>
        </p:nvSpPr>
        <p:spPr/>
        <p:txBody>
          <a:bodyPr/>
          <a:lstStyle/>
          <a:p>
            <a:endParaRPr kumimoji="1" lang="ja-JP" altLang="en-US"/>
          </a:p>
        </p:txBody>
      </p:sp>
    </p:spTree>
    <p:extLst>
      <p:ext uri="{BB962C8B-B14F-4D97-AF65-F5344CB8AC3E}">
        <p14:creationId xmlns:p14="http://schemas.microsoft.com/office/powerpoint/2010/main" val="214747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ous-titre 2"/>
          <p:cNvSpPr>
            <a:spLocks noGrp="1"/>
          </p:cNvSpPr>
          <p:nvPr>
            <p:ph type="subTitle" idx="11"/>
          </p:nvPr>
        </p:nvSpPr>
        <p:spPr/>
        <p:txBody>
          <a:bodyPr/>
          <a:lstStyle/>
          <a:p>
            <a:r>
              <a:rPr lang="en-US" dirty="0"/>
              <a:t>Intuitive. Interactive. Intelligent. Interoperable.</a:t>
            </a: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45" y="-990600"/>
            <a:ext cx="3352800" cy="3352800"/>
          </a:xfrm>
          <a:prstGeom prst="rect">
            <a:avLst/>
          </a:prstGeom>
        </p:spPr>
      </p:pic>
      <p:pic>
        <p:nvPicPr>
          <p:cNvPr id="3" name="Espace réservé pour une image  2"/>
          <p:cNvPicPr>
            <a:picLocks noGrp="1" noChangeAspect="1"/>
          </p:cNvPicPr>
          <p:nvPr>
            <p:ph type="pic" idx="1"/>
          </p:nvPr>
        </p:nvPicPr>
        <p:blipFill>
          <a:blip r:embed="rId3">
            <a:extLst>
              <a:ext uri="{28A0092B-C50C-407E-A947-70E740481C1C}">
                <a14:useLocalDpi xmlns:a14="http://schemas.microsoft.com/office/drawing/2010/main" val="0"/>
              </a:ext>
            </a:extLst>
          </a:blip>
          <a:srcRect t="186" b="186"/>
          <a:stretch>
            <a:fillRect/>
          </a:stretch>
        </p:blipFill>
        <p:spPr/>
      </p:pic>
      <p:sp>
        <p:nvSpPr>
          <p:cNvPr id="10" name="Parallélogramme 9"/>
          <p:cNvSpPr/>
          <p:nvPr/>
        </p:nvSpPr>
        <p:spPr>
          <a:xfrm>
            <a:off x="2382741" y="-23019"/>
            <a:ext cx="2209800" cy="3770100"/>
          </a:xfrm>
          <a:prstGeom prst="parallelogram">
            <a:avLst>
              <a:gd name="adj" fmla="val 4237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p:cNvSpPr>
            <a:spLocks noGrp="1"/>
          </p:cNvSpPr>
          <p:nvPr>
            <p:ph type="title"/>
          </p:nvPr>
        </p:nvSpPr>
        <p:spPr>
          <a:xfrm>
            <a:off x="3838663" y="1695450"/>
            <a:ext cx="7552191" cy="822597"/>
          </a:xfrm>
        </p:spPr>
        <p:txBody>
          <a:bodyPr/>
          <a:lstStyle/>
          <a:p>
            <a:r>
              <a:rPr lang="en-US" dirty="0" err="1"/>
              <a:t>ContextVue</a:t>
            </a:r>
            <a:r>
              <a:rPr lang="en-US" dirty="0"/>
              <a:t>/</a:t>
            </a:r>
            <a:r>
              <a:rPr lang="en-US" dirty="0" err="1"/>
              <a:t>SnapVue</a:t>
            </a:r>
            <a:br>
              <a:rPr lang="en-US" dirty="0"/>
            </a:br>
            <a:r>
              <a:rPr lang="en-US" dirty="0"/>
              <a:t>Location-based Mobile Solution</a:t>
            </a:r>
          </a:p>
        </p:txBody>
      </p:sp>
    </p:spTree>
    <p:extLst>
      <p:ext uri="{BB962C8B-B14F-4D97-AF65-F5344CB8AC3E}">
        <p14:creationId xmlns:p14="http://schemas.microsoft.com/office/powerpoint/2010/main" val="258353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en-US" dirty="0"/>
          </a:p>
        </p:txBody>
      </p:sp>
      <p:sp>
        <p:nvSpPr>
          <p:cNvPr id="3" name="Espace réservé du texte 2"/>
          <p:cNvSpPr>
            <a:spLocks noGrp="1"/>
          </p:cNvSpPr>
          <p:nvPr>
            <p:ph type="body" sz="half" idx="2"/>
          </p:nvPr>
        </p:nvSpPr>
        <p:spPr/>
        <p:txBody>
          <a:bodyPr/>
          <a:lstStyle/>
          <a:p>
            <a:r>
              <a:rPr lang="en-US" dirty="0"/>
              <a:t>Remotely operate and maintain your assets</a:t>
            </a:r>
          </a:p>
        </p:txBody>
      </p:sp>
      <p:sp>
        <p:nvSpPr>
          <p:cNvPr id="4" name="Espace réservé du texte 3"/>
          <p:cNvSpPr>
            <a:spLocks noGrp="1"/>
          </p:cNvSpPr>
          <p:nvPr>
            <p:ph type="body" sz="half" idx="11"/>
          </p:nvPr>
        </p:nvSpPr>
        <p:spPr/>
        <p:txBody>
          <a:bodyPr/>
          <a:lstStyle/>
          <a:p>
            <a:r>
              <a:rPr lang="en-US" dirty="0"/>
              <a:t>Challenges &amp; opportunities</a:t>
            </a:r>
          </a:p>
        </p:txBody>
      </p:sp>
      <p:sp>
        <p:nvSpPr>
          <p:cNvPr id="8" name="Espace réservé pour une image  7"/>
          <p:cNvSpPr>
            <a:spLocks noGrp="1"/>
          </p:cNvSpPr>
          <p:nvPr>
            <p:ph type="pic" idx="13"/>
          </p:nvPr>
        </p:nvSpPr>
        <p:spPr/>
      </p:sp>
      <p:sp>
        <p:nvSpPr>
          <p:cNvPr id="12" name="Espace réservé du texte 8"/>
          <p:cNvSpPr txBox="1">
            <a:spLocks/>
          </p:cNvSpPr>
          <p:nvPr/>
        </p:nvSpPr>
        <p:spPr>
          <a:xfrm>
            <a:off x="706473" y="1457480"/>
            <a:ext cx="6840760" cy="426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b="1" i="0" dirty="0"/>
              <a:t>Facts</a:t>
            </a:r>
          </a:p>
        </p:txBody>
      </p:sp>
      <p:sp>
        <p:nvSpPr>
          <p:cNvPr id="11" name="Espace réservé du texte 8"/>
          <p:cNvSpPr txBox="1">
            <a:spLocks/>
          </p:cNvSpPr>
          <p:nvPr/>
        </p:nvSpPr>
        <p:spPr>
          <a:xfrm>
            <a:off x="982412" y="1884058"/>
            <a:ext cx="6840760" cy="426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i="0" dirty="0"/>
              <a:t>More and more…</a:t>
            </a:r>
          </a:p>
          <a:p>
            <a:pPr marL="0" indent="0" fontAlgn="auto">
              <a:spcAft>
                <a:spcPts val="0"/>
              </a:spcAft>
              <a:buFont typeface="Arial" panose="020B0604020202020204" pitchFamily="34" charset="0"/>
              <a:buNone/>
            </a:pPr>
            <a:r>
              <a:rPr lang="en-US" i="0" dirty="0"/>
              <a:t>	…connected « things »</a:t>
            </a:r>
          </a:p>
          <a:p>
            <a:pPr marL="0" indent="0" fontAlgn="auto">
              <a:spcAft>
                <a:spcPts val="0"/>
              </a:spcAft>
              <a:buFont typeface="Arial" panose="020B0604020202020204" pitchFamily="34" charset="0"/>
              <a:buNone/>
            </a:pPr>
            <a:r>
              <a:rPr lang="en-US" i="0" dirty="0"/>
              <a:t>	…data</a:t>
            </a:r>
          </a:p>
          <a:p>
            <a:pPr marL="0" indent="0" fontAlgn="auto">
              <a:spcAft>
                <a:spcPts val="0"/>
              </a:spcAft>
              <a:buFont typeface="Arial" panose="020B0604020202020204" pitchFamily="34" charset="0"/>
              <a:buNone/>
            </a:pPr>
            <a:r>
              <a:rPr lang="en-US" i="0" dirty="0"/>
              <a:t>	…remote &amp; mobile users</a:t>
            </a:r>
          </a:p>
        </p:txBody>
      </p:sp>
      <p:sp>
        <p:nvSpPr>
          <p:cNvPr id="13" name="Espace réservé du texte 8"/>
          <p:cNvSpPr txBox="1">
            <a:spLocks/>
          </p:cNvSpPr>
          <p:nvPr/>
        </p:nvSpPr>
        <p:spPr>
          <a:xfrm>
            <a:off x="706473" y="3587739"/>
            <a:ext cx="6840760" cy="426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b="1" i="0" dirty="0"/>
              <a:t>How to</a:t>
            </a:r>
          </a:p>
        </p:txBody>
      </p:sp>
      <p:sp>
        <p:nvSpPr>
          <p:cNvPr id="15" name="Espace réservé du texte 8"/>
          <p:cNvSpPr txBox="1">
            <a:spLocks/>
          </p:cNvSpPr>
          <p:nvPr/>
        </p:nvSpPr>
        <p:spPr>
          <a:xfrm>
            <a:off x="982412" y="4097946"/>
            <a:ext cx="6840760" cy="426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n-US" i="0" dirty="0"/>
              <a:t>Provide relevant information…</a:t>
            </a:r>
          </a:p>
          <a:p>
            <a:pPr marL="457200" lvl="1" indent="0" fontAlgn="auto">
              <a:spcAft>
                <a:spcPts val="0"/>
              </a:spcAft>
              <a:buFont typeface="Arial" panose="020B0604020202020204" pitchFamily="34" charset="0"/>
              <a:buNone/>
            </a:pPr>
            <a:r>
              <a:rPr lang="en-US" i="0" dirty="0"/>
              <a:t>Convert raw data into information</a:t>
            </a:r>
          </a:p>
          <a:p>
            <a:pPr marL="0" indent="0" fontAlgn="auto">
              <a:spcAft>
                <a:spcPts val="0"/>
              </a:spcAft>
              <a:buFont typeface="Arial" panose="020B0604020202020204" pitchFamily="34" charset="0"/>
              <a:buNone/>
            </a:pPr>
            <a:r>
              <a:rPr lang="en-US" i="0" dirty="0"/>
              <a:t>…to remote users</a:t>
            </a:r>
          </a:p>
          <a:p>
            <a:pPr marL="457200" lvl="1" indent="0" fontAlgn="auto">
              <a:spcAft>
                <a:spcPts val="0"/>
              </a:spcAft>
              <a:buFont typeface="Arial" panose="020B0604020202020204" pitchFamily="34" charset="0"/>
              <a:buNone/>
            </a:pPr>
            <a:r>
              <a:rPr lang="en-US" i="0" dirty="0"/>
              <a:t>Different devices, different uses</a:t>
            </a:r>
          </a:p>
          <a:p>
            <a:pPr marL="0" indent="0" fontAlgn="auto">
              <a:spcAft>
                <a:spcPts val="0"/>
              </a:spcAft>
              <a:buFont typeface="Arial" panose="020B0604020202020204" pitchFamily="34" charset="0"/>
              <a:buNone/>
            </a:pPr>
            <a:r>
              <a:rPr lang="en-US" i="0" dirty="0"/>
              <a:t>…in an intuitive, interactive and secure manner</a:t>
            </a:r>
          </a:p>
          <a:p>
            <a:pPr marL="0" indent="0" fontAlgn="auto">
              <a:spcAft>
                <a:spcPts val="0"/>
              </a:spcAft>
              <a:buFont typeface="Arial" panose="020B0604020202020204" pitchFamily="34" charset="0"/>
              <a:buNone/>
            </a:pPr>
            <a:r>
              <a:rPr lang="en-US" i="0" dirty="0"/>
              <a:t>…and improve operations </a:t>
            </a:r>
          </a:p>
          <a:p>
            <a:pPr marL="0" indent="0" fontAlgn="auto">
              <a:spcAft>
                <a:spcPts val="0"/>
              </a:spcAft>
              <a:buFont typeface="Arial" panose="020B0604020202020204" pitchFamily="34" charset="0"/>
              <a:buNone/>
            </a:pPr>
            <a:endParaRPr lang="en-US" i="0" dirty="0"/>
          </a:p>
          <a:p>
            <a:pPr marL="0" indent="0" fontAlgn="auto">
              <a:spcAft>
                <a:spcPts val="0"/>
              </a:spcAft>
              <a:buFont typeface="Arial" panose="020B0604020202020204" pitchFamily="34" charset="0"/>
              <a:buNone/>
            </a:pPr>
            <a:endParaRPr lang="en-US" i="0" dirty="0"/>
          </a:p>
          <a:p>
            <a:pPr marL="0" indent="0" fontAlgn="auto">
              <a:spcAft>
                <a:spcPts val="0"/>
              </a:spcAft>
              <a:buFont typeface="Arial" panose="020B0604020202020204" pitchFamily="34" charset="0"/>
              <a:buNone/>
            </a:pPr>
            <a:endParaRPr lang="en-US" i="0" dirty="0"/>
          </a:p>
          <a:p>
            <a:pPr marL="0" indent="0" fontAlgn="auto">
              <a:spcAft>
                <a:spcPts val="0"/>
              </a:spcAft>
              <a:buFont typeface="Arial" panose="020B0604020202020204" pitchFamily="34" charset="0"/>
              <a:buNone/>
            </a:pPr>
            <a:r>
              <a:rPr lang="en-US" i="0" dirty="0"/>
              <a:t>	</a:t>
            </a:r>
          </a:p>
        </p:txBody>
      </p:sp>
      <p:pic>
        <p:nvPicPr>
          <p:cNvPr id="16" name="Espace réservé pour une image  4"/>
          <p:cNvPicPr>
            <a:picLocks noChangeAspect="1"/>
          </p:cNvPicPr>
          <p:nvPr/>
        </p:nvPicPr>
        <p:blipFill rotWithShape="1">
          <a:blip r:embed="rId3" cstate="print">
            <a:extLst>
              <a:ext uri="{28A0092B-C50C-407E-A947-70E740481C1C}">
                <a14:useLocalDpi xmlns:a14="http://schemas.microsoft.com/office/drawing/2010/main" val="0"/>
              </a:ext>
            </a:extLst>
          </a:blip>
          <a:srcRect l="30035" t="-188" r="16409" b="188"/>
          <a:stretch/>
        </p:blipFill>
        <p:spPr>
          <a:xfrm>
            <a:off x="8348467" y="1679420"/>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pic>
    </p:spTree>
    <p:extLst>
      <p:ext uri="{BB962C8B-B14F-4D97-AF65-F5344CB8AC3E}">
        <p14:creationId xmlns:p14="http://schemas.microsoft.com/office/powerpoint/2010/main" val="23165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e 5"/>
          <p:cNvSpPr/>
          <p:nvPr/>
        </p:nvSpPr>
        <p:spPr>
          <a:xfrm>
            <a:off x="4056870" y="2863608"/>
            <a:ext cx="3934778" cy="2232032"/>
          </a:xfrm>
          <a:prstGeom prst="ellipse">
            <a:avLst/>
          </a:prstGeom>
          <a:noFill/>
          <a:ln>
            <a:solidFill>
              <a:schemeClr val="accent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3" name="Image 2"/>
          <p:cNvPicPr>
            <a:picLocks noChangeAspect="1"/>
          </p:cNvPicPr>
          <p:nvPr/>
        </p:nvPicPr>
        <p:blipFill>
          <a:blip r:embed="rId3">
            <a:clrChange>
              <a:clrFrom>
                <a:srgbClr val="FFFFFF"/>
              </a:clrFrom>
              <a:clrTo>
                <a:srgbClr val="FFFFFF">
                  <a:alpha val="0"/>
                </a:srgbClr>
              </a:clrTo>
            </a:clrChange>
          </a:blip>
          <a:stretch>
            <a:fillRect/>
          </a:stretch>
        </p:blipFill>
        <p:spPr>
          <a:xfrm>
            <a:off x="4228652" y="1836020"/>
            <a:ext cx="3573931" cy="3428956"/>
          </a:xfrm>
          <a:prstGeom prst="rect">
            <a:avLst/>
          </a:prstGeom>
        </p:spPr>
      </p:pic>
      <p:sp>
        <p:nvSpPr>
          <p:cNvPr id="18" name="Espace réservé du texte 2"/>
          <p:cNvSpPr>
            <a:spLocks noGrp="1"/>
          </p:cNvSpPr>
          <p:nvPr>
            <p:ph type="body" sz="half" idx="2"/>
          </p:nvPr>
        </p:nvSpPr>
        <p:spPr>
          <a:xfrm>
            <a:off x="2212563" y="0"/>
            <a:ext cx="9410619" cy="720000"/>
          </a:xfrm>
        </p:spPr>
        <p:txBody>
          <a:bodyPr/>
          <a:lstStyle/>
          <a:p>
            <a:r>
              <a:rPr lang="en-US" dirty="0" err="1"/>
              <a:t>PcVue</a:t>
            </a:r>
            <a:r>
              <a:rPr lang="en-US" dirty="0"/>
              <a:t> Remote Solutions</a:t>
            </a:r>
          </a:p>
        </p:txBody>
      </p:sp>
      <p:sp>
        <p:nvSpPr>
          <p:cNvPr id="19" name="Espace réservé du texte 4"/>
          <p:cNvSpPr>
            <a:spLocks noGrp="1"/>
          </p:cNvSpPr>
          <p:nvPr>
            <p:ph type="body" sz="half" idx="11"/>
          </p:nvPr>
        </p:nvSpPr>
        <p:spPr>
          <a:xfrm>
            <a:off x="2207567" y="836712"/>
            <a:ext cx="9410619" cy="504056"/>
          </a:xfrm>
        </p:spPr>
        <p:txBody>
          <a:bodyPr/>
          <a:lstStyle/>
          <a:p>
            <a:r>
              <a:rPr lang="en-US" dirty="0"/>
              <a:t>Solutions as a natural extension of the mobile user</a:t>
            </a:r>
            <a:br>
              <a:rPr lang="en-US" dirty="0"/>
            </a:br>
            <a:endParaRPr lang="en-US" dirty="0"/>
          </a:p>
        </p:txBody>
      </p:sp>
      <p:pic>
        <p:nvPicPr>
          <p:cNvPr id="25" name="Imag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429" y="2231364"/>
            <a:ext cx="1033890" cy="1156971"/>
          </a:xfrm>
          <a:prstGeom prst="rect">
            <a:avLst/>
          </a:prstGeom>
        </p:spPr>
      </p:pic>
      <p:pic>
        <p:nvPicPr>
          <p:cNvPr id="30" name="Image 2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83764" y="4730197"/>
            <a:ext cx="1193687" cy="1183216"/>
          </a:xfrm>
          <a:prstGeom prst="rect">
            <a:avLst/>
          </a:prstGeom>
        </p:spPr>
      </p:pic>
      <p:pic>
        <p:nvPicPr>
          <p:cNvPr id="31" name="Imag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3429" y="4751894"/>
            <a:ext cx="1408591" cy="1183216"/>
          </a:xfrm>
          <a:prstGeom prst="rect">
            <a:avLst/>
          </a:prstGeom>
        </p:spPr>
      </p:pic>
      <p:pic>
        <p:nvPicPr>
          <p:cNvPr id="32" name="Imag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764" y="2149827"/>
            <a:ext cx="904313" cy="1176130"/>
          </a:xfrm>
          <a:prstGeom prst="rect">
            <a:avLst/>
          </a:prstGeom>
        </p:spPr>
      </p:pic>
      <p:sp>
        <p:nvSpPr>
          <p:cNvPr id="33" name="Rectangle 32"/>
          <p:cNvSpPr/>
          <p:nvPr/>
        </p:nvSpPr>
        <p:spPr>
          <a:xfrm>
            <a:off x="-267498" y="4920462"/>
            <a:ext cx="3906059" cy="646331"/>
          </a:xfrm>
          <a:prstGeom prst="rect">
            <a:avLst/>
          </a:prstGeom>
        </p:spPr>
        <p:txBody>
          <a:bodyPr wrap="square">
            <a:spAutoFit/>
          </a:bodyPr>
          <a:lstStyle/>
          <a:p>
            <a:pPr marL="800100" lvl="1" indent="-342900">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Mutual interaction between the user and the system</a:t>
            </a:r>
            <a:endParaRPr lang="fr-FR" sz="1800" i="0" dirty="0">
              <a:solidFill>
                <a:schemeClr val="tx1"/>
              </a:solidFill>
              <a:latin typeface="Segoe UI Semilight" panose="020B0402040204020203" pitchFamily="34" charset="0"/>
              <a:cs typeface="Segoe UI Semilight" panose="020B0402040204020203" pitchFamily="34" charset="0"/>
            </a:endParaRPr>
          </a:p>
        </p:txBody>
      </p:sp>
      <p:sp>
        <p:nvSpPr>
          <p:cNvPr id="51" name="Rectangle 50"/>
          <p:cNvSpPr/>
          <p:nvPr/>
        </p:nvSpPr>
        <p:spPr>
          <a:xfrm>
            <a:off x="-267498" y="2177791"/>
            <a:ext cx="3867947" cy="904350"/>
          </a:xfrm>
          <a:prstGeom prst="rect">
            <a:avLst/>
          </a:prstGeom>
        </p:spPr>
        <p:txBody>
          <a:bodyPr wrap="square">
            <a:spAutoFit/>
          </a:bodyPr>
          <a:lstStyle/>
          <a:p>
            <a:pPr marL="685800" lvl="1" indent="-228600" eaLnBrk="1" hangingPunct="1">
              <a:lnSpc>
                <a:spcPct val="90000"/>
              </a:lnSpc>
              <a:spcBef>
                <a:spcPts val="500"/>
              </a:spcBef>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Natural extension of the mobile user</a:t>
            </a:r>
          </a:p>
          <a:p>
            <a:pPr marL="685800" lvl="1" indent="-228600" eaLnBrk="1" hangingPunct="1">
              <a:lnSpc>
                <a:spcPct val="90000"/>
              </a:lnSpc>
              <a:spcBef>
                <a:spcPts val="500"/>
              </a:spcBef>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Easy to use/user friendly</a:t>
            </a:r>
          </a:p>
        </p:txBody>
      </p:sp>
      <p:sp>
        <p:nvSpPr>
          <p:cNvPr id="52" name="Rectangle 51"/>
          <p:cNvSpPr/>
          <p:nvPr/>
        </p:nvSpPr>
        <p:spPr>
          <a:xfrm>
            <a:off x="8281672" y="2118136"/>
            <a:ext cx="4064127" cy="1477328"/>
          </a:xfrm>
          <a:prstGeom prst="rect">
            <a:avLst/>
          </a:prstGeom>
        </p:spPr>
        <p:txBody>
          <a:bodyPr wrap="square">
            <a:spAutoFit/>
          </a:bodyPr>
          <a:lstStyle/>
          <a:p>
            <a:pPr marL="742950" lvl="1" indent="-285750">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Relevant information delivered according to user’s location and role</a:t>
            </a:r>
          </a:p>
          <a:p>
            <a:pPr marL="742950" lvl="1" indent="-285750">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User assist and decision support features &amp; services</a:t>
            </a:r>
          </a:p>
        </p:txBody>
      </p:sp>
      <p:sp>
        <p:nvSpPr>
          <p:cNvPr id="54" name="Rectangle 53"/>
          <p:cNvSpPr/>
          <p:nvPr/>
        </p:nvSpPr>
        <p:spPr>
          <a:xfrm>
            <a:off x="8281673" y="4979586"/>
            <a:ext cx="4064127" cy="369332"/>
          </a:xfrm>
          <a:prstGeom prst="rect">
            <a:avLst/>
          </a:prstGeom>
        </p:spPr>
        <p:txBody>
          <a:bodyPr wrap="square">
            <a:spAutoFit/>
          </a:bodyPr>
          <a:lstStyle/>
          <a:p>
            <a:pPr marL="742950" lvl="1" indent="-285750">
              <a:buFont typeface="Arial" panose="020B0604020202020204" pitchFamily="34" charset="0"/>
              <a:buChar char="•"/>
            </a:pPr>
            <a:r>
              <a:rPr lang="en-US" sz="1800" i="0" dirty="0">
                <a:solidFill>
                  <a:schemeClr val="tx1"/>
                </a:solidFill>
                <a:latin typeface="Segoe UI Semilight" panose="020B0402040204020203" pitchFamily="34" charset="0"/>
                <a:cs typeface="Segoe UI Semilight" panose="020B0402040204020203" pitchFamily="34" charset="0"/>
              </a:rPr>
              <a:t>Adapted for various systems</a:t>
            </a:r>
          </a:p>
        </p:txBody>
      </p:sp>
      <p:sp>
        <p:nvSpPr>
          <p:cNvPr id="17" name="Espace réservé du texte 4"/>
          <p:cNvSpPr txBox="1">
            <a:spLocks/>
          </p:cNvSpPr>
          <p:nvPr/>
        </p:nvSpPr>
        <p:spPr>
          <a:xfrm>
            <a:off x="5659742" y="5432683"/>
            <a:ext cx="1253134" cy="504056"/>
          </a:xfrm>
          <a:prstGeom prst="rect">
            <a:avLst/>
          </a:prstGeom>
          <a:ln>
            <a:noFill/>
          </a:ln>
        </p:spPr>
        <p:txBody>
          <a:bodyPr/>
          <a:lstStyle>
            <a:lvl1pPr marL="0" indent="0" algn="l" defTabSz="914400" rtl="0" eaLnBrk="1" latinLnBrk="0" hangingPunct="1">
              <a:lnSpc>
                <a:spcPct val="90000"/>
              </a:lnSpc>
              <a:spcBef>
                <a:spcPts val="1000"/>
              </a:spcBef>
              <a:buFont typeface="Arial" panose="020B0604020202020204" pitchFamily="34" charset="0"/>
              <a:buNone/>
              <a:defRPr sz="2400" i="1" kern="1200" spc="100" baseline="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auto">
              <a:spcAft>
                <a:spcPts val="0"/>
              </a:spcAft>
            </a:pPr>
            <a:r>
              <a:rPr lang="en-US" sz="1800" i="0" dirty="0">
                <a:solidFill>
                  <a:schemeClr val="accent2">
                    <a:lumMod val="75000"/>
                  </a:schemeClr>
                </a:solidFill>
              </a:rPr>
              <a:t>Secure</a:t>
            </a:r>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2563464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11"/>
          <p:cNvSpPr>
            <a:spLocks noGrp="1"/>
          </p:cNvSpPr>
          <p:nvPr>
            <p:ph type="body" sz="half" idx="2"/>
          </p:nvPr>
        </p:nvSpPr>
        <p:spPr>
          <a:xfrm>
            <a:off x="2207568" y="0"/>
            <a:ext cx="9410619" cy="720000"/>
          </a:xfrm>
        </p:spPr>
        <p:txBody>
          <a:bodyPr/>
          <a:lstStyle/>
          <a:p>
            <a:r>
              <a:rPr lang="en-US" dirty="0" err="1"/>
              <a:t>PcVue</a:t>
            </a:r>
            <a:r>
              <a:rPr lang="en-US" dirty="0"/>
              <a:t> Remote Suite</a:t>
            </a:r>
          </a:p>
        </p:txBody>
      </p:sp>
      <p:sp>
        <p:nvSpPr>
          <p:cNvPr id="9" name="Espace réservé du texte 12"/>
          <p:cNvSpPr>
            <a:spLocks noGrp="1"/>
          </p:cNvSpPr>
          <p:nvPr>
            <p:ph type="body" sz="half" idx="11"/>
          </p:nvPr>
        </p:nvSpPr>
        <p:spPr>
          <a:xfrm>
            <a:off x="2207567" y="836712"/>
            <a:ext cx="10500248" cy="504056"/>
          </a:xfrm>
        </p:spPr>
        <p:txBody>
          <a:bodyPr/>
          <a:lstStyle/>
          <a:p>
            <a:r>
              <a:rPr lang="en-US" dirty="0">
                <a:ea typeface="Segoe UI" panose="020B0502040204020203" pitchFamily="34" charset="0"/>
              </a:rPr>
              <a:t>Products suite for any remote control needs</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2511" y="4449158"/>
            <a:ext cx="746282" cy="280808"/>
          </a:xfrm>
          <a:prstGeom prst="rect">
            <a:avLst/>
          </a:prstGeom>
        </p:spPr>
      </p:pic>
      <p:pic>
        <p:nvPicPr>
          <p:cNvPr id="19" name="Imag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5652" y="3112205"/>
            <a:ext cx="752211" cy="282079"/>
          </a:xfrm>
          <a:prstGeom prst="rect">
            <a:avLst/>
          </a:prstGeom>
        </p:spPr>
      </p:pic>
      <p:pic>
        <p:nvPicPr>
          <p:cNvPr id="23" name="Imag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5700" y="1914019"/>
            <a:ext cx="742226" cy="279281"/>
          </a:xfrm>
          <a:prstGeom prst="rect">
            <a:avLst/>
          </a:prstGeom>
        </p:spPr>
      </p:pic>
      <p:grpSp>
        <p:nvGrpSpPr>
          <p:cNvPr id="34" name="Groupe 33"/>
          <p:cNvGrpSpPr/>
          <p:nvPr/>
        </p:nvGrpSpPr>
        <p:grpSpPr>
          <a:xfrm>
            <a:off x="183682" y="903998"/>
            <a:ext cx="11081482" cy="5549758"/>
            <a:chOff x="826997" y="836712"/>
            <a:chExt cx="11081482" cy="5549758"/>
          </a:xfrm>
        </p:grpSpPr>
        <p:graphicFrame>
          <p:nvGraphicFramePr>
            <p:cNvPr id="12" name="Diagramme 11"/>
            <p:cNvGraphicFramePr/>
            <p:nvPr/>
          </p:nvGraphicFramePr>
          <p:xfrm>
            <a:off x="826997" y="836712"/>
            <a:ext cx="8716220" cy="55497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TextBox 23"/>
            <p:cNvSpPr txBox="1"/>
            <p:nvPr/>
          </p:nvSpPr>
          <p:spPr>
            <a:xfrm>
              <a:off x="1382371" y="3542334"/>
              <a:ext cx="2036152" cy="400110"/>
            </a:xfrm>
            <a:prstGeom prst="rect">
              <a:avLst/>
            </a:prstGeom>
            <a:noFill/>
            <a:ln w="44450">
              <a:noFill/>
            </a:ln>
          </p:spPr>
          <p:txBody>
            <a:bodyPr wrap="square" rtlCol="0">
              <a:spAutoFit/>
            </a:bodyPr>
            <a:lstStyle/>
            <a:p>
              <a:pPr algn="ctr" eaLnBrk="1" hangingPunct="1">
                <a:spcBef>
                  <a:spcPts val="1000"/>
                </a:spcBef>
              </a:pPr>
              <a:r>
                <a:rPr lang="en-US" sz="2000" b="1" i="0">
                  <a:solidFill>
                    <a:schemeClr val="bg1"/>
                  </a:solidFill>
                  <a:latin typeface="Segoe UI" panose="020B0502040204020203" pitchFamily="34" charset="0"/>
                  <a:cs typeface="Segoe UI" panose="020B0502040204020203" pitchFamily="34" charset="0"/>
                </a:rPr>
                <a:t>Remote Suite</a:t>
              </a:r>
              <a:endParaRPr lang="en-US" sz="2000" b="1" i="0" dirty="0">
                <a:solidFill>
                  <a:schemeClr val="bg1"/>
                </a:solidFill>
                <a:latin typeface="Segoe UI" panose="020B0502040204020203" pitchFamily="34" charset="0"/>
                <a:cs typeface="Segoe UI" panose="020B0502040204020203" pitchFamily="34" charset="0"/>
              </a:endParaRPr>
            </a:p>
          </p:txBody>
        </p:sp>
        <p:pic>
          <p:nvPicPr>
            <p:cNvPr id="14" name="Imag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43997" y="3114761"/>
              <a:ext cx="539607" cy="436148"/>
            </a:xfrm>
            <a:prstGeom prst="rect">
              <a:avLst/>
            </a:prstGeom>
          </p:spPr>
        </p:pic>
        <p:pic>
          <p:nvPicPr>
            <p:cNvPr id="15" name="Image 1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5356113" y="4632535"/>
              <a:ext cx="438211" cy="438211"/>
            </a:xfrm>
            <a:prstGeom prst="rect">
              <a:avLst/>
            </a:prstGeom>
          </p:spPr>
        </p:pic>
        <p:pic>
          <p:nvPicPr>
            <p:cNvPr id="16" name="Imag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33976" y="1971752"/>
              <a:ext cx="462294" cy="462294"/>
            </a:xfrm>
            <a:prstGeom prst="rect">
              <a:avLst/>
            </a:prstGeom>
          </p:spPr>
        </p:pic>
        <p:sp>
          <p:nvSpPr>
            <p:cNvPr id="20" name="Rectangle 19"/>
            <p:cNvSpPr/>
            <p:nvPr/>
          </p:nvSpPr>
          <p:spPr>
            <a:xfrm>
              <a:off x="5120237" y="1889768"/>
              <a:ext cx="5564162" cy="1015663"/>
            </a:xfrm>
            <a:prstGeom prst="rect">
              <a:avLst/>
            </a:prstGeom>
          </p:spPr>
          <p:txBody>
            <a:bodyPr wrap="square">
              <a:spAutoFit/>
            </a:bodyPr>
            <a:lstStyle/>
            <a:p>
              <a:pPr lvl="0"/>
              <a:r>
                <a:rPr lang="en-US" sz="2000" i="0" dirty="0">
                  <a:solidFill>
                    <a:schemeClr val="tx1"/>
                  </a:solidFill>
                  <a:latin typeface="Segoe UI Semilight" panose="020B0402040204020203" pitchFamily="34" charset="0"/>
                  <a:cs typeface="Segoe UI Semilight" panose="020B0402040204020203" pitchFamily="34" charset="0"/>
                </a:rPr>
                <a:t>Full graphic interface for remote monitoring &amp; control from a web browser or a remote desktop</a:t>
              </a:r>
            </a:p>
            <a:p>
              <a:pPr lvl="0"/>
              <a:endParaRPr lang="en-US" sz="2000" i="0" dirty="0">
                <a:solidFill>
                  <a:schemeClr val="tx1"/>
                </a:solidFill>
                <a:latin typeface="Segoe UI Semilight" panose="020B0402040204020203" pitchFamily="34" charset="0"/>
                <a:cs typeface="Segoe UI Semilight" panose="020B0402040204020203" pitchFamily="34" charset="0"/>
              </a:endParaRPr>
            </a:p>
          </p:txBody>
        </p:sp>
        <p:sp>
          <p:nvSpPr>
            <p:cNvPr id="21" name="Rectangle 20"/>
            <p:cNvSpPr/>
            <p:nvPr/>
          </p:nvSpPr>
          <p:spPr>
            <a:xfrm>
              <a:off x="6315511" y="3037935"/>
              <a:ext cx="4753179" cy="1015663"/>
            </a:xfrm>
            <a:prstGeom prst="rect">
              <a:avLst/>
            </a:prstGeom>
          </p:spPr>
          <p:txBody>
            <a:bodyPr wrap="square">
              <a:spAutoFit/>
            </a:bodyPr>
            <a:lstStyle/>
            <a:p>
              <a:r>
                <a:rPr lang="en-US" sz="2000" i="0" dirty="0">
                  <a:solidFill>
                    <a:schemeClr val="tx1"/>
                  </a:solidFill>
                  <a:latin typeface="Segoe UI Semilight" panose="020B0402040204020203" pitchFamily="34" charset="0"/>
                  <a:cs typeface="Segoe UI Semilight" panose="020B0402040204020203" pitchFamily="34" charset="0"/>
                </a:rPr>
                <a:t>On-duty app providing information &amp; notifications for immediate action</a:t>
              </a:r>
            </a:p>
            <a:p>
              <a:endParaRPr lang="en-US" sz="2000" i="0" dirty="0">
                <a:solidFill>
                  <a:schemeClr val="tx1"/>
                </a:solidFill>
                <a:latin typeface="Segoe UI Semilight" panose="020B0402040204020203" pitchFamily="34" charset="0"/>
                <a:cs typeface="Segoe UI Semilight" panose="020B0402040204020203" pitchFamily="34" charset="0"/>
              </a:endParaRPr>
            </a:p>
          </p:txBody>
        </p:sp>
        <p:sp>
          <p:nvSpPr>
            <p:cNvPr id="22" name="Rectangle 21"/>
            <p:cNvSpPr/>
            <p:nvPr/>
          </p:nvSpPr>
          <p:spPr>
            <a:xfrm>
              <a:off x="6766959" y="4505977"/>
              <a:ext cx="5141520" cy="1323439"/>
            </a:xfrm>
            <a:prstGeom prst="rect">
              <a:avLst/>
            </a:prstGeom>
          </p:spPr>
          <p:txBody>
            <a:bodyPr wrap="square">
              <a:spAutoFit/>
            </a:bodyPr>
            <a:lstStyle/>
            <a:p>
              <a:pPr lvl="0"/>
              <a:r>
                <a:rPr lang="en-US" sz="2000" i="0" dirty="0">
                  <a:solidFill>
                    <a:schemeClr val="tx1"/>
                  </a:solidFill>
                  <a:latin typeface="Segoe UI Semilight" panose="020B0402040204020203" pitchFamily="34" charset="0"/>
                  <a:cs typeface="Segoe UI Semilight" panose="020B0402040204020203" pitchFamily="34" charset="0"/>
                </a:rPr>
                <a:t>Monitoring &amp; control nearby</a:t>
              </a:r>
              <a:br>
                <a:rPr lang="en-US" sz="2000" i="0" dirty="0">
                  <a:solidFill>
                    <a:schemeClr val="tx1"/>
                  </a:solidFill>
                  <a:latin typeface="Segoe UI Semilight" panose="020B0402040204020203" pitchFamily="34" charset="0"/>
                  <a:cs typeface="Segoe UI Semilight" panose="020B0402040204020203" pitchFamily="34" charset="0"/>
                </a:rPr>
              </a:br>
              <a:r>
                <a:rPr lang="en-US" sz="2000" i="0" dirty="0">
                  <a:solidFill>
                    <a:schemeClr val="tx1"/>
                  </a:solidFill>
                  <a:latin typeface="Segoe UI Semilight" panose="020B0402040204020203" pitchFamily="34" charset="0"/>
                  <a:cs typeface="Segoe UI Semilight" panose="020B0402040204020203" pitchFamily="34" charset="0"/>
                </a:rPr>
                <a:t>installations according to</a:t>
              </a:r>
              <a:br>
                <a:rPr lang="en-US" sz="2000" i="0" dirty="0">
                  <a:solidFill>
                    <a:schemeClr val="tx1"/>
                  </a:solidFill>
                  <a:latin typeface="Segoe UI Semilight" panose="020B0402040204020203" pitchFamily="34" charset="0"/>
                  <a:cs typeface="Segoe UI Semilight" panose="020B0402040204020203" pitchFamily="34" charset="0"/>
                </a:rPr>
              </a:br>
              <a:r>
                <a:rPr lang="en-US" sz="2000" i="0" dirty="0">
                  <a:solidFill>
                    <a:schemeClr val="tx1"/>
                  </a:solidFill>
                  <a:latin typeface="Segoe UI Semilight" panose="020B0402040204020203" pitchFamily="34" charset="0"/>
                  <a:cs typeface="Segoe UI Semilight" panose="020B0402040204020203" pitchFamily="34" charset="0"/>
                </a:rPr>
                <a:t>location and user’s role</a:t>
              </a:r>
            </a:p>
            <a:p>
              <a:pPr lvl="0"/>
              <a:endParaRPr lang="en-US" sz="2000" i="0" dirty="0">
                <a:solidFill>
                  <a:schemeClr val="tx1"/>
                </a:solidFill>
                <a:latin typeface="Segoe UI Semilight" panose="020B0402040204020203" pitchFamily="34" charset="0"/>
                <a:cs typeface="Segoe UI Semilight" panose="020B0402040204020203" pitchFamily="34" charset="0"/>
              </a:endParaRPr>
            </a:p>
          </p:txBody>
        </p:sp>
        <p:sp>
          <p:nvSpPr>
            <p:cNvPr id="3" name="ZoneTexte 2"/>
            <p:cNvSpPr txBox="1"/>
            <p:nvPr/>
          </p:nvSpPr>
          <p:spPr>
            <a:xfrm>
              <a:off x="6207630" y="4049048"/>
              <a:ext cx="1691292" cy="400110"/>
            </a:xfrm>
            <a:prstGeom prst="rect">
              <a:avLst/>
            </a:prstGeom>
            <a:noFill/>
          </p:spPr>
          <p:txBody>
            <a:bodyPr wrap="square" rtlCol="0">
              <a:spAutoFit/>
            </a:bodyPr>
            <a:lstStyle/>
            <a:p>
              <a:pPr algn="ctr"/>
              <a:r>
                <a:rPr lang="en-US" sz="2000" b="1" i="0" dirty="0">
                  <a:solidFill>
                    <a:srgbClr val="6CA744"/>
                  </a:solidFill>
                  <a:latin typeface="Segoe UI" panose="020B0502040204020203" pitchFamily="34" charset="0"/>
                  <a:cs typeface="Segoe UI" panose="020B0502040204020203" pitchFamily="34" charset="0"/>
                </a:rPr>
                <a:t>Geolocation</a:t>
              </a:r>
            </a:p>
          </p:txBody>
        </p:sp>
        <p:sp>
          <p:nvSpPr>
            <p:cNvPr id="25" name="ZoneTexte 24"/>
            <p:cNvSpPr txBox="1"/>
            <p:nvPr/>
          </p:nvSpPr>
          <p:spPr>
            <a:xfrm>
              <a:off x="4504450" y="1513909"/>
              <a:ext cx="1691292" cy="400110"/>
            </a:xfrm>
            <a:prstGeom prst="rect">
              <a:avLst/>
            </a:prstGeom>
            <a:noFill/>
          </p:spPr>
          <p:txBody>
            <a:bodyPr wrap="square" rtlCol="0">
              <a:spAutoFit/>
            </a:bodyPr>
            <a:lstStyle/>
            <a:p>
              <a:pPr algn="ctr"/>
              <a:r>
                <a:rPr lang="en-US" sz="2000" b="1" i="0" dirty="0">
                  <a:solidFill>
                    <a:srgbClr val="40B7B3"/>
                  </a:solidFill>
                  <a:latin typeface="Segoe UI" panose="020B0502040204020203" pitchFamily="34" charset="0"/>
                  <a:cs typeface="Segoe UI" panose="020B0502040204020203" pitchFamily="34" charset="0"/>
                </a:rPr>
                <a:t>Navigation</a:t>
              </a:r>
            </a:p>
          </p:txBody>
        </p:sp>
        <p:sp>
          <p:nvSpPr>
            <p:cNvPr id="26" name="ZoneTexte 25"/>
            <p:cNvSpPr txBox="1"/>
            <p:nvPr/>
          </p:nvSpPr>
          <p:spPr>
            <a:xfrm>
              <a:off x="5773298" y="2703467"/>
              <a:ext cx="1691292" cy="400110"/>
            </a:xfrm>
            <a:prstGeom prst="rect">
              <a:avLst/>
            </a:prstGeom>
            <a:noFill/>
          </p:spPr>
          <p:txBody>
            <a:bodyPr wrap="square" rtlCol="0">
              <a:spAutoFit/>
            </a:bodyPr>
            <a:lstStyle/>
            <a:p>
              <a:pPr algn="ctr"/>
              <a:r>
                <a:rPr lang="en-US" sz="2000" b="1" i="0" dirty="0">
                  <a:solidFill>
                    <a:srgbClr val="42AF60"/>
                  </a:solidFill>
                  <a:latin typeface="Segoe UI" panose="020B0502040204020203" pitchFamily="34" charset="0"/>
                  <a:cs typeface="Segoe UI" panose="020B0502040204020203" pitchFamily="34" charset="0"/>
                </a:rPr>
                <a:t>Notification</a:t>
              </a:r>
            </a:p>
          </p:txBody>
        </p:sp>
      </p:grpSp>
      <p:sp>
        <p:nvSpPr>
          <p:cNvPr id="4" name="Titre 3"/>
          <p:cNvSpPr>
            <a:spLocks noGrp="1"/>
          </p:cNvSpPr>
          <p:nvPr>
            <p:ph type="title"/>
          </p:nvPr>
        </p:nvSpPr>
        <p:spPr>
          <a:xfrm>
            <a:off x="-337009" y="207431"/>
            <a:ext cx="1964824" cy="720000"/>
          </a:xfrm>
        </p:spPr>
        <p:txBody>
          <a:bodyPr/>
          <a:lstStyle/>
          <a:p>
            <a:endParaRPr lang="fr-FR"/>
          </a:p>
        </p:txBody>
      </p:sp>
      <p:sp>
        <p:nvSpPr>
          <p:cNvPr id="5" name="Rectangle 4"/>
          <p:cNvSpPr/>
          <p:nvPr/>
        </p:nvSpPr>
        <p:spPr>
          <a:xfrm>
            <a:off x="10707223" y="1575465"/>
            <a:ext cx="1115883" cy="338554"/>
          </a:xfrm>
          <a:prstGeom prst="rect">
            <a:avLst/>
          </a:prstGeom>
        </p:spPr>
        <p:txBody>
          <a:bodyPr wrap="none">
            <a:spAutoFit/>
          </a:bodyPr>
          <a:lstStyle/>
          <a:p>
            <a:r>
              <a:rPr lang="en-US" sz="1600" i="0" dirty="0">
                <a:solidFill>
                  <a:schemeClr val="tx1"/>
                </a:solidFill>
                <a:latin typeface="Segoe UI Semilight" panose="020B0402040204020203" pitchFamily="34" charset="0"/>
                <a:cs typeface="Segoe UI Semilight" panose="020B0402040204020203" pitchFamily="34" charset="0"/>
              </a:rPr>
              <a:t>Web client</a:t>
            </a:r>
          </a:p>
        </p:txBody>
      </p:sp>
      <p:sp>
        <p:nvSpPr>
          <p:cNvPr id="6" name="Rectangle 5"/>
          <p:cNvSpPr/>
          <p:nvPr/>
        </p:nvSpPr>
        <p:spPr>
          <a:xfrm>
            <a:off x="10394816" y="2781613"/>
            <a:ext cx="1600118" cy="338554"/>
          </a:xfrm>
          <a:prstGeom prst="rect">
            <a:avLst/>
          </a:prstGeom>
        </p:spPr>
        <p:txBody>
          <a:bodyPr wrap="none">
            <a:spAutoFit/>
          </a:bodyPr>
          <a:lstStyle/>
          <a:p>
            <a:r>
              <a:rPr lang="en-US" sz="1600" i="0" dirty="0">
                <a:solidFill>
                  <a:schemeClr val="tx1"/>
                </a:solidFill>
                <a:latin typeface="Segoe UI Semilight" panose="020B0402040204020203" pitchFamily="34" charset="0"/>
                <a:cs typeface="Segoe UI Semilight" panose="020B0402040204020203" pitchFamily="34" charset="0"/>
              </a:rPr>
              <a:t>Notification app</a:t>
            </a:r>
          </a:p>
        </p:txBody>
      </p:sp>
      <p:sp>
        <p:nvSpPr>
          <p:cNvPr id="7" name="Rectangle 6"/>
          <p:cNvSpPr/>
          <p:nvPr/>
        </p:nvSpPr>
        <p:spPr>
          <a:xfrm>
            <a:off x="10062995" y="4105284"/>
            <a:ext cx="1931939" cy="338554"/>
          </a:xfrm>
          <a:prstGeom prst="rect">
            <a:avLst/>
          </a:prstGeom>
        </p:spPr>
        <p:txBody>
          <a:bodyPr wrap="none">
            <a:spAutoFit/>
          </a:bodyPr>
          <a:lstStyle/>
          <a:p>
            <a:r>
              <a:rPr lang="en-US" sz="1600" i="0" dirty="0">
                <a:solidFill>
                  <a:schemeClr val="tx1"/>
                </a:solidFill>
                <a:latin typeface="Segoe UI Semilight" panose="020B0402040204020203" pitchFamily="34" charset="0"/>
                <a:cs typeface="Segoe UI Semilight" panose="020B0402040204020203" pitchFamily="34" charset="0"/>
              </a:rPr>
              <a:t>Geo-contextual app</a:t>
            </a:r>
          </a:p>
        </p:txBody>
      </p:sp>
      <p:grpSp>
        <p:nvGrpSpPr>
          <p:cNvPr id="32" name="Groupe 31"/>
          <p:cNvGrpSpPr/>
          <p:nvPr/>
        </p:nvGrpSpPr>
        <p:grpSpPr>
          <a:xfrm>
            <a:off x="850887" y="5867151"/>
            <a:ext cx="861135" cy="922206"/>
            <a:chOff x="738145" y="5867151"/>
            <a:chExt cx="861135" cy="922206"/>
          </a:xfrm>
        </p:grpSpPr>
        <p:pic>
          <p:nvPicPr>
            <p:cNvPr id="27" name="Image 26"/>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r="22418" b="21938"/>
            <a:stretch/>
          </p:blipFill>
          <p:spPr>
            <a:xfrm>
              <a:off x="847242" y="5867151"/>
              <a:ext cx="642941" cy="641239"/>
            </a:xfrm>
            <a:prstGeom prst="rect">
              <a:avLst/>
            </a:prstGeom>
          </p:spPr>
        </p:pic>
        <p:pic>
          <p:nvPicPr>
            <p:cNvPr id="10" name="Image 9"/>
            <p:cNvPicPr>
              <a:picLocks noChangeAspect="1"/>
            </p:cNvPicPr>
            <p:nvPr/>
          </p:nvPicPr>
          <p:blipFill>
            <a:blip r:embed="rId15"/>
            <a:stretch>
              <a:fillRect/>
            </a:stretch>
          </p:blipFill>
          <p:spPr>
            <a:xfrm>
              <a:off x="738145" y="6484531"/>
              <a:ext cx="861135" cy="304826"/>
            </a:xfrm>
            <a:prstGeom prst="rect">
              <a:avLst/>
            </a:prstGeom>
          </p:spPr>
        </p:pic>
      </p:grpSp>
      <p:grpSp>
        <p:nvGrpSpPr>
          <p:cNvPr id="31" name="Groupe 30"/>
          <p:cNvGrpSpPr/>
          <p:nvPr/>
        </p:nvGrpSpPr>
        <p:grpSpPr>
          <a:xfrm>
            <a:off x="1788925" y="5890333"/>
            <a:ext cx="838273" cy="900927"/>
            <a:chOff x="1585139" y="5890333"/>
            <a:chExt cx="838273" cy="900927"/>
          </a:xfrm>
        </p:grpSpPr>
        <p:pic>
          <p:nvPicPr>
            <p:cNvPr id="24" name="Image 23"/>
            <p:cNvPicPr>
              <a:picLocks noChangeAspect="1"/>
            </p:cNvPicPr>
            <p:nvPr/>
          </p:nvPicPr>
          <p:blipFill rotWithShape="1">
            <a:blip r:embed="rId16" cstate="print">
              <a:extLst>
                <a:ext uri="{28A0092B-C50C-407E-A947-70E740481C1C}">
                  <a14:useLocalDpi xmlns:a14="http://schemas.microsoft.com/office/drawing/2010/main" val="0"/>
                </a:ext>
              </a:extLst>
            </a:blip>
            <a:srcRect r="21324" b="34305"/>
            <a:stretch/>
          </p:blipFill>
          <p:spPr>
            <a:xfrm>
              <a:off x="1685965" y="5890333"/>
              <a:ext cx="629154" cy="587895"/>
            </a:xfrm>
            <a:prstGeom prst="rect">
              <a:avLst/>
            </a:prstGeom>
          </p:spPr>
        </p:pic>
        <p:pic>
          <p:nvPicPr>
            <p:cNvPr id="11" name="Image 10"/>
            <p:cNvPicPr>
              <a:picLocks noChangeAspect="1"/>
            </p:cNvPicPr>
            <p:nvPr/>
          </p:nvPicPr>
          <p:blipFill>
            <a:blip r:embed="rId17"/>
            <a:stretch>
              <a:fillRect/>
            </a:stretch>
          </p:blipFill>
          <p:spPr>
            <a:xfrm>
              <a:off x="1585139" y="6539778"/>
              <a:ext cx="838273" cy="251482"/>
            </a:xfrm>
            <a:prstGeom prst="rect">
              <a:avLst/>
            </a:prstGeom>
          </p:spPr>
        </p:pic>
      </p:grpSp>
      <p:grpSp>
        <p:nvGrpSpPr>
          <p:cNvPr id="30" name="Groupe 29"/>
          <p:cNvGrpSpPr/>
          <p:nvPr/>
        </p:nvGrpSpPr>
        <p:grpSpPr>
          <a:xfrm>
            <a:off x="2619700" y="5890333"/>
            <a:ext cx="1165961" cy="912360"/>
            <a:chOff x="2405450" y="5890333"/>
            <a:chExt cx="1165961" cy="912360"/>
          </a:xfrm>
        </p:grpSpPr>
        <p:pic>
          <p:nvPicPr>
            <p:cNvPr id="28" name="Image 27"/>
            <p:cNvPicPr>
              <a:picLocks noChangeAspect="1"/>
            </p:cNvPicPr>
            <p:nvPr/>
          </p:nvPicPr>
          <p:blipFill rotWithShape="1">
            <a:blip r:embed="rId18" cstate="print">
              <a:extLst>
                <a:ext uri="{28A0092B-C50C-407E-A947-70E740481C1C}">
                  <a14:useLocalDpi xmlns:a14="http://schemas.microsoft.com/office/drawing/2010/main" val="0"/>
                </a:ext>
              </a:extLst>
            </a:blip>
            <a:srcRect r="39500" b="31107"/>
            <a:stretch/>
          </p:blipFill>
          <p:spPr>
            <a:xfrm>
              <a:off x="2677476" y="5890333"/>
              <a:ext cx="636960" cy="609272"/>
            </a:xfrm>
            <a:prstGeom prst="rect">
              <a:avLst/>
            </a:prstGeom>
          </p:spPr>
        </p:pic>
        <p:pic>
          <p:nvPicPr>
            <p:cNvPr id="17" name="Image 16"/>
            <p:cNvPicPr>
              <a:picLocks noChangeAspect="1"/>
            </p:cNvPicPr>
            <p:nvPr/>
          </p:nvPicPr>
          <p:blipFill>
            <a:blip r:embed="rId19"/>
            <a:stretch>
              <a:fillRect/>
            </a:stretch>
          </p:blipFill>
          <p:spPr>
            <a:xfrm>
              <a:off x="2405450" y="6490246"/>
              <a:ext cx="1165961" cy="312447"/>
            </a:xfrm>
            <a:prstGeom prst="rect">
              <a:avLst/>
            </a:prstGeom>
          </p:spPr>
        </p:pic>
      </p:grpSp>
      <p:grpSp>
        <p:nvGrpSpPr>
          <p:cNvPr id="33" name="Groupe 32"/>
          <p:cNvGrpSpPr/>
          <p:nvPr/>
        </p:nvGrpSpPr>
        <p:grpSpPr>
          <a:xfrm>
            <a:off x="56338" y="5890333"/>
            <a:ext cx="708721" cy="872352"/>
            <a:chOff x="56338" y="5890333"/>
            <a:chExt cx="708721" cy="872352"/>
          </a:xfrm>
        </p:grpSpPr>
        <p:pic>
          <p:nvPicPr>
            <p:cNvPr id="29" name="Image 28"/>
            <p:cNvPicPr>
              <a:picLocks noChangeAspect="1"/>
            </p:cNvPicPr>
            <p:nvPr/>
          </p:nvPicPr>
          <p:blipFill rotWithShape="1">
            <a:blip r:embed="rId20" cstate="print">
              <a:extLst>
                <a:ext uri="{28A0092B-C50C-407E-A947-70E740481C1C}">
                  <a14:useLocalDpi xmlns:a14="http://schemas.microsoft.com/office/drawing/2010/main" val="0"/>
                </a:ext>
              </a:extLst>
            </a:blip>
            <a:srcRect b="28629"/>
            <a:stretch/>
          </p:blipFill>
          <p:spPr>
            <a:xfrm>
              <a:off x="90265" y="5890333"/>
              <a:ext cx="640866" cy="594874"/>
            </a:xfrm>
            <a:prstGeom prst="rect">
              <a:avLst/>
            </a:prstGeom>
          </p:spPr>
        </p:pic>
        <p:pic>
          <p:nvPicPr>
            <p:cNvPr id="18" name="Image 17"/>
            <p:cNvPicPr>
              <a:picLocks noChangeAspect="1"/>
            </p:cNvPicPr>
            <p:nvPr/>
          </p:nvPicPr>
          <p:blipFill>
            <a:blip r:embed="rId21"/>
            <a:stretch>
              <a:fillRect/>
            </a:stretch>
          </p:blipFill>
          <p:spPr>
            <a:xfrm>
              <a:off x="56338" y="6511203"/>
              <a:ext cx="708721" cy="251482"/>
            </a:xfrm>
            <a:prstGeom prst="rect">
              <a:avLst/>
            </a:prstGeom>
          </p:spPr>
        </p:pic>
      </p:grpSp>
    </p:spTree>
    <p:extLst>
      <p:ext uri="{BB962C8B-B14F-4D97-AF65-F5344CB8AC3E}">
        <p14:creationId xmlns:p14="http://schemas.microsoft.com/office/powerpoint/2010/main" val="1598809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sz="half" idx="2"/>
          </p:nvPr>
        </p:nvSpPr>
        <p:spPr/>
        <p:txBody>
          <a:bodyPr/>
          <a:lstStyle/>
          <a:p>
            <a:r>
              <a:rPr lang="en-US" dirty="0" err="1"/>
              <a:t>ContextVue</a:t>
            </a:r>
            <a:r>
              <a:rPr lang="en-US" dirty="0"/>
              <a:t>/</a:t>
            </a:r>
            <a:r>
              <a:rPr lang="en-US" dirty="0" err="1"/>
              <a:t>SnapVue</a:t>
            </a:r>
            <a:r>
              <a:rPr lang="en-US" dirty="0"/>
              <a:t> </a:t>
            </a:r>
          </a:p>
        </p:txBody>
      </p:sp>
      <p:sp>
        <p:nvSpPr>
          <p:cNvPr id="6" name="Espace réservé du texte 5"/>
          <p:cNvSpPr>
            <a:spLocks noGrp="1"/>
          </p:cNvSpPr>
          <p:nvPr>
            <p:ph type="body" sz="half" idx="11"/>
          </p:nvPr>
        </p:nvSpPr>
        <p:spPr>
          <a:solidFill>
            <a:schemeClr val="bg1"/>
          </a:solidFill>
        </p:spPr>
        <p:txBody>
          <a:bodyPr/>
          <a:lstStyle/>
          <a:p>
            <a:r>
              <a:rPr lang="en-US" dirty="0"/>
              <a:t>Location-based control of nearby equipment</a:t>
            </a:r>
            <a:br>
              <a:rPr lang="en-US" dirty="0"/>
            </a:br>
            <a:r>
              <a:rPr lang="en-US" dirty="0"/>
              <a:t>and facility resources</a:t>
            </a:r>
          </a:p>
        </p:txBody>
      </p:sp>
      <p:sp>
        <p:nvSpPr>
          <p:cNvPr id="10" name="Espace réservé du contenu 9"/>
          <p:cNvSpPr>
            <a:spLocks noGrp="1"/>
          </p:cNvSpPr>
          <p:nvPr>
            <p:ph sz="half" idx="12"/>
          </p:nvPr>
        </p:nvSpPr>
        <p:spPr>
          <a:xfrm>
            <a:off x="695400" y="2074335"/>
            <a:ext cx="6840760" cy="1002642"/>
          </a:xfrm>
        </p:spPr>
        <p:txBody>
          <a:bodyPr/>
          <a:lstStyle/>
          <a:p>
            <a:r>
              <a:rPr lang="en-US" b="1" dirty="0">
                <a:latin typeface="Segoe UI Semilight" panose="020B0402040204020203" pitchFamily="34" charset="0"/>
                <a:cs typeface="Segoe UI Semilight" panose="020B0402040204020203" pitchFamily="34" charset="0"/>
              </a:rPr>
              <a:t>Convert raw data into information</a:t>
            </a:r>
          </a:p>
          <a:p>
            <a:endParaRPr lang="en-US" b="1" dirty="0">
              <a:latin typeface="Segoe UI Semilight" panose="020B0402040204020203" pitchFamily="34" charset="0"/>
              <a:cs typeface="Segoe UI Semilight" panose="020B0402040204020203" pitchFamily="34" charset="0"/>
            </a:endParaRPr>
          </a:p>
          <a:p>
            <a:r>
              <a:rPr lang="en-US" b="1" dirty="0">
                <a:latin typeface="Segoe UI Semilight" panose="020B0402040204020203" pitchFamily="34" charset="0"/>
                <a:cs typeface="Segoe UI Semilight" panose="020B0402040204020203" pitchFamily="34" charset="0"/>
              </a:rPr>
              <a:t>Automatically pushes relevant information  to any mobile device according to</a:t>
            </a:r>
          </a:p>
          <a:p>
            <a:pPr lvl="2"/>
            <a:r>
              <a:rPr lang="en-US" sz="2400" dirty="0">
                <a:latin typeface="Segoe UI Semilight" panose="020B0402040204020203" pitchFamily="34" charset="0"/>
                <a:cs typeface="Segoe UI Semilight" panose="020B0402040204020203" pitchFamily="34" charset="0"/>
              </a:rPr>
              <a:t>indoor/outdoor </a:t>
            </a:r>
            <a:r>
              <a:rPr lang="en-US" sz="2400" b="1" dirty="0">
                <a:latin typeface="Segoe UI Semilight" panose="020B0402040204020203" pitchFamily="34" charset="0"/>
                <a:cs typeface="Segoe UI Semilight" panose="020B0402040204020203" pitchFamily="34" charset="0"/>
              </a:rPr>
              <a:t>device geolocation</a:t>
            </a:r>
          </a:p>
          <a:p>
            <a:pPr lvl="2"/>
            <a:r>
              <a:rPr lang="en-US" sz="2400" dirty="0">
                <a:latin typeface="Segoe UI Semilight" panose="020B0402040204020203" pitchFamily="34" charset="0"/>
                <a:cs typeface="Segoe UI Semilight" panose="020B0402040204020203" pitchFamily="34" charset="0"/>
              </a:rPr>
              <a:t>mobile </a:t>
            </a:r>
            <a:r>
              <a:rPr lang="en-US" sz="2400" b="1" dirty="0">
                <a:latin typeface="Segoe UI Semilight" panose="020B0402040204020203" pitchFamily="34" charset="0"/>
                <a:cs typeface="Segoe UI Semilight" panose="020B0402040204020203" pitchFamily="34" charset="0"/>
              </a:rPr>
              <a:t>user’s role and rights</a:t>
            </a:r>
          </a:p>
          <a:p>
            <a:pPr lvl="4"/>
            <a:endParaRPr lang="en-US" sz="2400" dirty="0">
              <a:latin typeface="Segoe UI Semilight" panose="020B0402040204020203" pitchFamily="34" charset="0"/>
              <a:cs typeface="Segoe UI Semilight" panose="020B0402040204020203" pitchFamily="34" charset="0"/>
            </a:endParaRPr>
          </a:p>
          <a:p>
            <a:pPr lvl="1"/>
            <a:endParaRPr lang="en-US" sz="2400" dirty="0">
              <a:latin typeface="Segoe UI Semilight" panose="020B0402040204020203" pitchFamily="34" charset="0"/>
              <a:cs typeface="Segoe UI Semilight" panose="020B0402040204020203" pitchFamily="34" charset="0"/>
            </a:endParaRPr>
          </a:p>
        </p:txBody>
      </p:sp>
      <p:sp>
        <p:nvSpPr>
          <p:cNvPr id="17" name="Rectangle 16"/>
          <p:cNvSpPr/>
          <p:nvPr/>
        </p:nvSpPr>
        <p:spPr>
          <a:xfrm>
            <a:off x="479376" y="5433953"/>
            <a:ext cx="8864508" cy="584775"/>
          </a:xfrm>
          <a:prstGeom prst="rect">
            <a:avLst/>
          </a:prstGeom>
          <a:solidFill>
            <a:srgbClr val="DD2515"/>
          </a:solidFill>
        </p:spPr>
        <p:txBody>
          <a:bodyPr wrap="square">
            <a:spAutoFit/>
          </a:bodyPr>
          <a:lstStyle/>
          <a:p>
            <a:r>
              <a:rPr lang="en-US" sz="3200" b="1" spc="300" dirty="0">
                <a:solidFill>
                  <a:schemeClr val="bg1"/>
                </a:solidFill>
              </a:rPr>
              <a:t>Mobile app + Location + Services </a:t>
            </a:r>
          </a:p>
        </p:txBody>
      </p:sp>
      <p:pic>
        <p:nvPicPr>
          <p:cNvPr id="4" name="Image 3"/>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315095">
            <a:off x="10165674" y="88747"/>
            <a:ext cx="1262505" cy="1262505"/>
          </a:xfrm>
          <a:prstGeom prst="rect">
            <a:avLst/>
          </a:prstGeom>
        </p:spPr>
      </p:pic>
      <p:sp>
        <p:nvSpPr>
          <p:cNvPr id="8" name="Espace réservé pour une image  7"/>
          <p:cNvSpPr>
            <a:spLocks noGrp="1"/>
          </p:cNvSpPr>
          <p:nvPr>
            <p:ph type="pic" idx="13"/>
          </p:nvPr>
        </p:nvSpPr>
        <p:spPr/>
      </p:sp>
      <p:pic>
        <p:nvPicPr>
          <p:cNvPr id="14" name="Picture 4" descr="Image associée"/>
          <p:cNvPicPr>
            <a:picLocks noChangeAspect="1" noChangeArrowheads="1"/>
          </p:cNvPicPr>
          <p:nvPr/>
        </p:nvPicPr>
        <p:blipFill>
          <a:blip r:embed="rId5">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5669" y="2191594"/>
            <a:ext cx="2710098" cy="2719411"/>
          </a:xfrm>
          <a:prstGeom prst="rect">
            <a:avLst/>
          </a:prstGeom>
          <a:solidFill>
            <a:schemeClr val="bg1">
              <a:alpha val="13000"/>
            </a:schemeClr>
          </a:solidFill>
        </p:spPr>
      </p:pic>
      <p:sp>
        <p:nvSpPr>
          <p:cNvPr id="16" name="Rectangle 15"/>
          <p:cNvSpPr/>
          <p:nvPr/>
        </p:nvSpPr>
        <p:spPr>
          <a:xfrm>
            <a:off x="8560446" y="2191594"/>
            <a:ext cx="3744416" cy="2677656"/>
          </a:xfrm>
          <a:prstGeom prst="rect">
            <a:avLst/>
          </a:prstGeom>
        </p:spPr>
        <p:txBody>
          <a:bodyPr wrap="square">
            <a:spAutoFit/>
          </a:bodyPr>
          <a:lstStyle/>
          <a:p>
            <a:r>
              <a:rPr lang="en-US" i="0" dirty="0">
                <a:solidFill>
                  <a:srgbClr val="252525"/>
                </a:solidFill>
                <a:latin typeface="Segoe UI Semilight" panose="020B0402040204020203" pitchFamily="34" charset="0"/>
                <a:cs typeface="Segoe UI Semilight" panose="020B0402040204020203" pitchFamily="34" charset="0"/>
              </a:rPr>
              <a:t>     </a:t>
            </a:r>
            <a:r>
              <a:rPr lang="en-US" b="1" i="0" dirty="0">
                <a:solidFill>
                  <a:srgbClr val="252525"/>
                </a:solidFill>
                <a:latin typeface="Segoe UI Semilight" panose="020B0402040204020203" pitchFamily="34" charset="0"/>
                <a:cs typeface="Segoe UI Semilight" panose="020B0402040204020203" pitchFamily="34" charset="0"/>
              </a:rPr>
              <a:t>The </a:t>
            </a:r>
            <a:r>
              <a:rPr lang="en-US" b="1" i="0" dirty="0">
                <a:solidFill>
                  <a:srgbClr val="C00000"/>
                </a:solidFill>
                <a:latin typeface="Segoe UI Semilight" panose="020B0402040204020203" pitchFamily="34" charset="0"/>
                <a:cs typeface="Segoe UI Semilight" panose="020B0402040204020203" pitchFamily="34" charset="0"/>
              </a:rPr>
              <a:t>right </a:t>
            </a:r>
            <a:r>
              <a:rPr lang="en-US" b="1" i="0" dirty="0">
                <a:solidFill>
                  <a:schemeClr val="tx1"/>
                </a:solidFill>
                <a:latin typeface="Segoe UI Semilight" panose="020B0402040204020203" pitchFamily="34" charset="0"/>
                <a:cs typeface="Segoe UI Semilight" panose="020B0402040204020203" pitchFamily="34" charset="0"/>
              </a:rPr>
              <a:t>information</a:t>
            </a:r>
          </a:p>
          <a:p>
            <a:endParaRPr lang="en-US" b="1" i="0" dirty="0">
              <a:solidFill>
                <a:srgbClr val="FF0000"/>
              </a:solidFill>
              <a:latin typeface="Segoe UI Semilight" panose="020B0402040204020203" pitchFamily="34" charset="0"/>
              <a:cs typeface="Segoe UI Semilight" panose="020B0402040204020203" pitchFamily="34" charset="0"/>
            </a:endParaRPr>
          </a:p>
          <a:p>
            <a:r>
              <a:rPr lang="en-US" b="1" i="0" dirty="0">
                <a:solidFill>
                  <a:srgbClr val="252525"/>
                </a:solidFill>
                <a:latin typeface="Segoe UI Semilight" panose="020B0402040204020203" pitchFamily="34" charset="0"/>
                <a:cs typeface="Segoe UI Semilight" panose="020B0402040204020203" pitchFamily="34" charset="0"/>
              </a:rPr>
              <a:t>To the </a:t>
            </a:r>
            <a:r>
              <a:rPr lang="en-US" b="1" i="0" dirty="0">
                <a:solidFill>
                  <a:srgbClr val="C00000"/>
                </a:solidFill>
                <a:latin typeface="Segoe UI Semilight" panose="020B0402040204020203" pitchFamily="34" charset="0"/>
                <a:cs typeface="Segoe UI Semilight" panose="020B0402040204020203" pitchFamily="34" charset="0"/>
              </a:rPr>
              <a:t>right </a:t>
            </a:r>
            <a:r>
              <a:rPr lang="en-US" b="1" i="0" dirty="0">
                <a:solidFill>
                  <a:schemeClr val="tx1"/>
                </a:solidFill>
                <a:latin typeface="Segoe UI Semilight" panose="020B0402040204020203" pitchFamily="34" charset="0"/>
                <a:cs typeface="Segoe UI Semilight" panose="020B0402040204020203" pitchFamily="34" charset="0"/>
              </a:rPr>
              <a:t>person</a:t>
            </a:r>
          </a:p>
          <a:p>
            <a:endParaRPr lang="fr-FR" b="1" i="0" dirty="0">
              <a:solidFill>
                <a:srgbClr val="FF0000"/>
              </a:solidFill>
              <a:latin typeface="Segoe UI Semilight" panose="020B0402040204020203" pitchFamily="34" charset="0"/>
              <a:cs typeface="Segoe UI Semilight" panose="020B0402040204020203" pitchFamily="34" charset="0"/>
            </a:endParaRPr>
          </a:p>
          <a:p>
            <a:r>
              <a:rPr lang="en-US" b="1" i="0" dirty="0">
                <a:solidFill>
                  <a:srgbClr val="252525"/>
                </a:solidFill>
                <a:latin typeface="Segoe UI Semilight" panose="020B0402040204020203" pitchFamily="34" charset="0"/>
                <a:cs typeface="Segoe UI Semilight" panose="020B0402040204020203" pitchFamily="34" charset="0"/>
              </a:rPr>
              <a:t>At </a:t>
            </a:r>
            <a:r>
              <a:rPr lang="en-US" b="1" i="0" dirty="0">
                <a:solidFill>
                  <a:schemeClr val="tx1"/>
                </a:solidFill>
                <a:latin typeface="Segoe UI Semilight" panose="020B0402040204020203" pitchFamily="34" charset="0"/>
                <a:cs typeface="Segoe UI Semilight" panose="020B0402040204020203" pitchFamily="34" charset="0"/>
              </a:rPr>
              <a:t>the</a:t>
            </a:r>
            <a:r>
              <a:rPr lang="en-US" b="1" i="0" dirty="0">
                <a:solidFill>
                  <a:srgbClr val="C00000"/>
                </a:solidFill>
                <a:latin typeface="Segoe UI Semilight" panose="020B0402040204020203" pitchFamily="34" charset="0"/>
                <a:cs typeface="Segoe UI Semilight" panose="020B0402040204020203" pitchFamily="34" charset="0"/>
              </a:rPr>
              <a:t> right </a:t>
            </a:r>
            <a:r>
              <a:rPr lang="en-US" b="1" i="0" dirty="0">
                <a:solidFill>
                  <a:schemeClr val="tx1"/>
                </a:solidFill>
                <a:latin typeface="Segoe UI Semilight" panose="020B0402040204020203" pitchFamily="34" charset="0"/>
                <a:cs typeface="Segoe UI Semilight" panose="020B0402040204020203" pitchFamily="34" charset="0"/>
              </a:rPr>
              <a:t>location</a:t>
            </a:r>
          </a:p>
          <a:p>
            <a:endParaRPr lang="en-US" b="1" i="0" dirty="0">
              <a:solidFill>
                <a:srgbClr val="FF0000"/>
              </a:solidFill>
              <a:latin typeface="Segoe UI Semilight" panose="020B0402040204020203" pitchFamily="34" charset="0"/>
              <a:cs typeface="Segoe UI Semilight" panose="020B0402040204020203" pitchFamily="34" charset="0"/>
            </a:endParaRPr>
          </a:p>
          <a:p>
            <a:r>
              <a:rPr lang="en-US" b="1" i="0" dirty="0">
                <a:solidFill>
                  <a:srgbClr val="252525"/>
                </a:solidFill>
                <a:latin typeface="Segoe UI Semilight" panose="020B0402040204020203" pitchFamily="34" charset="0"/>
                <a:cs typeface="Segoe UI Semilight" panose="020B0402040204020203" pitchFamily="34" charset="0"/>
              </a:rPr>
              <a:t>At the </a:t>
            </a:r>
            <a:r>
              <a:rPr lang="en-US" b="1" i="0" dirty="0">
                <a:solidFill>
                  <a:srgbClr val="C00000"/>
                </a:solidFill>
                <a:latin typeface="Segoe UI Semilight" panose="020B0402040204020203" pitchFamily="34" charset="0"/>
                <a:cs typeface="Segoe UI Semilight" panose="020B0402040204020203" pitchFamily="34" charset="0"/>
              </a:rPr>
              <a:t>right </a:t>
            </a:r>
            <a:r>
              <a:rPr lang="en-US" b="1" i="0" dirty="0">
                <a:solidFill>
                  <a:schemeClr val="tx1"/>
                </a:solidFill>
                <a:latin typeface="Segoe UI Semilight" panose="020B0402040204020203" pitchFamily="34" charset="0"/>
                <a:cs typeface="Segoe UI Semilight" panose="020B0402040204020203" pitchFamily="34" charset="0"/>
              </a:rPr>
              <a:t>time</a:t>
            </a:r>
          </a:p>
        </p:txBody>
      </p:sp>
      <p:sp>
        <p:nvSpPr>
          <p:cNvPr id="2" name="Titre 1"/>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42541199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animEffect transition="in" filter="fade">
                                      <p:cBhvr>
                                        <p:cTn id="15" dur="500"/>
                                        <p:tgtEl>
                                          <p:spTgt spid="10">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4" end="4"/>
                                            </p:txEl>
                                          </p:spTgt>
                                        </p:tgtEl>
                                        <p:attrNameLst>
                                          <p:attrName>style.visibility</p:attrName>
                                        </p:attrNameLst>
                                      </p:cBhvr>
                                      <p:to>
                                        <p:strVal val="visible"/>
                                      </p:to>
                                    </p:set>
                                    <p:animEffect transition="in" filter="fade">
                                      <p:cBhvr>
                                        <p:cTn id="18" dur="500"/>
                                        <p:tgtEl>
                                          <p:spTgt spid="10">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fade">
                                      <p:cBhvr>
                                        <p:cTn id="28" dur="1000"/>
                                        <p:tgtEl>
                                          <p:spTgt spid="16">
                                            <p:txEl>
                                              <p:pRg st="2" end="2"/>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fade">
                                      <p:cBhvr>
                                        <p:cTn id="32" dur="1000"/>
                                        <p:tgtEl>
                                          <p:spTgt spid="16">
                                            <p:txEl>
                                              <p:pRg st="4" end="4"/>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6">
                                            <p:txEl>
                                              <p:pRg st="6" end="6"/>
                                            </p:txEl>
                                          </p:spTgt>
                                        </p:tgtEl>
                                        <p:attrNameLst>
                                          <p:attrName>style.visibility</p:attrName>
                                        </p:attrNameLst>
                                      </p:cBhvr>
                                      <p:to>
                                        <p:strVal val="visible"/>
                                      </p:to>
                                    </p:set>
                                    <p:animEffect transition="in" filter="fade">
                                      <p:cBhvr>
                                        <p:cTn id="36" dur="1000"/>
                                        <p:tgtEl>
                                          <p:spTgt spid="1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8882" y="7505"/>
            <a:ext cx="9217024" cy="6912768"/>
          </a:xfrm>
          <a:prstGeom prst="rect">
            <a:avLst/>
          </a:prstGeom>
        </p:spPr>
      </p:pic>
      <p:sp>
        <p:nvSpPr>
          <p:cNvPr id="10" name="Espace réservé du texte 9"/>
          <p:cNvSpPr>
            <a:spLocks noGrp="1"/>
          </p:cNvSpPr>
          <p:nvPr>
            <p:ph type="body" sz="half" idx="2"/>
          </p:nvPr>
        </p:nvSpPr>
        <p:spPr/>
        <p:txBody>
          <a:bodyPr/>
          <a:lstStyle/>
          <a:p>
            <a:r>
              <a:rPr lang="fr-FR" dirty="0" err="1"/>
              <a:t>SnapVue</a:t>
            </a:r>
            <a:r>
              <a:rPr lang="fr-FR" dirty="0"/>
              <a:t> - </a:t>
            </a:r>
            <a:r>
              <a:rPr lang="fr-FR" dirty="0" err="1"/>
              <a:t>Geo</a:t>
            </a:r>
            <a:r>
              <a:rPr lang="fr-FR" dirty="0"/>
              <a:t> tags</a:t>
            </a:r>
          </a:p>
        </p:txBody>
      </p:sp>
      <p:sp>
        <p:nvSpPr>
          <p:cNvPr id="7" name="Titre 14"/>
          <p:cNvSpPr>
            <a:spLocks noGrp="1"/>
          </p:cNvSpPr>
          <p:nvPr>
            <p:ph type="title"/>
          </p:nvPr>
        </p:nvSpPr>
        <p:spPr>
          <a:xfrm>
            <a:off x="0" y="194057"/>
            <a:ext cx="1964824" cy="720000"/>
          </a:xfrm>
        </p:spPr>
        <p:txBody>
          <a:bodyPr/>
          <a:lstStyle/>
          <a:p>
            <a:r>
              <a:rPr lang="fr-FR" dirty="0"/>
              <a:t>Location-</a:t>
            </a:r>
            <a:r>
              <a:rPr lang="fr-FR" dirty="0" err="1"/>
              <a:t>based</a:t>
            </a:r>
            <a:r>
              <a:rPr lang="fr-FR" dirty="0"/>
              <a:t> Mobile </a:t>
            </a:r>
            <a:r>
              <a:rPr lang="fr-FR" dirty="0" err="1"/>
              <a:t>app</a:t>
            </a:r>
            <a:endParaRPr lang="fr-FR" dirty="0"/>
          </a:p>
        </p:txBody>
      </p:sp>
    </p:spTree>
    <p:custDataLst>
      <p:tags r:id="rId1"/>
    </p:custDataLst>
    <p:extLst>
      <p:ext uri="{BB962C8B-B14F-4D97-AF65-F5344CB8AC3E}">
        <p14:creationId xmlns:p14="http://schemas.microsoft.com/office/powerpoint/2010/main" val="4115811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1" y="1870172"/>
            <a:ext cx="2561426" cy="2243585"/>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187" y="4386003"/>
            <a:ext cx="654776" cy="1145857"/>
          </a:xfrm>
          <a:prstGeom prst="rect">
            <a:avLst/>
          </a:prstGeom>
        </p:spPr>
      </p:pic>
      <p:grpSp>
        <p:nvGrpSpPr>
          <p:cNvPr id="40" name="Groupe 225"/>
          <p:cNvGrpSpPr/>
          <p:nvPr/>
        </p:nvGrpSpPr>
        <p:grpSpPr>
          <a:xfrm>
            <a:off x="908629" y="3026541"/>
            <a:ext cx="1979507" cy="3642819"/>
            <a:chOff x="5413256" y="1097516"/>
            <a:chExt cx="1486562" cy="2938628"/>
          </a:xfrm>
        </p:grpSpPr>
        <p:pic>
          <p:nvPicPr>
            <p:cNvPr id="4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9" name="ZoneTexte 58"/>
          <p:cNvSpPr txBox="1"/>
          <p:nvPr/>
        </p:nvSpPr>
        <p:spPr>
          <a:xfrm>
            <a:off x="5780438" y="1310125"/>
            <a:ext cx="1920719" cy="830997"/>
          </a:xfrm>
          <a:prstGeom prst="rect">
            <a:avLst/>
          </a:prstGeom>
          <a:noFill/>
        </p:spPr>
        <p:txBody>
          <a:bodyPr wrap="none" rtlCol="0">
            <a:spAutoFit/>
          </a:bodyPr>
          <a:lstStyle/>
          <a:p>
            <a:r>
              <a:rPr lang="en-US" sz="2400" i="0" dirty="0">
                <a:solidFill>
                  <a:schemeClr val="tx1"/>
                </a:solidFill>
                <a:latin typeface="Segoe UI Semilight" panose="020B0402040204020203" pitchFamily="34" charset="0"/>
                <a:cs typeface="Segoe UI Semilight" panose="020B0402040204020203" pitchFamily="34" charset="0"/>
              </a:rPr>
              <a:t>Contextual</a:t>
            </a:r>
          </a:p>
          <a:p>
            <a:r>
              <a:rPr lang="en-US" i="0" dirty="0">
                <a:solidFill>
                  <a:schemeClr val="tx1"/>
                </a:solidFill>
                <a:latin typeface="Segoe UI Semilight" panose="020B0402040204020203" pitchFamily="34" charset="0"/>
                <a:cs typeface="Segoe UI Semilight" panose="020B0402040204020203" pitchFamily="34" charset="0"/>
              </a:rPr>
              <a:t>Logic engine</a:t>
            </a:r>
            <a:endParaRPr lang="en-US" sz="2400" i="0" dirty="0">
              <a:solidFill>
                <a:schemeClr val="tx1"/>
              </a:solidFill>
              <a:latin typeface="Segoe UI Semilight" panose="020B0402040204020203" pitchFamily="34" charset="0"/>
              <a:cs typeface="Segoe UI Semilight" panose="020B0402040204020203" pitchFamily="34" charset="0"/>
            </a:endParaRPr>
          </a:p>
        </p:txBody>
      </p:sp>
      <p:sp>
        <p:nvSpPr>
          <p:cNvPr id="31" name="Flèche droite 30"/>
          <p:cNvSpPr/>
          <p:nvPr/>
        </p:nvSpPr>
        <p:spPr>
          <a:xfrm flipH="1">
            <a:off x="3238810" y="4332874"/>
            <a:ext cx="2040432" cy="1020699"/>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bg1"/>
                </a:solidFill>
                <a:latin typeface="Bahnschrift SemiLight" panose="020B0502040204020203" pitchFamily="34" charset="0"/>
                <a:cs typeface="Segoe UI" panose="020B0502040204020203" pitchFamily="34" charset="0"/>
              </a:rPr>
              <a:t>Info/control</a:t>
            </a:r>
          </a:p>
        </p:txBody>
      </p:sp>
      <p:sp>
        <p:nvSpPr>
          <p:cNvPr id="54" name="ZoneTexte 53"/>
          <p:cNvSpPr txBox="1"/>
          <p:nvPr/>
        </p:nvSpPr>
        <p:spPr>
          <a:xfrm>
            <a:off x="483020" y="1488562"/>
            <a:ext cx="1179297" cy="461665"/>
          </a:xfrm>
          <a:prstGeom prst="rect">
            <a:avLst/>
          </a:prstGeom>
          <a:noFill/>
        </p:spPr>
        <p:txBody>
          <a:bodyPr wrap="none" rtlCol="0">
            <a:spAutoFit/>
          </a:bodyPr>
          <a:lstStyle/>
          <a:p>
            <a:r>
              <a:rPr lang="en-US" i="0" dirty="0">
                <a:solidFill>
                  <a:schemeClr val="tx1"/>
                </a:solidFill>
                <a:latin typeface="Segoe UI Semilight" panose="020B0402040204020203" pitchFamily="34" charset="0"/>
                <a:cs typeface="Segoe UI Semilight" panose="020B0402040204020203" pitchFamily="34" charset="0"/>
              </a:rPr>
              <a:t>Process</a:t>
            </a:r>
          </a:p>
        </p:txBody>
      </p:sp>
      <p:grpSp>
        <p:nvGrpSpPr>
          <p:cNvPr id="20" name="Groupe 198"/>
          <p:cNvGrpSpPr/>
          <p:nvPr/>
        </p:nvGrpSpPr>
        <p:grpSpPr>
          <a:xfrm rot="5832058">
            <a:off x="2583598" y="2867716"/>
            <a:ext cx="652893" cy="605680"/>
            <a:chOff x="7846891" y="1776072"/>
            <a:chExt cx="549910" cy="577850"/>
          </a:xfrm>
        </p:grpSpPr>
        <p:sp>
          <p:nvSpPr>
            <p:cNvPr id="21" name="Arc 20"/>
            <p:cNvSpPr/>
            <p:nvPr/>
          </p:nvSpPr>
          <p:spPr>
            <a:xfrm rot="16200000">
              <a:off x="7988496" y="1931012"/>
              <a:ext cx="312420" cy="2971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2" name="Arc 21"/>
            <p:cNvSpPr/>
            <p:nvPr/>
          </p:nvSpPr>
          <p:spPr>
            <a:xfrm rot="16200000">
              <a:off x="7916423" y="1873545"/>
              <a:ext cx="432435" cy="4114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3" name="Arc 22"/>
            <p:cNvSpPr/>
            <p:nvPr/>
          </p:nvSpPr>
          <p:spPr>
            <a:xfrm rot="16200000">
              <a:off x="7832921" y="1790042"/>
              <a:ext cx="577850" cy="54991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4" name="Arc 23"/>
            <p:cNvSpPr/>
            <p:nvPr/>
          </p:nvSpPr>
          <p:spPr>
            <a:xfrm rot="16200000">
              <a:off x="8038715" y="1980351"/>
              <a:ext cx="312420" cy="297180"/>
            </a:xfrm>
            <a:prstGeom prst="arc">
              <a:avLst>
                <a:gd name="adj1" fmla="val 17314747"/>
                <a:gd name="adj2" fmla="val 20804882"/>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3" name="Espace réservé du texte 2"/>
          <p:cNvSpPr>
            <a:spLocks noGrp="1"/>
          </p:cNvSpPr>
          <p:nvPr>
            <p:ph type="body" sz="half" idx="2"/>
          </p:nvPr>
        </p:nvSpPr>
        <p:spPr/>
        <p:txBody>
          <a:bodyPr/>
          <a:lstStyle/>
          <a:p>
            <a:r>
              <a:rPr lang="en-US" dirty="0" err="1"/>
              <a:t>SnapVue</a:t>
            </a:r>
            <a:r>
              <a:rPr lang="en-US" dirty="0"/>
              <a:t> </a:t>
            </a:r>
          </a:p>
        </p:txBody>
      </p:sp>
      <p:sp>
        <p:nvSpPr>
          <p:cNvPr id="12" name="Espace réservé du texte 11"/>
          <p:cNvSpPr>
            <a:spLocks noGrp="1"/>
          </p:cNvSpPr>
          <p:nvPr>
            <p:ph type="body" sz="half" idx="11"/>
          </p:nvPr>
        </p:nvSpPr>
        <p:spPr/>
        <p:txBody>
          <a:bodyPr/>
          <a:lstStyle/>
          <a:p>
            <a:r>
              <a:rPr lang="en-US" dirty="0"/>
              <a:t>How it works</a:t>
            </a:r>
          </a:p>
        </p:txBody>
      </p:sp>
      <p:sp>
        <p:nvSpPr>
          <p:cNvPr id="55" name="ZoneTexte 54"/>
          <p:cNvSpPr txBox="1"/>
          <p:nvPr/>
        </p:nvSpPr>
        <p:spPr>
          <a:xfrm>
            <a:off x="2927648" y="1314925"/>
            <a:ext cx="2394373" cy="830997"/>
          </a:xfrm>
          <a:prstGeom prst="rect">
            <a:avLst/>
          </a:prstGeom>
          <a:noFill/>
        </p:spPr>
        <p:txBody>
          <a:bodyPr wrap="none" rtlCol="0">
            <a:spAutoFit/>
          </a:bodyPr>
          <a:lstStyle/>
          <a:p>
            <a:r>
              <a:rPr lang="en-US" i="0" dirty="0">
                <a:solidFill>
                  <a:schemeClr val="tx1"/>
                </a:solidFill>
                <a:latin typeface="Segoe UI Semilight" panose="020B0402040204020203" pitchFamily="34" charset="0"/>
                <a:cs typeface="Segoe UI Semilight" panose="020B0402040204020203" pitchFamily="34" charset="0"/>
              </a:rPr>
              <a:t>Indoor/Outdoor </a:t>
            </a:r>
          </a:p>
          <a:p>
            <a:r>
              <a:rPr lang="en-US" i="0" dirty="0">
                <a:solidFill>
                  <a:schemeClr val="tx1"/>
                </a:solidFill>
                <a:latin typeface="Segoe UI Semilight" panose="020B0402040204020203" pitchFamily="34" charset="0"/>
                <a:cs typeface="Segoe UI Semilight" panose="020B0402040204020203" pitchFamily="34" charset="0"/>
              </a:rPr>
              <a:t>Positioning</a:t>
            </a:r>
          </a:p>
        </p:txBody>
      </p:sp>
      <p:grpSp>
        <p:nvGrpSpPr>
          <p:cNvPr id="37" name="Groupe 36"/>
          <p:cNvGrpSpPr/>
          <p:nvPr/>
        </p:nvGrpSpPr>
        <p:grpSpPr>
          <a:xfrm>
            <a:off x="2638168" y="2113970"/>
            <a:ext cx="2572404" cy="723963"/>
            <a:chOff x="3221018" y="2095377"/>
            <a:chExt cx="2572404" cy="723963"/>
          </a:xfrm>
        </p:grpSpPr>
        <p:pic>
          <p:nvPicPr>
            <p:cNvPr id="33" name="Image 32"/>
            <p:cNvPicPr>
              <a:picLocks noChangeAspect="1"/>
            </p:cNvPicPr>
            <p:nvPr/>
          </p:nvPicPr>
          <p:blipFill>
            <a:blip r:embed="rId8"/>
            <a:stretch>
              <a:fillRect/>
            </a:stretch>
          </p:blipFill>
          <p:spPr>
            <a:xfrm>
              <a:off x="3221018" y="2095377"/>
              <a:ext cx="845893" cy="723963"/>
            </a:xfrm>
            <a:prstGeom prst="rect">
              <a:avLst/>
            </a:prstGeom>
          </p:spPr>
        </p:pic>
        <p:pic>
          <p:nvPicPr>
            <p:cNvPr id="34" name="Image 33"/>
            <p:cNvPicPr>
              <a:picLocks noChangeAspect="1"/>
            </p:cNvPicPr>
            <p:nvPr/>
          </p:nvPicPr>
          <p:blipFill>
            <a:blip r:embed="rId9"/>
            <a:stretch>
              <a:fillRect/>
            </a:stretch>
          </p:blipFill>
          <p:spPr>
            <a:xfrm>
              <a:off x="3977641" y="2181147"/>
              <a:ext cx="533446" cy="571550"/>
            </a:xfrm>
            <a:prstGeom prst="rect">
              <a:avLst/>
            </a:prstGeom>
          </p:spPr>
        </p:pic>
        <p:pic>
          <p:nvPicPr>
            <p:cNvPr id="35" name="Image 34"/>
            <p:cNvPicPr>
              <a:picLocks noChangeAspect="1"/>
            </p:cNvPicPr>
            <p:nvPr/>
          </p:nvPicPr>
          <p:blipFill>
            <a:blip r:embed="rId10"/>
            <a:stretch>
              <a:fillRect/>
            </a:stretch>
          </p:blipFill>
          <p:spPr>
            <a:xfrm>
              <a:off x="4464058" y="2141100"/>
              <a:ext cx="739204" cy="632515"/>
            </a:xfrm>
            <a:prstGeom prst="rect">
              <a:avLst/>
            </a:prstGeom>
          </p:spPr>
        </p:pic>
        <p:pic>
          <p:nvPicPr>
            <p:cNvPr id="36" name="Image 35"/>
            <p:cNvPicPr>
              <a:picLocks noChangeAspect="1"/>
            </p:cNvPicPr>
            <p:nvPr/>
          </p:nvPicPr>
          <p:blipFill rotWithShape="1">
            <a:blip r:embed="rId11">
              <a:clrChange>
                <a:clrFrom>
                  <a:srgbClr val="F2F2F2"/>
                </a:clrFrom>
                <a:clrTo>
                  <a:srgbClr val="F2F2F2">
                    <a:alpha val="0"/>
                  </a:srgbClr>
                </a:clrTo>
              </a:clrChange>
            </a:blip>
            <a:srcRect l="56012" r="185" b="37325"/>
            <a:stretch/>
          </p:blipFill>
          <p:spPr>
            <a:xfrm>
              <a:off x="5226040" y="2127329"/>
              <a:ext cx="567382" cy="645159"/>
            </a:xfrm>
            <a:prstGeom prst="rect">
              <a:avLst/>
            </a:prstGeom>
          </p:spPr>
        </p:pic>
      </p:grpSp>
      <p:grpSp>
        <p:nvGrpSpPr>
          <p:cNvPr id="26" name="Groupe 25"/>
          <p:cNvGrpSpPr/>
          <p:nvPr/>
        </p:nvGrpSpPr>
        <p:grpSpPr>
          <a:xfrm>
            <a:off x="5369786" y="3507724"/>
            <a:ext cx="1964169" cy="1964169"/>
            <a:chOff x="5369786" y="3507724"/>
            <a:chExt cx="1964169" cy="1964169"/>
          </a:xfrm>
        </p:grpSpPr>
        <p:pic>
          <p:nvPicPr>
            <p:cNvPr id="18" name="Image 17"/>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69786" y="3507724"/>
              <a:ext cx="1964169" cy="1964169"/>
            </a:xfrm>
            <a:prstGeom prst="rect">
              <a:avLst/>
            </a:prstGeom>
          </p:spPr>
        </p:pic>
        <p:pic>
          <p:nvPicPr>
            <p:cNvPr id="69" name="Picture 6" descr="D:\ARC\ARC_Libraries\V11.1\LIB\ACTUAL\PcVue\V1.8\FR\Lib\SH_SYSTEM\B\PCVUE_LIBS_SYSTEM_SERVER_CABINET_FRONT_128.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53719" y="4063788"/>
              <a:ext cx="395859" cy="790071"/>
            </a:xfrm>
            <a:prstGeom prst="rect">
              <a:avLst/>
            </a:prstGeom>
            <a:noFill/>
            <a:extLst>
              <a:ext uri="{909E8E84-426E-40DD-AFC4-6F175D3DCCD1}">
                <a14:hiddenFill xmlns:a14="http://schemas.microsoft.com/office/drawing/2010/main">
                  <a:solidFill>
                    <a:srgbClr val="FFFFFF"/>
                  </a:solidFill>
                </a14:hiddenFill>
              </a:ext>
            </a:extLst>
          </p:spPr>
        </p:pic>
      </p:grpSp>
      <p:sp>
        <p:nvSpPr>
          <p:cNvPr id="63" name="Flèche droite 62"/>
          <p:cNvSpPr/>
          <p:nvPr/>
        </p:nvSpPr>
        <p:spPr>
          <a:xfrm>
            <a:off x="3240691" y="3348337"/>
            <a:ext cx="2085779" cy="956702"/>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i="0" dirty="0">
                <a:solidFill>
                  <a:schemeClr val="bg1"/>
                </a:solidFill>
                <a:latin typeface="Bahnschrift SemiLight" panose="020B0502040204020203" pitchFamily="34" charset="0"/>
              </a:rPr>
              <a:t>Context Who/Where</a:t>
            </a:r>
          </a:p>
        </p:txBody>
      </p:sp>
      <p:pic>
        <p:nvPicPr>
          <p:cNvPr id="57" name="Image 56"/>
          <p:cNvPicPr>
            <a:picLocks noChangeAspect="1"/>
          </p:cNvPicPr>
          <p:nvPr/>
        </p:nvPicPr>
        <p:blipFill rotWithShape="1">
          <a:blip r:embed="rId14">
            <a:extLst>
              <a:ext uri="{28A0092B-C50C-407E-A947-70E740481C1C}">
                <a14:useLocalDpi xmlns:a14="http://schemas.microsoft.com/office/drawing/2010/main" val="0"/>
              </a:ext>
            </a:extLst>
          </a:blip>
          <a:srcRect t="11773" b="13820"/>
          <a:stretch/>
        </p:blipFill>
        <p:spPr>
          <a:xfrm>
            <a:off x="983432" y="3356992"/>
            <a:ext cx="1804004" cy="3138543"/>
          </a:xfrm>
          <a:prstGeom prst="rect">
            <a:avLst/>
          </a:prstGeom>
        </p:spPr>
      </p:pic>
      <p:pic>
        <p:nvPicPr>
          <p:cNvPr id="32" name="Image 31"/>
          <p:cNvPicPr>
            <a:picLocks noChangeAspect="1"/>
          </p:cNvPicPr>
          <p:nvPr/>
        </p:nvPicPr>
        <p:blipFill>
          <a:blip r:embed="rId15"/>
          <a:stretch>
            <a:fillRect/>
          </a:stretch>
        </p:blipFill>
        <p:spPr>
          <a:xfrm>
            <a:off x="1051829" y="3324931"/>
            <a:ext cx="1701886" cy="3171482"/>
          </a:xfrm>
          <a:prstGeom prst="rect">
            <a:avLst/>
          </a:prstGeom>
        </p:spPr>
      </p:pic>
      <p:pic>
        <p:nvPicPr>
          <p:cNvPr id="6" name="Image 5"/>
          <p:cNvPicPr>
            <a:picLocks noChangeAspect="1"/>
          </p:cNvPicPr>
          <p:nvPr/>
        </p:nvPicPr>
        <p:blipFill>
          <a:blip r:embed="rId16"/>
          <a:stretch>
            <a:fillRect/>
          </a:stretch>
        </p:blipFill>
        <p:spPr>
          <a:xfrm>
            <a:off x="1048695" y="3427671"/>
            <a:ext cx="1679236" cy="2906474"/>
          </a:xfrm>
          <a:prstGeom prst="rect">
            <a:avLst/>
          </a:prstGeom>
        </p:spPr>
      </p:pic>
      <p:pic>
        <p:nvPicPr>
          <p:cNvPr id="2" name="Image 1"/>
          <p:cNvPicPr>
            <a:picLocks noChangeAspect="1"/>
          </p:cNvPicPr>
          <p:nvPr/>
        </p:nvPicPr>
        <p:blipFill rotWithShape="1">
          <a:blip r:embed="rId17"/>
          <a:srcRect t="3598"/>
          <a:stretch/>
        </p:blipFill>
        <p:spPr>
          <a:xfrm>
            <a:off x="1064176" y="3437350"/>
            <a:ext cx="1698275" cy="3101236"/>
          </a:xfrm>
          <a:prstGeom prst="rect">
            <a:avLst/>
          </a:prstGeom>
        </p:spPr>
      </p:pic>
      <p:sp>
        <p:nvSpPr>
          <p:cNvPr id="52" name="Flèche droite 51"/>
          <p:cNvSpPr/>
          <p:nvPr/>
        </p:nvSpPr>
        <p:spPr>
          <a:xfrm>
            <a:off x="7283388" y="3407559"/>
            <a:ext cx="2085779" cy="956702"/>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bg1"/>
                </a:solidFill>
                <a:latin typeface="Bahnschrift SemiLight" panose="020B0502040204020203" pitchFamily="34" charset="0"/>
              </a:rPr>
              <a:t>Monitoring</a:t>
            </a:r>
          </a:p>
        </p:txBody>
      </p:sp>
      <p:sp>
        <p:nvSpPr>
          <p:cNvPr id="53" name="Flèche droite 52"/>
          <p:cNvSpPr/>
          <p:nvPr/>
        </p:nvSpPr>
        <p:spPr>
          <a:xfrm>
            <a:off x="7297559" y="4399824"/>
            <a:ext cx="2085779" cy="956702"/>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bg1"/>
                </a:solidFill>
                <a:latin typeface="Bahnschrift SemiLight" panose="020B0502040204020203" pitchFamily="34" charset="0"/>
              </a:rPr>
              <a:t>Tracking</a:t>
            </a:r>
          </a:p>
        </p:txBody>
      </p:sp>
      <p:grpSp>
        <p:nvGrpSpPr>
          <p:cNvPr id="19" name="Groupe 18"/>
          <p:cNvGrpSpPr/>
          <p:nvPr/>
        </p:nvGrpSpPr>
        <p:grpSpPr>
          <a:xfrm>
            <a:off x="5752458" y="2444572"/>
            <a:ext cx="950698" cy="956593"/>
            <a:chOff x="5765065" y="2707370"/>
            <a:chExt cx="950698" cy="956593"/>
          </a:xfrm>
        </p:grpSpPr>
        <p:pic>
          <p:nvPicPr>
            <p:cNvPr id="50" name="Image 49"/>
            <p:cNvPicPr>
              <a:picLocks noChangeAspect="1"/>
            </p:cNvPicPr>
            <p:nvPr/>
          </p:nvPicPr>
          <p:blipFill>
            <a:blip r:embed="rId18">
              <a:clrChange>
                <a:clrFrom>
                  <a:srgbClr val="FFFFFF"/>
                </a:clrFrom>
                <a:clrTo>
                  <a:srgbClr val="FFFFFF">
                    <a:alpha val="0"/>
                  </a:srgbClr>
                </a:clrTo>
              </a:clrChange>
            </a:blip>
            <a:stretch>
              <a:fillRect/>
            </a:stretch>
          </p:blipFill>
          <p:spPr>
            <a:xfrm>
              <a:off x="5765065" y="2707370"/>
              <a:ext cx="388654" cy="449619"/>
            </a:xfrm>
            <a:prstGeom prst="rect">
              <a:avLst/>
            </a:prstGeom>
          </p:spPr>
        </p:pic>
        <p:pic>
          <p:nvPicPr>
            <p:cNvPr id="15" name="Image 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33842" y="2982042"/>
              <a:ext cx="681921" cy="681921"/>
            </a:xfrm>
            <a:prstGeom prst="rect">
              <a:avLst/>
            </a:prstGeom>
          </p:spPr>
        </p:pic>
      </p:grpSp>
      <p:pic>
        <p:nvPicPr>
          <p:cNvPr id="29" name="Image 28"/>
          <p:cNvPicPr>
            <a:picLocks noChangeAspect="1"/>
          </p:cNvPicPr>
          <p:nvPr/>
        </p:nvPicPr>
        <p:blipFill rotWithShape="1">
          <a:blip r:embed="rId20" cstate="print">
            <a:extLst>
              <a:ext uri="{28A0092B-C50C-407E-A947-70E740481C1C}">
                <a14:useLocalDpi xmlns:a14="http://schemas.microsoft.com/office/drawing/2010/main" val="0"/>
              </a:ext>
            </a:extLst>
          </a:blip>
          <a:srcRect l="11413" t="4851" r="37138" b="66800"/>
          <a:stretch/>
        </p:blipFill>
        <p:spPr>
          <a:xfrm>
            <a:off x="5451390" y="4803087"/>
            <a:ext cx="603491" cy="581938"/>
          </a:xfrm>
          <a:prstGeom prst="rect">
            <a:avLst/>
          </a:prstGeom>
        </p:spPr>
      </p:pic>
      <p:grpSp>
        <p:nvGrpSpPr>
          <p:cNvPr id="30" name="Groupe 29"/>
          <p:cNvGrpSpPr/>
          <p:nvPr/>
        </p:nvGrpSpPr>
        <p:grpSpPr>
          <a:xfrm>
            <a:off x="8117839" y="1434297"/>
            <a:ext cx="4064065" cy="4277086"/>
            <a:chOff x="8117839" y="1434297"/>
            <a:chExt cx="4064065" cy="4277086"/>
          </a:xfrm>
        </p:grpSpPr>
        <p:grpSp>
          <p:nvGrpSpPr>
            <p:cNvPr id="7" name="Groupe 6"/>
            <p:cNvGrpSpPr/>
            <p:nvPr/>
          </p:nvGrpSpPr>
          <p:grpSpPr>
            <a:xfrm>
              <a:off x="8117839" y="1434297"/>
              <a:ext cx="4064065" cy="4277086"/>
              <a:chOff x="8266996" y="1949364"/>
              <a:chExt cx="4064065" cy="4277086"/>
            </a:xfrm>
          </p:grpSpPr>
          <p:pic>
            <p:nvPicPr>
              <p:cNvPr id="47" name="Picture 8" descr="D:\ARC\ARC_Libraries\V11.1\LIB\ACTUAL\PcVue\SH_SYSTEM\B\PCVUE_LIBS_SYSTEM_MONITOR_DARK_FRONT_EXTRUDED_512.pn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9487258" y="3382647"/>
                <a:ext cx="2843803" cy="2843803"/>
              </a:xfrm>
              <a:prstGeom prst="rect">
                <a:avLst/>
              </a:prstGeom>
              <a:noFill/>
              <a:extLst>
                <a:ext uri="{909E8E84-426E-40DD-AFC4-6F175D3DCCD1}">
                  <a14:hiddenFill xmlns:a14="http://schemas.microsoft.com/office/drawing/2010/main">
                    <a:solidFill>
                      <a:srgbClr val="FFFFFF"/>
                    </a:solidFill>
                  </a14:hiddenFill>
                </a:ext>
              </a:extLst>
            </p:spPr>
          </p:pic>
          <p:sp>
            <p:nvSpPr>
              <p:cNvPr id="49" name="ZoneTexte 48"/>
              <p:cNvSpPr txBox="1"/>
              <p:nvPr/>
            </p:nvSpPr>
            <p:spPr>
              <a:xfrm>
                <a:off x="9566242" y="1949364"/>
                <a:ext cx="2142702" cy="461665"/>
              </a:xfrm>
              <a:prstGeom prst="rect">
                <a:avLst/>
              </a:prstGeom>
              <a:noFill/>
            </p:spPr>
            <p:txBody>
              <a:bodyPr wrap="none" rtlCol="0">
                <a:spAutoFit/>
              </a:bodyPr>
              <a:lstStyle/>
              <a:p>
                <a:r>
                  <a:rPr lang="en-US" sz="2400" i="0" dirty="0">
                    <a:solidFill>
                      <a:schemeClr val="tx1"/>
                    </a:solidFill>
                    <a:latin typeface="Segoe UI Semilight" panose="020B0402040204020203" pitchFamily="34" charset="0"/>
                    <a:cs typeface="Segoe UI Semilight" panose="020B0402040204020203" pitchFamily="34" charset="0"/>
                  </a:rPr>
                  <a:t>Central control</a:t>
                </a:r>
              </a:p>
            </p:txBody>
          </p:sp>
          <p:sp>
            <p:nvSpPr>
              <p:cNvPr id="60" name="ZoneTexte 59"/>
              <p:cNvSpPr txBox="1"/>
              <p:nvPr/>
            </p:nvSpPr>
            <p:spPr>
              <a:xfrm>
                <a:off x="8266996" y="4542104"/>
                <a:ext cx="184731" cy="369332"/>
              </a:xfrm>
              <a:prstGeom prst="rect">
                <a:avLst/>
              </a:prstGeom>
              <a:noFill/>
            </p:spPr>
            <p:txBody>
              <a:bodyPr wrap="none" rtlCol="0">
                <a:spAutoFit/>
              </a:bodyPr>
              <a:lstStyle/>
              <a:p>
                <a:endParaRPr lang="en-US" sz="1800" i="0" dirty="0">
                  <a:solidFill>
                    <a:schemeClr val="tx1"/>
                  </a:solidFill>
                  <a:latin typeface="Segoe UI Semilight" panose="020B0402040204020203" pitchFamily="34" charset="0"/>
                  <a:cs typeface="Segoe UI Semilight" panose="020B0402040204020203" pitchFamily="34" charset="0"/>
                </a:endParaRPr>
              </a:p>
            </p:txBody>
          </p:sp>
        </p:grpSp>
        <p:pic>
          <p:nvPicPr>
            <p:cNvPr id="27" name="Image 26"/>
            <p:cNvPicPr>
              <a:picLocks noChangeAspect="1"/>
            </p:cNvPicPr>
            <p:nvPr/>
          </p:nvPicPr>
          <p:blipFill>
            <a:blip r:embed="rId22"/>
            <a:stretch>
              <a:fillRect/>
            </a:stretch>
          </p:blipFill>
          <p:spPr>
            <a:xfrm>
              <a:off x="9535776" y="3212972"/>
              <a:ext cx="2500658" cy="1630252"/>
            </a:xfrm>
            <a:prstGeom prst="rect">
              <a:avLst/>
            </a:prstGeom>
          </p:spPr>
        </p:pic>
        <p:pic>
          <p:nvPicPr>
            <p:cNvPr id="61" name="Image 60"/>
            <p:cNvPicPr>
              <a:picLocks noChangeAspect="1"/>
            </p:cNvPicPr>
            <p:nvPr/>
          </p:nvPicPr>
          <p:blipFill rotWithShape="1">
            <a:blip r:embed="rId23" cstate="print">
              <a:extLst>
                <a:ext uri="{28A0092B-C50C-407E-A947-70E740481C1C}">
                  <a14:useLocalDpi xmlns:a14="http://schemas.microsoft.com/office/drawing/2010/main" val="0"/>
                </a:ext>
              </a:extLst>
            </a:blip>
            <a:srcRect l="11413" t="4851" r="37138" b="66800"/>
            <a:stretch/>
          </p:blipFill>
          <p:spPr>
            <a:xfrm>
              <a:off x="10731692" y="3698724"/>
              <a:ext cx="386431" cy="372630"/>
            </a:xfrm>
            <a:prstGeom prst="rect">
              <a:avLst/>
            </a:prstGeom>
          </p:spPr>
        </p:pic>
      </p:grpSp>
      <p:grpSp>
        <p:nvGrpSpPr>
          <p:cNvPr id="41" name="Groupe 40"/>
          <p:cNvGrpSpPr/>
          <p:nvPr/>
        </p:nvGrpSpPr>
        <p:grpSpPr>
          <a:xfrm>
            <a:off x="8624556" y="5030012"/>
            <a:ext cx="1697842" cy="907868"/>
            <a:chOff x="8624556" y="5030012"/>
            <a:chExt cx="1697842" cy="907868"/>
          </a:xfrm>
        </p:grpSpPr>
        <p:sp>
          <p:nvSpPr>
            <p:cNvPr id="62" name="ZoneTexte 61"/>
            <p:cNvSpPr txBox="1"/>
            <p:nvPr/>
          </p:nvSpPr>
          <p:spPr>
            <a:xfrm>
              <a:off x="9401953" y="5030012"/>
              <a:ext cx="920445" cy="369332"/>
            </a:xfrm>
            <a:prstGeom prst="rect">
              <a:avLst/>
            </a:prstGeom>
            <a:noFill/>
          </p:spPr>
          <p:txBody>
            <a:bodyPr wrap="none" rtlCol="0">
              <a:spAutoFit/>
            </a:bodyPr>
            <a:lstStyle/>
            <a:p>
              <a:r>
                <a:rPr lang="en-US" sz="1800" i="0" dirty="0">
                  <a:solidFill>
                    <a:schemeClr val="tx1"/>
                  </a:solidFill>
                  <a:latin typeface="Segoe UI Semilight" panose="020B0402040204020203" pitchFamily="34" charset="0"/>
                  <a:cs typeface="Segoe UI Semilight" panose="020B0402040204020203" pitchFamily="34" charset="0"/>
                </a:rPr>
                <a:t>SCADA</a:t>
              </a:r>
            </a:p>
          </p:txBody>
        </p:sp>
        <p:cxnSp>
          <p:nvCxnSpPr>
            <p:cNvPr id="56" name="Connecteur droit 55"/>
            <p:cNvCxnSpPr/>
            <p:nvPr/>
          </p:nvCxnSpPr>
          <p:spPr>
            <a:xfrm flipH="1">
              <a:off x="8624556" y="5364481"/>
              <a:ext cx="792529" cy="573399"/>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39" name="Groupe 38"/>
          <p:cNvGrpSpPr/>
          <p:nvPr/>
        </p:nvGrpSpPr>
        <p:grpSpPr>
          <a:xfrm>
            <a:off x="6694442" y="5306129"/>
            <a:ext cx="1801581" cy="1399085"/>
            <a:chOff x="6533216" y="5270275"/>
            <a:chExt cx="1801581" cy="1399085"/>
          </a:xfrm>
        </p:grpSpPr>
        <p:pic>
          <p:nvPicPr>
            <p:cNvPr id="51" name="Picture 109" descr="D:\ARC\ARC_Libraries\V11.1\LIB\ACTUAL\PcVue\V1.8\FR\Lib\SH_SYSTEM\B\PCVUE_LIBS_SYSTEM_PLC_CONTROLLER_FRONT_128.png"/>
            <p:cNvPicPr>
              <a:picLocks noChangeAspect="1" noChangeArrowheads="1"/>
            </p:cNvPicPr>
            <p:nvPr/>
          </p:nvPicPr>
          <p:blipFill rotWithShape="1">
            <a:blip r:embed="rId24">
              <a:extLst>
                <a:ext uri="{28A0092B-C50C-407E-A947-70E740481C1C}">
                  <a14:useLocalDpi xmlns:a14="http://schemas.microsoft.com/office/drawing/2010/main" val="0"/>
                </a:ext>
              </a:extLst>
            </a:blip>
            <a:srcRect t="22886" b="27114"/>
            <a:stretch/>
          </p:blipFill>
          <p:spPr bwMode="auto">
            <a:xfrm>
              <a:off x="7450219" y="5928613"/>
              <a:ext cx="838473" cy="45204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7"/>
            <p:cNvCxnSpPr/>
            <p:nvPr/>
          </p:nvCxnSpPr>
          <p:spPr>
            <a:xfrm>
              <a:off x="6533216" y="5270275"/>
              <a:ext cx="687654" cy="5956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7396720" y="6300028"/>
              <a:ext cx="938077" cy="369332"/>
            </a:xfrm>
            <a:prstGeom prst="rect">
              <a:avLst/>
            </a:prstGeom>
            <a:noFill/>
          </p:spPr>
          <p:txBody>
            <a:bodyPr wrap="none" rtlCol="0">
              <a:spAutoFit/>
            </a:bodyPr>
            <a:lstStyle/>
            <a:p>
              <a:r>
                <a:rPr lang="en-US" sz="1800" i="0" dirty="0">
                  <a:solidFill>
                    <a:schemeClr val="tx1"/>
                  </a:solidFill>
                  <a:latin typeface="Segoe UI Semilight" panose="020B0402040204020203" pitchFamily="34" charset="0"/>
                  <a:cs typeface="Segoe UI Semilight" panose="020B0402040204020203" pitchFamily="34" charset="0"/>
                </a:rPr>
                <a:t>Devices</a:t>
              </a:r>
            </a:p>
          </p:txBody>
        </p:sp>
      </p:grpSp>
      <p:pic>
        <p:nvPicPr>
          <p:cNvPr id="64" name="Image 6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19402" y="4342400"/>
            <a:ext cx="546984" cy="546984"/>
          </a:xfrm>
          <a:prstGeom prst="rect">
            <a:avLst/>
          </a:prstGeom>
        </p:spPr>
      </p:pic>
      <p:pic>
        <p:nvPicPr>
          <p:cNvPr id="66" name="Image 6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596597" y="4113757"/>
            <a:ext cx="404939" cy="404939"/>
          </a:xfrm>
          <a:prstGeom prst="rect">
            <a:avLst/>
          </a:prstGeom>
        </p:spPr>
      </p:pic>
      <p:sp>
        <p:nvSpPr>
          <p:cNvPr id="4" name="Titre 3"/>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30086415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85185E-6 L 0.06927 -0.28843 " pathEditMode="relative" rAng="0" ptsTypes="AA">
                                      <p:cBhvr>
                                        <p:cTn id="6" dur="2000" fill="hold"/>
                                        <p:tgtEl>
                                          <p:spTgt spid="14"/>
                                        </p:tgtEl>
                                        <p:attrNameLst>
                                          <p:attrName>ppt_x</p:attrName>
                                          <p:attrName>ppt_y</p:attrName>
                                        </p:attrNameLst>
                                      </p:cBhvr>
                                      <p:rCtr x="3464" y="-14421"/>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500"/>
                                        <p:tgtEl>
                                          <p:spTgt spid="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childTnLst>
                                </p:cTn>
                              </p:par>
                              <p:par>
                                <p:cTn id="79" presetID="10"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nodeType="withEffect">
                                  <p:stCondLst>
                                    <p:cond delay="0"/>
                                  </p:stCondLst>
                                  <p:childTnLst>
                                    <p:set>
                                      <p:cBhvr>
                                        <p:cTn id="83" dur="1" fill="hold">
                                          <p:stCondLst>
                                            <p:cond delay="0"/>
                                          </p:stCondLst>
                                        </p:cTn>
                                        <p:tgtEl>
                                          <p:spTgt spid="41"/>
                                        </p:tgtEl>
                                        <p:attrNameLst>
                                          <p:attrName>style.visibility</p:attrName>
                                        </p:attrNameLst>
                                      </p:cBhvr>
                                      <p:to>
                                        <p:strVal val="visible"/>
                                      </p:to>
                                    </p:set>
                                    <p:animEffect transition="in" filter="fade">
                                      <p:cBhvr>
                                        <p:cTn id="8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31" grpId="0" animBg="1"/>
      <p:bldP spid="55" grpId="0"/>
      <p:bldP spid="63" grpId="0" animBg="1"/>
      <p:bldP spid="52" grpId="0" animBg="1"/>
      <p:bldP spid="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Content</a:t>
            </a:r>
          </a:p>
        </p:txBody>
      </p:sp>
      <p:sp>
        <p:nvSpPr>
          <p:cNvPr id="3" name="Espace réservé du texte 2"/>
          <p:cNvSpPr>
            <a:spLocks noGrp="1"/>
          </p:cNvSpPr>
          <p:nvPr>
            <p:ph type="body" idx="1"/>
          </p:nvPr>
        </p:nvSpPr>
        <p:spPr/>
        <p:txBody>
          <a:bodyPr/>
          <a:lstStyle/>
          <a:p>
            <a:r>
              <a:rPr lang="en-US" dirty="0"/>
              <a:t>01.</a:t>
            </a:r>
          </a:p>
        </p:txBody>
      </p:sp>
      <p:sp>
        <p:nvSpPr>
          <p:cNvPr id="4" name="Espace réservé du texte 3"/>
          <p:cNvSpPr>
            <a:spLocks noGrp="1"/>
          </p:cNvSpPr>
          <p:nvPr>
            <p:ph type="body" idx="12"/>
          </p:nvPr>
        </p:nvSpPr>
        <p:spPr/>
        <p:txBody>
          <a:bodyPr/>
          <a:lstStyle/>
          <a:p>
            <a:r>
              <a:rPr lang="en-US" dirty="0"/>
              <a:t>02.</a:t>
            </a:r>
          </a:p>
        </p:txBody>
      </p:sp>
      <p:sp>
        <p:nvSpPr>
          <p:cNvPr id="5" name="Espace réservé du texte 4"/>
          <p:cNvSpPr>
            <a:spLocks noGrp="1"/>
          </p:cNvSpPr>
          <p:nvPr>
            <p:ph type="body" idx="13"/>
          </p:nvPr>
        </p:nvSpPr>
        <p:spPr/>
        <p:txBody>
          <a:bodyPr/>
          <a:lstStyle/>
          <a:p>
            <a:r>
              <a:rPr lang="en-US" dirty="0" err="1"/>
              <a:t>IoT</a:t>
            </a:r>
            <a:r>
              <a:rPr lang="en-US" dirty="0"/>
              <a:t> Hub - MQTT</a:t>
            </a:r>
          </a:p>
        </p:txBody>
      </p:sp>
      <p:sp>
        <p:nvSpPr>
          <p:cNvPr id="6" name="Espace réservé du texte 5"/>
          <p:cNvSpPr>
            <a:spLocks noGrp="1"/>
          </p:cNvSpPr>
          <p:nvPr>
            <p:ph type="body" idx="14"/>
          </p:nvPr>
        </p:nvSpPr>
        <p:spPr/>
        <p:txBody>
          <a:bodyPr/>
          <a:lstStyle/>
          <a:p>
            <a:r>
              <a:rPr lang="en-US" dirty="0"/>
              <a:t>03.</a:t>
            </a:r>
          </a:p>
        </p:txBody>
      </p:sp>
      <p:sp>
        <p:nvSpPr>
          <p:cNvPr id="7" name="Espace réservé du texte 6"/>
          <p:cNvSpPr>
            <a:spLocks noGrp="1"/>
          </p:cNvSpPr>
          <p:nvPr>
            <p:ph type="body" idx="15"/>
          </p:nvPr>
        </p:nvSpPr>
        <p:spPr/>
        <p:txBody>
          <a:bodyPr/>
          <a:lstStyle/>
          <a:p>
            <a:r>
              <a:rPr lang="en-US" dirty="0"/>
              <a:t>Digital Hub – SQL variables</a:t>
            </a:r>
          </a:p>
        </p:txBody>
      </p:sp>
      <p:sp>
        <p:nvSpPr>
          <p:cNvPr id="8" name="Espace réservé du texte 7"/>
          <p:cNvSpPr>
            <a:spLocks noGrp="1"/>
          </p:cNvSpPr>
          <p:nvPr>
            <p:ph type="body" idx="16"/>
          </p:nvPr>
        </p:nvSpPr>
        <p:spPr/>
        <p:txBody>
          <a:bodyPr/>
          <a:lstStyle/>
          <a:p>
            <a:r>
              <a:rPr lang="en-US" dirty="0"/>
              <a:t>04.</a:t>
            </a:r>
          </a:p>
        </p:txBody>
      </p:sp>
      <p:sp>
        <p:nvSpPr>
          <p:cNvPr id="9" name="Espace réservé du texte 8"/>
          <p:cNvSpPr>
            <a:spLocks noGrp="1"/>
          </p:cNvSpPr>
          <p:nvPr>
            <p:ph type="body" idx="17"/>
          </p:nvPr>
        </p:nvSpPr>
        <p:spPr/>
        <p:txBody>
          <a:bodyPr/>
          <a:lstStyle/>
          <a:p>
            <a:r>
              <a:rPr lang="en-US" dirty="0"/>
              <a:t>Configuration</a:t>
            </a:r>
          </a:p>
        </p:txBody>
      </p:sp>
      <p:sp>
        <p:nvSpPr>
          <p:cNvPr id="10" name="Espace réservé du texte 9"/>
          <p:cNvSpPr>
            <a:spLocks noGrp="1"/>
          </p:cNvSpPr>
          <p:nvPr>
            <p:ph type="body" idx="18"/>
          </p:nvPr>
        </p:nvSpPr>
        <p:spPr>
          <a:xfrm>
            <a:off x="3019644" y="2276872"/>
            <a:ext cx="8979316" cy="576064"/>
          </a:xfrm>
        </p:spPr>
        <p:txBody>
          <a:bodyPr/>
          <a:lstStyle/>
          <a:p>
            <a:r>
              <a:rPr lang="en-US" dirty="0" err="1"/>
              <a:t>ContextVue</a:t>
            </a:r>
            <a:r>
              <a:rPr lang="en-US" dirty="0"/>
              <a:t>/</a:t>
            </a:r>
            <a:r>
              <a:rPr lang="en-US" dirty="0" err="1"/>
              <a:t>SnapVue</a:t>
            </a:r>
            <a:r>
              <a:rPr lang="en-US" dirty="0"/>
              <a:t> – Location-based mobile solution</a:t>
            </a:r>
          </a:p>
        </p:txBody>
      </p:sp>
      <p:sp>
        <p:nvSpPr>
          <p:cNvPr id="11" name="Espace réservé du texte 7"/>
          <p:cNvSpPr txBox="1">
            <a:spLocks/>
          </p:cNvSpPr>
          <p:nvPr/>
        </p:nvSpPr>
        <p:spPr>
          <a:xfrm>
            <a:off x="2279576" y="4631671"/>
            <a:ext cx="720080" cy="57606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auto">
              <a:spcAft>
                <a:spcPts val="0"/>
              </a:spcAft>
            </a:pPr>
            <a:r>
              <a:rPr lang="en-US" dirty="0"/>
              <a:t>05.</a:t>
            </a:r>
          </a:p>
        </p:txBody>
      </p:sp>
      <p:sp>
        <p:nvSpPr>
          <p:cNvPr id="12" name="Espace réservé du texte 8"/>
          <p:cNvSpPr txBox="1">
            <a:spLocks/>
          </p:cNvSpPr>
          <p:nvPr/>
        </p:nvSpPr>
        <p:spPr>
          <a:xfrm>
            <a:off x="3019644" y="4643931"/>
            <a:ext cx="7756875" cy="57606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auto">
              <a:spcAft>
                <a:spcPts val="0"/>
              </a:spcAft>
            </a:pPr>
            <a:r>
              <a:rPr lang="en-US" dirty="0"/>
              <a:t>Interface</a:t>
            </a:r>
          </a:p>
        </p:txBody>
      </p:sp>
      <p:sp>
        <p:nvSpPr>
          <p:cNvPr id="13" name="Espace réservé du texte 7"/>
          <p:cNvSpPr txBox="1">
            <a:spLocks/>
          </p:cNvSpPr>
          <p:nvPr/>
        </p:nvSpPr>
        <p:spPr>
          <a:xfrm>
            <a:off x="2279576" y="5191844"/>
            <a:ext cx="720080" cy="57606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auto">
              <a:spcAft>
                <a:spcPts val="0"/>
              </a:spcAft>
            </a:pPr>
            <a:r>
              <a:rPr lang="en-US" dirty="0"/>
              <a:t>06.</a:t>
            </a:r>
          </a:p>
        </p:txBody>
      </p:sp>
      <p:sp>
        <p:nvSpPr>
          <p:cNvPr id="14" name="Espace réservé du texte 8"/>
          <p:cNvSpPr txBox="1">
            <a:spLocks/>
          </p:cNvSpPr>
          <p:nvPr/>
        </p:nvSpPr>
        <p:spPr>
          <a:xfrm>
            <a:off x="3019644" y="5204104"/>
            <a:ext cx="7756875" cy="576064"/>
          </a:xfrm>
          <a:prstGeom prst="rect">
            <a:avLst/>
          </a:prstGeom>
        </p:spPr>
        <p:txBody>
          <a:bodyPr anchor="t" anchorCtr="0"/>
          <a:lstStyle>
            <a:lvl1pPr marL="0" indent="0" algn="l" defTabSz="914400" rtl="0" eaLnBrk="1" latinLnBrk="0" hangingPunct="1">
              <a:lnSpc>
                <a:spcPct val="90000"/>
              </a:lnSpc>
              <a:spcBef>
                <a:spcPts val="1000"/>
              </a:spcBef>
              <a:buFont typeface="Arial" panose="020B0604020202020204" pitchFamily="34" charse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fontAlgn="auto">
              <a:spcAft>
                <a:spcPts val="0"/>
              </a:spcAft>
            </a:pPr>
            <a:r>
              <a:rPr lang="en-US" dirty="0"/>
              <a:t>Deployment et security</a:t>
            </a:r>
          </a:p>
        </p:txBody>
      </p:sp>
    </p:spTree>
    <p:extLst>
      <p:ext uri="{BB962C8B-B14F-4D97-AF65-F5344CB8AC3E}">
        <p14:creationId xmlns:p14="http://schemas.microsoft.com/office/powerpoint/2010/main" val="2098697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512443" y="1609974"/>
            <a:ext cx="8450430" cy="45635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Monitor &amp; control nearby devices</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Real-time information: v		</a:t>
            </a:r>
            <a:r>
              <a:rPr lang="en-US" i="0" dirty="0" err="1">
                <a:latin typeface="Segoe UI Semilight" panose="020B0402040204020203" pitchFamily="34" charset="0"/>
                <a:cs typeface="Segoe UI Semilight" panose="020B0402040204020203" pitchFamily="34" charset="0"/>
              </a:rPr>
              <a:t>alues</a:t>
            </a:r>
            <a:r>
              <a:rPr lang="en-US" i="0" dirty="0">
                <a:latin typeface="Segoe UI Semilight" panose="020B0402040204020203" pitchFamily="34" charset="0"/>
                <a:cs typeface="Segoe UI Semilight" panose="020B0402040204020203" pitchFamily="34" charset="0"/>
              </a:rPr>
              <a:t>, alarms list, trends</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Value control</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Log list</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Resources access (documents, webpages,…)</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Contextual animated view</a:t>
            </a:r>
          </a:p>
          <a:p>
            <a:pPr lvl="1" defTabSz="-11271945" eaLnBrk="0" hangingPunct="0">
              <a:spcBef>
                <a:spcPct val="30000"/>
              </a:spcBef>
              <a:buClr>
                <a:schemeClr val="tx1"/>
              </a:buClr>
              <a:buSzPct val="85000"/>
              <a:defRPr/>
            </a:pPr>
            <a:endParaRPr lang="en-US" sz="1700" i="0" dirty="0">
              <a:latin typeface="Segoe UI Semilight" panose="020B0402040204020203" pitchFamily="34" charset="0"/>
              <a:cs typeface="Segoe UI Semilight" panose="020B0402040204020203" pitchFamily="34" charset="0"/>
            </a:endParaRP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Notifications</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Alarms &amp; events</a:t>
            </a:r>
          </a:p>
          <a:p>
            <a:pPr lvl="1" defTabSz="-11271945" eaLnBrk="0" hangingPunct="0">
              <a:spcBef>
                <a:spcPct val="30000"/>
              </a:spcBef>
              <a:buClr>
                <a:schemeClr val="tx1"/>
              </a:buClr>
              <a:buSzPct val="85000"/>
              <a:defRPr/>
            </a:pPr>
            <a:endParaRPr lang="en-US" i="0" dirty="0">
              <a:latin typeface="Segoe UI Semilight" panose="020B0402040204020203" pitchFamily="34" charset="0"/>
              <a:cs typeface="Segoe UI Semilight" panose="020B0402040204020203" pitchFamily="34" charset="0"/>
            </a:endParaRP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Built-in instant messaging system</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Texts, voices, images, videos</a:t>
            </a:r>
          </a:p>
          <a:p>
            <a:pPr lvl="1" defTabSz="-11271945" eaLnBrk="0" hangingPunct="0">
              <a:spcBef>
                <a:spcPct val="30000"/>
              </a:spcBef>
              <a:buClr>
                <a:schemeClr val="tx1"/>
              </a:buClr>
              <a:buSzPct val="85000"/>
              <a:defRPr/>
            </a:pPr>
            <a:r>
              <a:rPr lang="en-US" i="0" dirty="0">
                <a:latin typeface="Segoe UI Semilight" panose="020B0402040204020203" pitchFamily="34" charset="0"/>
                <a:cs typeface="Segoe UI Semilight" panose="020B0402040204020203" pitchFamily="34" charset="0"/>
              </a:rPr>
              <a:t>Between mobiles users and/or with a server</a:t>
            </a:r>
          </a:p>
        </p:txBody>
      </p:sp>
      <p:sp>
        <p:nvSpPr>
          <p:cNvPr id="4" name="Espace réservé du texte 3"/>
          <p:cNvSpPr>
            <a:spLocks noGrp="1"/>
          </p:cNvSpPr>
          <p:nvPr>
            <p:ph type="body" sz="half" idx="2"/>
          </p:nvPr>
        </p:nvSpPr>
        <p:spPr/>
        <p:txBody>
          <a:bodyPr/>
          <a:lstStyle/>
          <a:p>
            <a:r>
              <a:rPr lang="en-US" dirty="0" err="1"/>
              <a:t>SnapVue</a:t>
            </a:r>
            <a:r>
              <a:rPr lang="en-US" dirty="0"/>
              <a:t> – Services &amp; features</a:t>
            </a:r>
          </a:p>
        </p:txBody>
      </p:sp>
      <p:sp>
        <p:nvSpPr>
          <p:cNvPr id="5" name="Espace réservé du texte 4"/>
          <p:cNvSpPr>
            <a:spLocks noGrp="1"/>
          </p:cNvSpPr>
          <p:nvPr>
            <p:ph type="body" sz="half" idx="11"/>
          </p:nvPr>
        </p:nvSpPr>
        <p:spPr/>
        <p:txBody>
          <a:bodyPr/>
          <a:lstStyle/>
          <a:p>
            <a:r>
              <a:rPr lang="en-US" dirty="0"/>
              <a:t>Mobile app </a:t>
            </a:r>
          </a:p>
        </p:txBody>
      </p:sp>
      <p:grpSp>
        <p:nvGrpSpPr>
          <p:cNvPr id="7" name="Groupe 6"/>
          <p:cNvGrpSpPr/>
          <p:nvPr/>
        </p:nvGrpSpPr>
        <p:grpSpPr>
          <a:xfrm>
            <a:off x="6883495" y="2384711"/>
            <a:ext cx="5222100" cy="3014060"/>
            <a:chOff x="6883495" y="2384711"/>
            <a:chExt cx="5222100" cy="3014060"/>
          </a:xfrm>
        </p:grpSpPr>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6800" y="2384711"/>
              <a:ext cx="1617410" cy="3014060"/>
            </a:xfrm>
            <a:prstGeom prst="rect">
              <a:avLst/>
            </a:prstGeom>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8020" y="2392779"/>
              <a:ext cx="1617575" cy="3005992"/>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3495" y="2384711"/>
              <a:ext cx="1619495" cy="3014060"/>
            </a:xfrm>
            <a:prstGeom prst="rect">
              <a:avLst/>
            </a:prstGeom>
          </p:spPr>
        </p:pic>
      </p:grpSp>
      <p:pic>
        <p:nvPicPr>
          <p:cNvPr id="12" name="Image 11"/>
          <p:cNvPicPr>
            <a:picLocks noChangeAspect="1"/>
          </p:cNvPicPr>
          <p:nvPr/>
        </p:nvPicPr>
        <p:blipFill>
          <a:blip r:embed="rId7"/>
          <a:stretch>
            <a:fillRect/>
          </a:stretch>
        </p:blipFill>
        <p:spPr>
          <a:xfrm>
            <a:off x="7564293" y="2434021"/>
            <a:ext cx="1679236" cy="2906474"/>
          </a:xfrm>
          <a:prstGeom prst="rect">
            <a:avLst/>
          </a:prstGeom>
        </p:spPr>
      </p:pic>
      <p:pic>
        <p:nvPicPr>
          <p:cNvPr id="9" name="Imag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44829" y="2392779"/>
            <a:ext cx="1524000" cy="3132667"/>
          </a:xfrm>
          <a:prstGeom prst="rect">
            <a:avLst/>
          </a:prstGeom>
        </p:spPr>
      </p:pic>
      <p:pic>
        <p:nvPicPr>
          <p:cNvPr id="10" name="Image 9"/>
          <p:cNvPicPr>
            <a:picLocks noChangeAspect="1"/>
          </p:cNvPicPr>
          <p:nvPr/>
        </p:nvPicPr>
        <p:blipFill rotWithShape="1">
          <a:blip r:embed="rId9" cstate="print">
            <a:extLst>
              <a:ext uri="{28A0092B-C50C-407E-A947-70E740481C1C}">
                <a14:useLocalDpi xmlns:a14="http://schemas.microsoft.com/office/drawing/2010/main" val="0"/>
              </a:ext>
            </a:extLst>
          </a:blip>
          <a:srcRect b="58889"/>
          <a:stretch/>
        </p:blipFill>
        <p:spPr>
          <a:xfrm>
            <a:off x="7884706" y="2652778"/>
            <a:ext cx="2800480" cy="2366579"/>
          </a:xfrm>
          <a:prstGeom prst="rect">
            <a:avLst/>
          </a:prstGeom>
        </p:spPr>
      </p:pic>
      <p:sp>
        <p:nvSpPr>
          <p:cNvPr id="15" name="Titre 14"/>
          <p:cNvSpPr>
            <a:spLocks noGrp="1"/>
          </p:cNvSpPr>
          <p:nvPr>
            <p:ph type="title"/>
          </p:nvPr>
        </p:nvSpPr>
        <p:spPr>
          <a:xfrm>
            <a:off x="0" y="194057"/>
            <a:ext cx="1964824" cy="720000"/>
          </a:xfrm>
        </p:spPr>
        <p:txBody>
          <a:bodyPr/>
          <a:lstStyle/>
          <a:p>
            <a:r>
              <a:rPr lang="fr-FR" dirty="0"/>
              <a:t>Location-</a:t>
            </a:r>
            <a:r>
              <a:rPr lang="fr-FR" dirty="0" err="1"/>
              <a:t>based</a:t>
            </a:r>
            <a:r>
              <a:rPr lang="fr-FR" dirty="0"/>
              <a:t> Mobile </a:t>
            </a:r>
            <a:r>
              <a:rPr lang="fr-FR" dirty="0" err="1"/>
              <a:t>app</a:t>
            </a:r>
            <a:endParaRPr lang="fr-FR" dirty="0"/>
          </a:p>
        </p:txBody>
      </p:sp>
    </p:spTree>
    <p:custDataLst>
      <p:tags r:id="rId1"/>
    </p:custDataLst>
    <p:extLst>
      <p:ext uri="{BB962C8B-B14F-4D97-AF65-F5344CB8AC3E}">
        <p14:creationId xmlns:p14="http://schemas.microsoft.com/office/powerpoint/2010/main" val="27258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20">
                                            <p:txEl>
                                              <p:pRg st="7" end="7"/>
                                            </p:txEl>
                                          </p:spTgt>
                                        </p:tgtEl>
                                        <p:attrNameLst>
                                          <p:attrName>style.visibility</p:attrName>
                                        </p:attrNameLst>
                                      </p:cBhvr>
                                      <p:to>
                                        <p:strVal val="visible"/>
                                      </p:to>
                                    </p:set>
                                    <p:animEffect transition="in" filter="fade">
                                      <p:cBhvr>
                                        <p:cTn id="13" dur="500"/>
                                        <p:tgtEl>
                                          <p:spTgt spid="20">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xEl>
                                              <p:pRg st="8" end="8"/>
                                            </p:txEl>
                                          </p:spTgt>
                                        </p:tgtEl>
                                        <p:attrNameLst>
                                          <p:attrName>style.visibility</p:attrName>
                                        </p:attrNameLst>
                                      </p:cBhvr>
                                      <p:to>
                                        <p:strVal val="visible"/>
                                      </p:to>
                                    </p:set>
                                    <p:animEffect transition="in" filter="fade">
                                      <p:cBhvr>
                                        <p:cTn id="16" dur="500"/>
                                        <p:tgtEl>
                                          <p:spTgt spid="20">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xEl>
                                              <p:pRg st="10" end="10"/>
                                            </p:txEl>
                                          </p:spTgt>
                                        </p:tgtEl>
                                        <p:attrNameLst>
                                          <p:attrName>style.visibility</p:attrName>
                                        </p:attrNameLst>
                                      </p:cBhvr>
                                      <p:to>
                                        <p:strVal val="visible"/>
                                      </p:to>
                                    </p:set>
                                    <p:animEffect transition="in" filter="fade">
                                      <p:cBhvr>
                                        <p:cTn id="27" dur="500"/>
                                        <p:tgtEl>
                                          <p:spTgt spid="20">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xEl>
                                              <p:pRg st="11" end="11"/>
                                            </p:txEl>
                                          </p:spTgt>
                                        </p:tgtEl>
                                        <p:attrNameLst>
                                          <p:attrName>style.visibility</p:attrName>
                                        </p:attrNameLst>
                                      </p:cBhvr>
                                      <p:to>
                                        <p:strVal val="visible"/>
                                      </p:to>
                                    </p:set>
                                    <p:animEffect transition="in" filter="fade">
                                      <p:cBhvr>
                                        <p:cTn id="30" dur="500"/>
                                        <p:tgtEl>
                                          <p:spTgt spid="20">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xEl>
                                              <p:pRg st="12" end="12"/>
                                            </p:txEl>
                                          </p:spTgt>
                                        </p:tgtEl>
                                        <p:attrNameLst>
                                          <p:attrName>style.visibility</p:attrName>
                                        </p:attrNameLst>
                                      </p:cBhvr>
                                      <p:to>
                                        <p:strVal val="visible"/>
                                      </p:to>
                                    </p:set>
                                    <p:animEffect transition="in" filter="fade">
                                      <p:cBhvr>
                                        <p:cTn id="33" dur="500"/>
                                        <p:tgtEl>
                                          <p:spTgt spid="20">
                                            <p:txEl>
                                              <p:pRg st="12" end="12"/>
                                            </p:txEl>
                                          </p:spTgt>
                                        </p:tgtEl>
                                      </p:cBhvr>
                                    </p:animEffect>
                                  </p:childTnLst>
                                </p:cTn>
                              </p:par>
                              <p:par>
                                <p:cTn id="34" presetID="10" presetClass="exit" presetSubtype="0" fill="hold"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2"/>
          <p:cNvSpPr txBox="1">
            <a:spLocks/>
          </p:cNvSpPr>
          <p:nvPr/>
        </p:nvSpPr>
        <p:spPr>
          <a:xfrm>
            <a:off x="982412" y="1783710"/>
            <a:ext cx="7237028" cy="45635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The mobile companion </a:t>
            </a:r>
          </a:p>
          <a:p>
            <a:pPr marL="0" indent="0" defTabSz="-11271945" eaLnBrk="0" hangingPunct="0">
              <a:spcBef>
                <a:spcPct val="30000"/>
              </a:spcBef>
              <a:buClr>
                <a:schemeClr val="tx1"/>
              </a:buClr>
              <a:buSzPct val="85000"/>
              <a:buNone/>
              <a:defRPr/>
            </a:pPr>
            <a:r>
              <a:rPr lang="en-US" sz="2000" i="0" dirty="0">
                <a:latin typeface="Segoe UI Semilight" panose="020B0402040204020203" pitchFamily="34" charset="0"/>
                <a:cs typeface="Segoe UI Semilight" panose="020B0402040204020203" pitchFamily="34" charset="0"/>
              </a:rPr>
              <a:t>The smart bot that guides you thru your operations and help you to take the right decision</a:t>
            </a:r>
          </a:p>
          <a:p>
            <a:pPr marL="0" indent="0" defTabSz="-11271945" eaLnBrk="0" hangingPunct="0">
              <a:spcBef>
                <a:spcPct val="30000"/>
              </a:spcBef>
              <a:buClr>
                <a:schemeClr val="tx1"/>
              </a:buClr>
              <a:buSzPct val="85000"/>
              <a:buNone/>
              <a:defRPr/>
            </a:pPr>
            <a:endParaRPr lang="en-US" sz="2000" i="0" dirty="0">
              <a:latin typeface="Segoe UI Semilight" panose="020B0402040204020203" pitchFamily="34" charset="0"/>
              <a:cs typeface="Segoe UI Semilight" panose="020B0402040204020203" pitchFamily="34" charset="0"/>
            </a:endParaRP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Get an answer…</a:t>
            </a: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…to any questions on site</a:t>
            </a:r>
          </a:p>
          <a:p>
            <a:pPr lvl="1" defTabSz="-11271945" eaLnBrk="0" hangingPunct="0">
              <a:spcBef>
                <a:spcPct val="30000"/>
              </a:spcBef>
              <a:buClr>
                <a:schemeClr val="tx1"/>
              </a:buClr>
              <a:buSzPct val="85000"/>
              <a:defRPr/>
            </a:pPr>
            <a:r>
              <a:rPr lang="en-US" sz="2000" i="0" dirty="0">
                <a:latin typeface="Segoe UI Semilight" panose="020B0402040204020203" pitchFamily="34" charset="0"/>
                <a:cs typeface="Segoe UI Semilight" panose="020B0402040204020203" pitchFamily="34" charset="0"/>
              </a:rPr>
              <a:t>Update the real-time values (actuals, control, alarms acknowledgement)</a:t>
            </a:r>
            <a:endParaRPr lang="en-US" sz="1700" i="0" dirty="0">
              <a:latin typeface="Segoe UI Semilight" panose="020B0402040204020203" pitchFamily="34" charset="0"/>
              <a:cs typeface="Segoe UI Semilight" panose="020B0402040204020203" pitchFamily="34" charset="0"/>
            </a:endParaRP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…at any time</a:t>
            </a:r>
          </a:p>
          <a:p>
            <a:pPr lvl="1" defTabSz="-11271945" eaLnBrk="0" hangingPunct="0">
              <a:spcBef>
                <a:spcPct val="30000"/>
              </a:spcBef>
              <a:buClr>
                <a:schemeClr val="tx1"/>
              </a:buClr>
              <a:buSzPct val="85000"/>
              <a:defRPr/>
            </a:pPr>
            <a:r>
              <a:rPr lang="en-US" b="1" i="0" dirty="0">
                <a:latin typeface="Segoe UI Semilight" panose="020B0402040204020203" pitchFamily="34" charset="0"/>
                <a:cs typeface="Segoe UI Semilight" panose="020B0402040204020203" pitchFamily="34" charset="0"/>
              </a:rPr>
              <a:t>			</a:t>
            </a:r>
            <a:r>
              <a:rPr lang="en-US" sz="2000" i="0" dirty="0">
                <a:latin typeface="Segoe UI Semilight" panose="020B0402040204020203" pitchFamily="34" charset="0"/>
                <a:cs typeface="Segoe UI Semilight" panose="020B0402040204020203" pitchFamily="34" charset="0"/>
              </a:rPr>
              <a:t>On demand </a:t>
            </a:r>
          </a:p>
          <a:p>
            <a:pPr lvl="1" defTabSz="-11271945" eaLnBrk="0" hangingPunct="0">
              <a:spcBef>
                <a:spcPct val="30000"/>
              </a:spcBef>
              <a:buClr>
                <a:schemeClr val="tx1"/>
              </a:buClr>
              <a:buSzPct val="85000"/>
              <a:defRPr/>
            </a:pPr>
            <a:r>
              <a:rPr lang="en-US" sz="2000" i="0" dirty="0">
                <a:latin typeface="Segoe UI Semilight" panose="020B0402040204020203" pitchFamily="34" charset="0"/>
                <a:cs typeface="Segoe UI Semilight" panose="020B0402040204020203" pitchFamily="34" charset="0"/>
              </a:rPr>
              <a:t>On event</a:t>
            </a:r>
          </a:p>
          <a:p>
            <a:pPr marL="0" indent="0" defTabSz="-11271945" eaLnBrk="0" hangingPunct="0">
              <a:spcBef>
                <a:spcPct val="30000"/>
              </a:spcBef>
              <a:buClr>
                <a:schemeClr val="tx1"/>
              </a:buClr>
              <a:buSzPct val="85000"/>
              <a:buNone/>
              <a:defRPr/>
            </a:pPr>
            <a:r>
              <a:rPr lang="en-US" sz="2400" b="1" i="0" dirty="0">
                <a:latin typeface="Segoe UI Semilight" panose="020B0402040204020203" pitchFamily="34" charset="0"/>
                <a:cs typeface="Segoe UI Semilight" panose="020B0402040204020203" pitchFamily="34" charset="0"/>
              </a:rPr>
              <a:t>…everywhere</a:t>
            </a:r>
          </a:p>
          <a:p>
            <a:pPr defTabSz="-11271945" eaLnBrk="0" hangingPunct="0">
              <a:spcBef>
                <a:spcPct val="30000"/>
              </a:spcBef>
              <a:buClr>
                <a:schemeClr val="tx1"/>
              </a:buClr>
              <a:buSzPct val="85000"/>
              <a:defRPr/>
            </a:pPr>
            <a:endParaRPr lang="en-US" sz="2400" b="1" i="0" dirty="0">
              <a:latin typeface="Segoe UI" panose="020B0502040204020203" pitchFamily="34" charset="0"/>
              <a:cs typeface="Segoe UI" panose="020B0502040204020203" pitchFamily="34" charset="0"/>
            </a:endParaRPr>
          </a:p>
        </p:txBody>
      </p:sp>
      <p:sp>
        <p:nvSpPr>
          <p:cNvPr id="4" name="Espace réservé du texte 3"/>
          <p:cNvSpPr>
            <a:spLocks noGrp="1"/>
          </p:cNvSpPr>
          <p:nvPr>
            <p:ph type="body" sz="half" idx="2"/>
          </p:nvPr>
        </p:nvSpPr>
        <p:spPr/>
        <p:txBody>
          <a:bodyPr/>
          <a:lstStyle/>
          <a:p>
            <a:r>
              <a:rPr lang="en-US" dirty="0" err="1"/>
              <a:t>ContextVue</a:t>
            </a:r>
            <a:r>
              <a:rPr lang="en-US" dirty="0"/>
              <a:t>/</a:t>
            </a:r>
            <a:r>
              <a:rPr lang="en-US" dirty="0" err="1"/>
              <a:t>SnapVue</a:t>
            </a:r>
            <a:r>
              <a:rPr lang="en-US" dirty="0"/>
              <a:t> – Services &amp; features</a:t>
            </a:r>
          </a:p>
        </p:txBody>
      </p:sp>
      <p:sp>
        <p:nvSpPr>
          <p:cNvPr id="5" name="Espace réservé du texte 4"/>
          <p:cNvSpPr>
            <a:spLocks noGrp="1"/>
          </p:cNvSpPr>
          <p:nvPr>
            <p:ph type="body" sz="half" idx="11"/>
          </p:nvPr>
        </p:nvSpPr>
        <p:spPr/>
        <p:txBody>
          <a:bodyPr/>
          <a:lstStyle/>
          <a:p>
            <a:r>
              <a:rPr lang="en-US" dirty="0"/>
              <a:t>Mobile app </a:t>
            </a:r>
            <a:r>
              <a:rPr lang="en-US" dirty="0" err="1"/>
              <a:t>SnapVue</a:t>
            </a:r>
            <a:endParaRPr lang="en-US" dirty="0"/>
          </a:p>
        </p:txBody>
      </p:sp>
      <p:pic>
        <p:nvPicPr>
          <p:cNvPr id="2" name="Image 1"/>
          <p:cNvPicPr>
            <a:picLocks noChangeAspect="1"/>
          </p:cNvPicPr>
          <p:nvPr/>
        </p:nvPicPr>
        <p:blipFill>
          <a:blip r:embed="rId4">
            <a:clrChange>
              <a:clrFrom>
                <a:srgbClr val="FFFFFF"/>
              </a:clrFrom>
              <a:clrTo>
                <a:srgbClr val="FFFFFF">
                  <a:alpha val="0"/>
                </a:srgbClr>
              </a:clrTo>
            </a:clrChange>
          </a:blip>
          <a:stretch>
            <a:fillRect/>
          </a:stretch>
        </p:blipFill>
        <p:spPr>
          <a:xfrm>
            <a:off x="8219440" y="1783710"/>
            <a:ext cx="2268168" cy="4386683"/>
          </a:xfrm>
          <a:prstGeom prst="rect">
            <a:avLst/>
          </a:prstGeom>
        </p:spPr>
      </p:pic>
      <p:sp>
        <p:nvSpPr>
          <p:cNvPr id="3" name="Titre 2"/>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1863687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512443" y="1609974"/>
            <a:ext cx="8450430" cy="456353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11271945" eaLnBrk="0" hangingPunct="0">
              <a:spcBef>
                <a:spcPct val="30000"/>
              </a:spcBef>
              <a:buClr>
                <a:schemeClr val="tx1"/>
              </a:buClr>
              <a:buSzPct val="85000"/>
              <a:buNone/>
              <a:defRPr/>
            </a:pPr>
            <a:r>
              <a:rPr lang="fr-FR" sz="2400" b="1" i="0" dirty="0">
                <a:latin typeface="Segoe UI Semilight" panose="020B0402040204020203" pitchFamily="34" charset="0"/>
                <a:cs typeface="Segoe UI Semilight" panose="020B0402040204020203" pitchFamily="34" charset="0"/>
              </a:rPr>
              <a:t>Real-time information</a:t>
            </a:r>
          </a:p>
          <a:p>
            <a:pPr lvl="1" defTabSz="-11271945" eaLnBrk="0" hangingPunct="0">
              <a:spcBef>
                <a:spcPct val="30000"/>
              </a:spcBef>
              <a:buClr>
                <a:schemeClr val="tx1"/>
              </a:buClr>
              <a:buSzPct val="85000"/>
              <a:defRPr/>
            </a:pPr>
            <a:r>
              <a:rPr lang="fr-FR" sz="1700" i="0" dirty="0">
                <a:latin typeface="Segoe UI Semilight" panose="020B0402040204020203" pitchFamily="34" charset="0"/>
                <a:cs typeface="Segoe UI Semilight" panose="020B0402040204020203" pitchFamily="34" charset="0"/>
              </a:rPr>
              <a:t>Update the real-time values (</a:t>
            </a:r>
            <a:r>
              <a:rPr lang="fr-FR" sz="1700" i="0" dirty="0" err="1">
                <a:latin typeface="Segoe UI Semilight" panose="020B0402040204020203" pitchFamily="34" charset="0"/>
                <a:cs typeface="Segoe UI Semilight" panose="020B0402040204020203" pitchFamily="34" charset="0"/>
              </a:rPr>
              <a:t>actuals</a:t>
            </a:r>
            <a:r>
              <a:rPr lang="fr-FR" sz="1700" i="0" dirty="0">
                <a:latin typeface="Segoe UI Semilight" panose="020B0402040204020203" pitchFamily="34" charset="0"/>
                <a:cs typeface="Segoe UI Semilight" panose="020B0402040204020203" pitchFamily="34" charset="0"/>
              </a:rPr>
              <a:t>, control, </a:t>
            </a:r>
            <a:r>
              <a:rPr lang="fr-FR" sz="1700" i="0" dirty="0" err="1">
                <a:latin typeface="Segoe UI Semilight" panose="020B0402040204020203" pitchFamily="34" charset="0"/>
                <a:cs typeface="Segoe UI Semilight" panose="020B0402040204020203" pitchFamily="34" charset="0"/>
              </a:rPr>
              <a:t>alarms</a:t>
            </a:r>
            <a:r>
              <a:rPr lang="fr-FR" sz="1700" i="0" dirty="0">
                <a:latin typeface="Segoe UI Semilight" panose="020B0402040204020203" pitchFamily="34" charset="0"/>
                <a:cs typeface="Segoe UI Semilight" panose="020B0402040204020203" pitchFamily="34" charset="0"/>
              </a:rPr>
              <a:t> </a:t>
            </a:r>
            <a:r>
              <a:rPr lang="fr-FR" sz="1700" i="0" dirty="0" err="1">
                <a:latin typeface="Segoe UI Semilight" panose="020B0402040204020203" pitchFamily="34" charset="0"/>
                <a:cs typeface="Segoe UI Semilight" panose="020B0402040204020203" pitchFamily="34" charset="0"/>
              </a:rPr>
              <a:t>acknowledgement</a:t>
            </a:r>
            <a:r>
              <a:rPr lang="fr-FR" sz="1700" i="0" dirty="0">
                <a:latin typeface="Segoe UI Semilight" panose="020B0402040204020203" pitchFamily="34" charset="0"/>
                <a:cs typeface="Segoe UI Semilight" panose="020B0402040204020203" pitchFamily="34" charset="0"/>
              </a:rPr>
              <a:t>)</a:t>
            </a:r>
          </a:p>
          <a:p>
            <a:pPr marL="0" indent="0" defTabSz="-11271945" eaLnBrk="0" hangingPunct="0">
              <a:spcBef>
                <a:spcPct val="30000"/>
              </a:spcBef>
              <a:buClr>
                <a:schemeClr val="tx1"/>
              </a:buClr>
              <a:buSzPct val="85000"/>
              <a:buNone/>
              <a:defRPr/>
            </a:pPr>
            <a:endParaRPr lang="fr-FR" sz="2400" b="1" i="0" dirty="0">
              <a:latin typeface="Segoe UI Semilight" panose="020B0402040204020203" pitchFamily="34" charset="0"/>
              <a:cs typeface="Segoe UI Semilight" panose="020B0402040204020203" pitchFamily="34" charset="0"/>
            </a:endParaRPr>
          </a:p>
          <a:p>
            <a:pPr marL="0" indent="0" defTabSz="-11271945" eaLnBrk="0" hangingPunct="0">
              <a:spcBef>
                <a:spcPct val="30000"/>
              </a:spcBef>
              <a:buClr>
                <a:schemeClr val="tx1"/>
              </a:buClr>
              <a:buSzPct val="85000"/>
              <a:buNone/>
              <a:defRPr/>
            </a:pPr>
            <a:r>
              <a:rPr lang="fr-FR" sz="2400" b="1" i="0" dirty="0" err="1">
                <a:latin typeface="Segoe UI Semilight" panose="020B0402040204020203" pitchFamily="34" charset="0"/>
                <a:cs typeface="Segoe UI Semilight" panose="020B0402040204020203" pitchFamily="34" charset="0"/>
              </a:rPr>
              <a:t>Geolocation</a:t>
            </a:r>
            <a:r>
              <a:rPr lang="fr-FR" sz="2400" i="0" dirty="0">
                <a:latin typeface="Segoe UI" panose="020B0502040204020203" pitchFamily="34" charset="0"/>
                <a:cs typeface="Segoe UI" panose="020B0502040204020203" pitchFamily="34" charset="0"/>
              </a:rPr>
              <a:t> </a:t>
            </a:r>
            <a:r>
              <a:rPr lang="fr-FR" sz="2400" b="1" i="0" dirty="0">
                <a:latin typeface="Segoe UI Semilight" panose="020B0402040204020203" pitchFamily="34" charset="0"/>
                <a:cs typeface="Segoe UI Semilight" panose="020B0402040204020203" pitchFamily="34" charset="0"/>
              </a:rPr>
              <a:t>of mobiles </a:t>
            </a:r>
            <a:r>
              <a:rPr lang="fr-FR" sz="2400" b="1" i="0" dirty="0" err="1">
                <a:latin typeface="Segoe UI Semilight" panose="020B0402040204020203" pitchFamily="34" charset="0"/>
                <a:cs typeface="Segoe UI Semilight" panose="020B0402040204020203" pitchFamily="34" charset="0"/>
              </a:rPr>
              <a:t>devices</a:t>
            </a:r>
            <a:endParaRPr lang="fr-FR" sz="2400" b="1" i="0" dirty="0">
              <a:latin typeface="Segoe UI Semilight" panose="020B0402040204020203" pitchFamily="34" charset="0"/>
              <a:cs typeface="Segoe UI Semilight" panose="020B0402040204020203" pitchFamily="34" charset="0"/>
            </a:endParaRPr>
          </a:p>
          <a:p>
            <a:pPr lvl="1" defTabSz="-11271945" eaLnBrk="0" hangingPunct="0">
              <a:spcBef>
                <a:spcPct val="30000"/>
              </a:spcBef>
              <a:buClr>
                <a:schemeClr val="tx1"/>
              </a:buClr>
              <a:buSzPct val="85000"/>
              <a:defRPr/>
            </a:pPr>
            <a:r>
              <a:rPr lang="fr-FR" sz="1700" i="0" dirty="0">
                <a:latin typeface="Segoe UI Semilight" panose="020B0402040204020203" pitchFamily="34" charset="0"/>
                <a:cs typeface="Segoe UI Semilight" panose="020B0402040204020203" pitchFamily="34" charset="0"/>
              </a:rPr>
              <a:t>Record of actions and location</a:t>
            </a:r>
          </a:p>
          <a:p>
            <a:pPr lvl="1" defTabSz="-11271945" eaLnBrk="0" hangingPunct="0">
              <a:spcBef>
                <a:spcPct val="30000"/>
              </a:spcBef>
              <a:buClr>
                <a:schemeClr val="tx1"/>
              </a:buClr>
              <a:buSzPct val="85000"/>
              <a:defRPr/>
            </a:pPr>
            <a:r>
              <a:rPr lang="fr-FR" sz="1700" i="0" dirty="0">
                <a:latin typeface="Segoe UI Semilight" panose="020B0402040204020203" pitchFamily="34" charset="0"/>
                <a:cs typeface="Segoe UI Semilight" panose="020B0402040204020203" pitchFamily="34" charset="0"/>
              </a:rPr>
              <a:t>Real-time </a:t>
            </a:r>
            <a:r>
              <a:rPr lang="fr-FR" sz="1700" i="0" dirty="0" err="1">
                <a:latin typeface="Segoe UI Semilight" panose="020B0402040204020203" pitchFamily="34" charset="0"/>
                <a:cs typeface="Segoe UI Semilight" panose="020B0402040204020203" pitchFamily="34" charset="0"/>
              </a:rPr>
              <a:t>tracking</a:t>
            </a:r>
            <a:endParaRPr lang="fr-FR" sz="1700" i="0" dirty="0">
              <a:latin typeface="Segoe UI Semilight" panose="020B0402040204020203" pitchFamily="34" charset="0"/>
              <a:cs typeface="Segoe UI Semilight" panose="020B0402040204020203" pitchFamily="34" charset="0"/>
            </a:endParaRPr>
          </a:p>
          <a:p>
            <a:pPr defTabSz="-11271945" eaLnBrk="0" hangingPunct="0">
              <a:spcBef>
                <a:spcPct val="30000"/>
              </a:spcBef>
              <a:buClr>
                <a:schemeClr val="tx1"/>
              </a:buClr>
              <a:buSzPct val="85000"/>
              <a:defRPr/>
            </a:pPr>
            <a:endParaRPr lang="fr-FR" sz="2400" b="1" i="0" dirty="0">
              <a:latin typeface="Segoe UI" panose="020B0502040204020203" pitchFamily="34" charset="0"/>
              <a:cs typeface="Segoe UI" panose="020B0502040204020203" pitchFamily="34" charset="0"/>
            </a:endParaRPr>
          </a:p>
          <a:p>
            <a:pPr marL="0" indent="0" defTabSz="-11271945" eaLnBrk="0" hangingPunct="0">
              <a:spcBef>
                <a:spcPct val="30000"/>
              </a:spcBef>
              <a:buClr>
                <a:schemeClr val="tx1"/>
              </a:buClr>
              <a:buSzPct val="85000"/>
              <a:buNone/>
              <a:defRPr/>
            </a:pPr>
            <a:r>
              <a:rPr lang="fr-FR" sz="2400" b="1" i="0" dirty="0" err="1">
                <a:latin typeface="Segoe UI Semilight" panose="020B0402040204020203" pitchFamily="34" charset="0"/>
                <a:cs typeface="Segoe UI Semilight" panose="020B0402040204020203" pitchFamily="34" charset="0"/>
              </a:rPr>
              <a:t>Built</a:t>
            </a:r>
            <a:r>
              <a:rPr lang="fr-FR" sz="2400" b="1" i="0" dirty="0">
                <a:latin typeface="Segoe UI Semilight" panose="020B0402040204020203" pitchFamily="34" charset="0"/>
                <a:cs typeface="Segoe UI Semilight" panose="020B0402040204020203" pitchFamily="34" charset="0"/>
              </a:rPr>
              <a:t>-in messaging system</a:t>
            </a:r>
          </a:p>
          <a:p>
            <a:pPr lvl="1" defTabSz="-11271945" eaLnBrk="0" hangingPunct="0">
              <a:spcBef>
                <a:spcPct val="30000"/>
              </a:spcBef>
              <a:buClr>
                <a:schemeClr val="tx1"/>
              </a:buClr>
              <a:buSzPct val="85000"/>
              <a:defRPr/>
            </a:pPr>
            <a:r>
              <a:rPr lang="fr-FR" sz="1700" i="0" dirty="0" err="1">
                <a:latin typeface="Segoe UI Semilight" panose="020B0402040204020203" pitchFamily="34" charset="0"/>
                <a:cs typeface="Segoe UI Semilight" panose="020B0402040204020203" pitchFamily="34" charset="0"/>
              </a:rPr>
              <a:t>Texts</a:t>
            </a:r>
            <a:r>
              <a:rPr lang="fr-FR" sz="1700" i="0" dirty="0">
                <a:latin typeface="Segoe UI Semilight" panose="020B0402040204020203" pitchFamily="34" charset="0"/>
                <a:cs typeface="Segoe UI Semilight" panose="020B0402040204020203" pitchFamily="34" charset="0"/>
              </a:rPr>
              <a:t>, </a:t>
            </a:r>
            <a:r>
              <a:rPr lang="fr-FR" sz="1700" i="0" dirty="0" err="1">
                <a:latin typeface="Segoe UI Semilight" panose="020B0402040204020203" pitchFamily="34" charset="0"/>
                <a:cs typeface="Segoe UI Semilight" panose="020B0402040204020203" pitchFamily="34" charset="0"/>
              </a:rPr>
              <a:t>voice</a:t>
            </a:r>
            <a:r>
              <a:rPr lang="fr-FR" sz="1700" i="0" dirty="0">
                <a:latin typeface="Segoe UI Semilight" panose="020B0402040204020203" pitchFamily="34" charset="0"/>
                <a:cs typeface="Segoe UI Semilight" panose="020B0402040204020203" pitchFamily="34" charset="0"/>
              </a:rPr>
              <a:t>, images, </a:t>
            </a:r>
            <a:r>
              <a:rPr lang="fr-FR" sz="1700" i="0" dirty="0" err="1">
                <a:latin typeface="Segoe UI Semilight" panose="020B0402040204020203" pitchFamily="34" charset="0"/>
                <a:cs typeface="Segoe UI Semilight" panose="020B0402040204020203" pitchFamily="34" charset="0"/>
              </a:rPr>
              <a:t>videos</a:t>
            </a:r>
            <a:endParaRPr lang="fr-FR" sz="1700" i="0" dirty="0">
              <a:latin typeface="Segoe UI Semilight" panose="020B0402040204020203" pitchFamily="34" charset="0"/>
              <a:cs typeface="Segoe UI Semilight" panose="020B0402040204020203" pitchFamily="34" charset="0"/>
            </a:endParaRPr>
          </a:p>
          <a:p>
            <a:pPr lvl="1" defTabSz="-11271945" eaLnBrk="0" hangingPunct="0">
              <a:spcBef>
                <a:spcPct val="30000"/>
              </a:spcBef>
              <a:buClr>
                <a:schemeClr val="tx1"/>
              </a:buClr>
              <a:buSzPct val="85000"/>
              <a:defRPr/>
            </a:pPr>
            <a:r>
              <a:rPr lang="fr-FR" sz="1700" i="0" dirty="0" err="1">
                <a:latin typeface="Segoe UI Semilight" panose="020B0402040204020203" pitchFamily="34" charset="0"/>
                <a:cs typeface="Segoe UI Semilight" panose="020B0402040204020203" pitchFamily="34" charset="0"/>
              </a:rPr>
              <a:t>Between</a:t>
            </a:r>
            <a:r>
              <a:rPr lang="fr-FR" sz="1700" i="0" dirty="0">
                <a:latin typeface="Segoe UI Semilight" panose="020B0402040204020203" pitchFamily="34" charset="0"/>
                <a:cs typeface="Segoe UI Semilight" panose="020B0402040204020203" pitchFamily="34" charset="0"/>
              </a:rPr>
              <a:t> the server and mobile </a:t>
            </a:r>
            <a:r>
              <a:rPr lang="fr-FR" sz="1700" i="0" dirty="0" err="1">
                <a:latin typeface="Segoe UI Semilight" panose="020B0402040204020203" pitchFamily="34" charset="0"/>
                <a:cs typeface="Segoe UI Semilight" panose="020B0402040204020203" pitchFamily="34" charset="0"/>
              </a:rPr>
              <a:t>devices</a:t>
            </a:r>
            <a:endParaRPr lang="fr-FR" sz="1700" i="0" dirty="0">
              <a:latin typeface="Segoe UI Semilight" panose="020B0402040204020203" pitchFamily="34" charset="0"/>
              <a:cs typeface="Segoe UI Semilight" panose="020B0402040204020203" pitchFamily="34" charset="0"/>
            </a:endParaRPr>
          </a:p>
          <a:p>
            <a:pPr defTabSz="-11271945" eaLnBrk="0" hangingPunct="0">
              <a:spcBef>
                <a:spcPct val="30000"/>
              </a:spcBef>
              <a:buClr>
                <a:schemeClr val="tx1"/>
              </a:buClr>
              <a:buSzPct val="85000"/>
              <a:defRPr/>
            </a:pPr>
            <a:endParaRPr lang="fr-FR" sz="2400" b="1" i="0" dirty="0">
              <a:latin typeface="Segoe UI" panose="020B0502040204020203" pitchFamily="34" charset="0"/>
              <a:cs typeface="Segoe UI" panose="020B0502040204020203" pitchFamily="34" charset="0"/>
            </a:endParaRPr>
          </a:p>
        </p:txBody>
      </p:sp>
      <p:sp>
        <p:nvSpPr>
          <p:cNvPr id="4" name="Espace réservé du texte 3"/>
          <p:cNvSpPr>
            <a:spLocks noGrp="1"/>
          </p:cNvSpPr>
          <p:nvPr>
            <p:ph type="body" sz="half" idx="2"/>
          </p:nvPr>
        </p:nvSpPr>
        <p:spPr/>
        <p:txBody>
          <a:bodyPr/>
          <a:lstStyle/>
          <a:p>
            <a:r>
              <a:rPr lang="fr-FR" dirty="0" err="1"/>
              <a:t>ContextVue</a:t>
            </a:r>
            <a:r>
              <a:rPr lang="fr-FR" dirty="0"/>
              <a:t>/</a:t>
            </a:r>
            <a:r>
              <a:rPr lang="fr-FR" dirty="0" err="1"/>
              <a:t>SnapVue</a:t>
            </a:r>
            <a:r>
              <a:rPr lang="fr-FR" dirty="0"/>
              <a:t> – Services &amp; </a:t>
            </a:r>
            <a:r>
              <a:rPr lang="fr-FR" dirty="0" err="1"/>
              <a:t>features</a:t>
            </a:r>
            <a:endParaRPr lang="fr-FR" dirty="0"/>
          </a:p>
        </p:txBody>
      </p:sp>
      <p:sp>
        <p:nvSpPr>
          <p:cNvPr id="5" name="Espace réservé du texte 4"/>
          <p:cNvSpPr>
            <a:spLocks noGrp="1"/>
          </p:cNvSpPr>
          <p:nvPr>
            <p:ph type="body" sz="half" idx="11"/>
          </p:nvPr>
        </p:nvSpPr>
        <p:spPr/>
        <p:txBody>
          <a:bodyPr/>
          <a:lstStyle/>
          <a:p>
            <a:r>
              <a:rPr lang="fr-FR" dirty="0"/>
              <a:t>On the server </a:t>
            </a:r>
            <a:r>
              <a:rPr lang="fr-FR" dirty="0" err="1"/>
              <a:t>side</a:t>
            </a:r>
            <a:endParaRPr lang="fr-FR" dirty="0"/>
          </a:p>
        </p:txBody>
      </p:sp>
      <p:grpSp>
        <p:nvGrpSpPr>
          <p:cNvPr id="6" name="Groupe 5"/>
          <p:cNvGrpSpPr/>
          <p:nvPr/>
        </p:nvGrpSpPr>
        <p:grpSpPr>
          <a:xfrm>
            <a:off x="6096000" y="2026356"/>
            <a:ext cx="5788825" cy="4050692"/>
            <a:chOff x="8117839" y="2867580"/>
            <a:chExt cx="4064065" cy="2843803"/>
          </a:xfrm>
        </p:grpSpPr>
        <p:grpSp>
          <p:nvGrpSpPr>
            <p:cNvPr id="7" name="Groupe 6"/>
            <p:cNvGrpSpPr/>
            <p:nvPr/>
          </p:nvGrpSpPr>
          <p:grpSpPr>
            <a:xfrm>
              <a:off x="8117839" y="2867580"/>
              <a:ext cx="4064065" cy="2843803"/>
              <a:chOff x="8266996" y="3382647"/>
              <a:chExt cx="4064065" cy="2843803"/>
            </a:xfrm>
          </p:grpSpPr>
          <p:pic>
            <p:nvPicPr>
              <p:cNvPr id="11" name="Picture 8" descr="D:\ARC\ARC_Libraries\V11.1\LIB\ACTUAL\PcVue\SH_SYSTEM\B\PCVUE_LIBS_SYSTEM_MONITOR_DARK_FRONT_EXTRUDED_51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487258" y="3382647"/>
                <a:ext cx="2843803" cy="2843803"/>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p:cNvSpPr txBox="1"/>
              <p:nvPr/>
            </p:nvSpPr>
            <p:spPr>
              <a:xfrm>
                <a:off x="8266996" y="4542104"/>
                <a:ext cx="184731" cy="369332"/>
              </a:xfrm>
              <a:prstGeom prst="rect">
                <a:avLst/>
              </a:prstGeom>
              <a:noFill/>
            </p:spPr>
            <p:txBody>
              <a:bodyPr wrap="none" rtlCol="0">
                <a:spAutoFit/>
              </a:bodyPr>
              <a:lstStyle/>
              <a:p>
                <a:endParaRPr lang="fr-FR" sz="1800" i="0" dirty="0">
                  <a:solidFill>
                    <a:schemeClr val="tx1"/>
                  </a:solidFill>
                  <a:latin typeface="Bahnschrift SemiLight" panose="020B0502040204020203" pitchFamily="34" charset="0"/>
                  <a:cs typeface="Segoe UI" panose="020B0502040204020203" pitchFamily="34" charset="0"/>
                </a:endParaRPr>
              </a:p>
            </p:txBody>
          </p:sp>
        </p:grpSp>
        <p:pic>
          <p:nvPicPr>
            <p:cNvPr id="9" name="Image 8"/>
            <p:cNvPicPr>
              <a:picLocks noChangeAspect="1"/>
            </p:cNvPicPr>
            <p:nvPr/>
          </p:nvPicPr>
          <p:blipFill>
            <a:blip r:embed="rId5"/>
            <a:stretch>
              <a:fillRect/>
            </a:stretch>
          </p:blipFill>
          <p:spPr>
            <a:xfrm>
              <a:off x="9535776" y="3212972"/>
              <a:ext cx="2500658" cy="1630252"/>
            </a:xfrm>
            <a:prstGeom prst="rect">
              <a:avLst/>
            </a:prstGeom>
          </p:spPr>
        </p:pic>
        <p:pic>
          <p:nvPicPr>
            <p:cNvPr id="10" name="Image 9"/>
            <p:cNvPicPr>
              <a:picLocks noChangeAspect="1"/>
            </p:cNvPicPr>
            <p:nvPr/>
          </p:nvPicPr>
          <p:blipFill rotWithShape="1">
            <a:blip r:embed="rId6" cstate="print">
              <a:extLst>
                <a:ext uri="{28A0092B-C50C-407E-A947-70E740481C1C}">
                  <a14:useLocalDpi xmlns:a14="http://schemas.microsoft.com/office/drawing/2010/main" val="0"/>
                </a:ext>
              </a:extLst>
            </a:blip>
            <a:srcRect l="11413" t="4851" r="37138" b="66800"/>
            <a:stretch/>
          </p:blipFill>
          <p:spPr>
            <a:xfrm>
              <a:off x="10731692" y="3698724"/>
              <a:ext cx="386431" cy="372630"/>
            </a:xfrm>
            <a:prstGeom prst="rect">
              <a:avLst/>
            </a:prstGeom>
          </p:spPr>
        </p:pic>
      </p:grpSp>
      <p:sp>
        <p:nvSpPr>
          <p:cNvPr id="2" name="Titre 1"/>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2949220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me 11"/>
          <p:cNvGraphicFramePr/>
          <p:nvPr/>
        </p:nvGraphicFramePr>
        <p:xfrm>
          <a:off x="284480" y="1340768"/>
          <a:ext cx="10596880" cy="5179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814" y="484078"/>
            <a:ext cx="12191999" cy="6858000"/>
          </a:xfrm>
          <a:prstGeom prst="rect">
            <a:avLst/>
          </a:prstGeom>
        </p:spPr>
      </p:pic>
      <p:sp>
        <p:nvSpPr>
          <p:cNvPr id="8" name="Espace réservé du texte 11"/>
          <p:cNvSpPr>
            <a:spLocks noGrp="1"/>
          </p:cNvSpPr>
          <p:nvPr>
            <p:ph type="body" sz="half" idx="2"/>
          </p:nvPr>
        </p:nvSpPr>
        <p:spPr/>
        <p:txBody>
          <a:bodyPr/>
          <a:lstStyle/>
          <a:p>
            <a:r>
              <a:rPr lang="en-US" dirty="0" err="1"/>
              <a:t>ContextVue</a:t>
            </a:r>
            <a:r>
              <a:rPr lang="en-US" dirty="0"/>
              <a:t>/</a:t>
            </a:r>
            <a:r>
              <a:rPr lang="en-US" dirty="0" err="1"/>
              <a:t>SnapVue</a:t>
            </a:r>
            <a:r>
              <a:rPr lang="en-US" dirty="0"/>
              <a:t> - Services &amp; features</a:t>
            </a:r>
          </a:p>
        </p:txBody>
      </p:sp>
      <p:sp>
        <p:nvSpPr>
          <p:cNvPr id="9" name="Espace réservé du texte 12"/>
          <p:cNvSpPr>
            <a:spLocks noGrp="1"/>
          </p:cNvSpPr>
          <p:nvPr>
            <p:ph type="body" sz="half" idx="11"/>
          </p:nvPr>
        </p:nvSpPr>
        <p:spPr/>
        <p:txBody>
          <a:bodyPr/>
          <a:lstStyle/>
          <a:p>
            <a:r>
              <a:rPr lang="en-US" dirty="0">
                <a:ea typeface="Segoe UI" panose="020B0502040204020203" pitchFamily="34" charset="0"/>
              </a:rPr>
              <a:t>Overview</a:t>
            </a:r>
          </a:p>
        </p:txBody>
      </p:sp>
      <p:sp>
        <p:nvSpPr>
          <p:cNvPr id="3" name="ZoneTexte 2"/>
          <p:cNvSpPr txBox="1"/>
          <p:nvPr/>
        </p:nvSpPr>
        <p:spPr>
          <a:xfrm>
            <a:off x="3463609" y="2449281"/>
            <a:ext cx="2058577" cy="830997"/>
          </a:xfrm>
          <a:prstGeom prst="rect">
            <a:avLst/>
          </a:prstGeom>
          <a:noFill/>
        </p:spPr>
        <p:txBody>
          <a:bodyPr wrap="none" rtlCol="0">
            <a:spAutoFit/>
          </a:bodyPr>
          <a:lstStyle/>
          <a:p>
            <a:r>
              <a:rPr lang="fr-FR" i="0" dirty="0">
                <a:solidFill>
                  <a:schemeClr val="bg1"/>
                </a:solidFill>
                <a:latin typeface="Segoe UI" panose="020B0502040204020203" pitchFamily="34" charset="0"/>
                <a:cs typeface="Segoe UI" panose="020B0502040204020203" pitchFamily="34" charset="0"/>
              </a:rPr>
              <a:t>System &amp; </a:t>
            </a:r>
          </a:p>
          <a:p>
            <a:r>
              <a:rPr lang="fr-FR" i="0" dirty="0">
                <a:solidFill>
                  <a:schemeClr val="bg1"/>
                </a:solidFill>
                <a:latin typeface="Segoe UI" panose="020B0502040204020203" pitchFamily="34" charset="0"/>
                <a:cs typeface="Segoe UI" panose="020B0502040204020203" pitchFamily="34" charset="0"/>
              </a:rPr>
              <a:t>Configuration</a:t>
            </a:r>
          </a:p>
        </p:txBody>
      </p:sp>
      <p:sp>
        <p:nvSpPr>
          <p:cNvPr id="11" name="ZoneTexte 10"/>
          <p:cNvSpPr txBox="1"/>
          <p:nvPr/>
        </p:nvSpPr>
        <p:spPr>
          <a:xfrm>
            <a:off x="5924566" y="2449280"/>
            <a:ext cx="1644168" cy="830997"/>
          </a:xfrm>
          <a:prstGeom prst="rect">
            <a:avLst/>
          </a:prstGeom>
          <a:noFill/>
        </p:spPr>
        <p:txBody>
          <a:bodyPr wrap="none" rtlCol="0">
            <a:spAutoFit/>
          </a:bodyPr>
          <a:lstStyle/>
          <a:p>
            <a:r>
              <a:rPr lang="fr-FR" i="0" dirty="0">
                <a:solidFill>
                  <a:schemeClr val="bg1"/>
                </a:solidFill>
                <a:latin typeface="Segoe UI" panose="020B0502040204020203" pitchFamily="34" charset="0"/>
                <a:cs typeface="Segoe UI" panose="020B0502040204020203" pitchFamily="34" charset="0"/>
              </a:rPr>
              <a:t>Data</a:t>
            </a:r>
          </a:p>
          <a:p>
            <a:r>
              <a:rPr lang="fr-FR" i="0" dirty="0" err="1">
                <a:solidFill>
                  <a:schemeClr val="bg1"/>
                </a:solidFill>
                <a:latin typeface="Segoe UI" panose="020B0502040204020203" pitchFamily="34" charset="0"/>
                <a:cs typeface="Segoe UI" panose="020B0502040204020203" pitchFamily="34" charset="0"/>
              </a:rPr>
              <a:t>processing</a:t>
            </a:r>
            <a:endParaRPr lang="fr-FR" i="0" dirty="0">
              <a:solidFill>
                <a:schemeClr val="bg1"/>
              </a:solidFill>
              <a:latin typeface="Segoe UI" panose="020B0502040204020203" pitchFamily="34" charset="0"/>
              <a:cs typeface="Segoe UI" panose="020B0502040204020203" pitchFamily="34" charset="0"/>
            </a:endParaRPr>
          </a:p>
        </p:txBody>
      </p:sp>
      <p:sp>
        <p:nvSpPr>
          <p:cNvPr id="13" name="ZoneTexte 12"/>
          <p:cNvSpPr txBox="1"/>
          <p:nvPr/>
        </p:nvSpPr>
        <p:spPr>
          <a:xfrm>
            <a:off x="5996284" y="4623553"/>
            <a:ext cx="1500732" cy="830997"/>
          </a:xfrm>
          <a:prstGeom prst="rect">
            <a:avLst/>
          </a:prstGeom>
          <a:noFill/>
        </p:spPr>
        <p:txBody>
          <a:bodyPr wrap="none" rtlCol="0">
            <a:spAutoFit/>
          </a:bodyPr>
          <a:lstStyle/>
          <a:p>
            <a:r>
              <a:rPr lang="fr-FR" i="0" dirty="0" err="1">
                <a:solidFill>
                  <a:schemeClr val="bg1"/>
                </a:solidFill>
                <a:latin typeface="Segoe UI" panose="020B0502040204020203" pitchFamily="34" charset="0"/>
                <a:cs typeface="Segoe UI" panose="020B0502040204020203" pitchFamily="34" charset="0"/>
              </a:rPr>
              <a:t>Tracking</a:t>
            </a:r>
            <a:br>
              <a:rPr lang="fr-FR" i="0" dirty="0">
                <a:solidFill>
                  <a:schemeClr val="bg1"/>
                </a:solidFill>
                <a:latin typeface="Segoe UI" panose="020B0502040204020203" pitchFamily="34" charset="0"/>
                <a:cs typeface="Segoe UI" panose="020B0502040204020203" pitchFamily="34" charset="0"/>
              </a:rPr>
            </a:br>
            <a:r>
              <a:rPr lang="fr-FR" i="0" dirty="0">
                <a:solidFill>
                  <a:schemeClr val="bg1"/>
                </a:solidFill>
                <a:latin typeface="Segoe UI" panose="020B0502040204020203" pitchFamily="34" charset="0"/>
                <a:cs typeface="Segoe UI" panose="020B0502040204020203" pitchFamily="34" charset="0"/>
              </a:rPr>
              <a:t>(</a:t>
            </a:r>
            <a:r>
              <a:rPr lang="fr-FR" i="0" dirty="0" err="1">
                <a:solidFill>
                  <a:schemeClr val="bg1"/>
                </a:solidFill>
                <a:latin typeface="Segoe UI" panose="020B0502040204020203" pitchFamily="34" charset="0"/>
                <a:cs typeface="Segoe UI" panose="020B0502040204020203" pitchFamily="34" charset="0"/>
              </a:rPr>
              <a:t>optional</a:t>
            </a:r>
            <a:r>
              <a:rPr lang="fr-FR" i="0" dirty="0">
                <a:solidFill>
                  <a:schemeClr val="bg1"/>
                </a:solidFill>
                <a:latin typeface="Segoe UI" panose="020B0502040204020203" pitchFamily="34" charset="0"/>
                <a:cs typeface="Segoe UI" panose="020B0502040204020203" pitchFamily="34" charset="0"/>
              </a:rPr>
              <a:t>)</a:t>
            </a:r>
          </a:p>
        </p:txBody>
      </p:sp>
      <p:sp>
        <p:nvSpPr>
          <p:cNvPr id="14" name="ZoneTexte 13"/>
          <p:cNvSpPr txBox="1"/>
          <p:nvPr/>
        </p:nvSpPr>
        <p:spPr>
          <a:xfrm>
            <a:off x="3370546" y="4623554"/>
            <a:ext cx="2262351" cy="830997"/>
          </a:xfrm>
          <a:prstGeom prst="rect">
            <a:avLst/>
          </a:prstGeom>
          <a:noFill/>
        </p:spPr>
        <p:txBody>
          <a:bodyPr wrap="none" rtlCol="0">
            <a:spAutoFit/>
          </a:bodyPr>
          <a:lstStyle/>
          <a:p>
            <a:r>
              <a:rPr lang="fr-FR" i="0" dirty="0" err="1">
                <a:solidFill>
                  <a:schemeClr val="bg1"/>
                </a:solidFill>
                <a:latin typeface="Segoe UI" panose="020B0502040204020203" pitchFamily="34" charset="0"/>
                <a:cs typeface="Segoe UI" panose="020B0502040204020203" pitchFamily="34" charset="0"/>
              </a:rPr>
              <a:t>Remote</a:t>
            </a:r>
            <a:r>
              <a:rPr lang="fr-FR" i="0" dirty="0">
                <a:solidFill>
                  <a:schemeClr val="bg1"/>
                </a:solidFill>
                <a:latin typeface="Segoe UI" panose="020B0502040204020203" pitchFamily="34" charset="0"/>
                <a:cs typeface="Segoe UI" panose="020B0502040204020203" pitchFamily="34" charset="0"/>
              </a:rPr>
              <a:t> display</a:t>
            </a:r>
            <a:br>
              <a:rPr lang="fr-FR" i="0" dirty="0">
                <a:solidFill>
                  <a:schemeClr val="bg1"/>
                </a:solidFill>
                <a:latin typeface="Segoe UI" panose="020B0502040204020203" pitchFamily="34" charset="0"/>
                <a:cs typeface="Segoe UI" panose="020B0502040204020203" pitchFamily="34" charset="0"/>
              </a:rPr>
            </a:br>
            <a:r>
              <a:rPr lang="fr-FR" i="0" dirty="0">
                <a:solidFill>
                  <a:schemeClr val="bg1"/>
                </a:solidFill>
                <a:latin typeface="Segoe UI" panose="020B0502040204020203" pitchFamily="34" charset="0"/>
                <a:cs typeface="Segoe UI" panose="020B0502040204020203" pitchFamily="34" charset="0"/>
              </a:rPr>
              <a:t>&amp; control</a:t>
            </a:r>
          </a:p>
        </p:txBody>
      </p:sp>
      <p:sp>
        <p:nvSpPr>
          <p:cNvPr id="4" name="Titre 3"/>
          <p:cNvSpPr>
            <a:spLocks noGrp="1"/>
          </p:cNvSpPr>
          <p:nvPr>
            <p:ph type="title"/>
          </p:nvPr>
        </p:nvSpPr>
        <p:spPr/>
        <p:txBody>
          <a:bodyPr/>
          <a:lstStyle/>
          <a:p>
            <a:endParaRPr lang="fr-FR"/>
          </a:p>
        </p:txBody>
      </p:sp>
    </p:spTree>
    <p:extLst>
      <p:ext uri="{BB962C8B-B14F-4D97-AF65-F5344CB8AC3E}">
        <p14:creationId xmlns:p14="http://schemas.microsoft.com/office/powerpoint/2010/main" val="3559124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p:cNvPicPr>
            <a:picLocks noChangeAspect="1"/>
          </p:cNvPicPr>
          <p:nvPr/>
        </p:nvPicPr>
        <p:blipFill>
          <a:blip r:embed="rId4"/>
          <a:stretch>
            <a:fillRect/>
          </a:stretch>
        </p:blipFill>
        <p:spPr>
          <a:xfrm>
            <a:off x="8494074" y="2343546"/>
            <a:ext cx="3081114" cy="2547430"/>
          </a:xfrm>
          <a:prstGeom prst="rect">
            <a:avLst/>
          </a:prstGeom>
          <a:ln>
            <a:noFill/>
          </a:ln>
          <a:effectLst>
            <a:outerShdw blurRad="292100" dist="139700" dir="2700000" algn="tl" rotWithShape="0">
              <a:srgbClr val="333333">
                <a:alpha val="65000"/>
              </a:srgbClr>
            </a:outerShdw>
          </a:effectLst>
        </p:spPr>
      </p:pic>
      <p:grpSp>
        <p:nvGrpSpPr>
          <p:cNvPr id="26" name="Groupe 25"/>
          <p:cNvGrpSpPr/>
          <p:nvPr/>
        </p:nvGrpSpPr>
        <p:grpSpPr>
          <a:xfrm>
            <a:off x="8760296" y="2320301"/>
            <a:ext cx="2733650" cy="2484609"/>
            <a:chOff x="4878304" y="2708920"/>
            <a:chExt cx="2733650" cy="2484609"/>
          </a:xfrm>
        </p:grpSpPr>
        <p:pic>
          <p:nvPicPr>
            <p:cNvPr id="27" name="Image 26"/>
            <p:cNvPicPr>
              <a:picLocks noChangeAspect="1"/>
            </p:cNvPicPr>
            <p:nvPr/>
          </p:nvPicPr>
          <p:blipFill>
            <a:blip r:embed="rId5"/>
            <a:stretch>
              <a:fillRect/>
            </a:stretch>
          </p:blipFill>
          <p:spPr>
            <a:xfrm>
              <a:off x="4878304" y="2708920"/>
              <a:ext cx="2733650" cy="2484609"/>
            </a:xfrm>
            <a:prstGeom prst="rect">
              <a:avLst/>
            </a:prstGeom>
            <a:ln>
              <a:noFill/>
            </a:ln>
            <a:effectLst>
              <a:outerShdw blurRad="292100" dist="139700" dir="2700000" algn="tl" rotWithShape="0">
                <a:srgbClr val="333333">
                  <a:alpha val="65000"/>
                </a:srgbClr>
              </a:outerShdw>
            </a:effectLst>
          </p:spPr>
        </p:pic>
        <p:sp>
          <p:nvSpPr>
            <p:cNvPr id="28" name="Ellipse 27"/>
            <p:cNvSpPr/>
            <p:nvPr/>
          </p:nvSpPr>
          <p:spPr>
            <a:xfrm>
              <a:off x="5735960" y="3933056"/>
              <a:ext cx="1152128" cy="1080120"/>
            </a:xfrm>
            <a:prstGeom prst="ellipse">
              <a:avLst/>
            </a:prstGeom>
            <a:solidFill>
              <a:srgbClr val="FAD9CD">
                <a:alpha val="34902"/>
              </a:srgbClr>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29" name="Ellipse 28"/>
            <p:cNvSpPr/>
            <p:nvPr/>
          </p:nvSpPr>
          <p:spPr>
            <a:xfrm>
              <a:off x="6156426" y="3102258"/>
              <a:ext cx="1152128" cy="1080120"/>
            </a:xfrm>
            <a:prstGeom prst="ellipse">
              <a:avLst/>
            </a:prstGeom>
            <a:solidFill>
              <a:srgbClr val="CCECFF">
                <a:alpha val="34902"/>
              </a:srgbClr>
            </a:solidFill>
            <a:ln>
              <a:solidFill>
                <a:srgbClr val="05C3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Imag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23992" y="4082224"/>
              <a:ext cx="705128" cy="705128"/>
            </a:xfrm>
            <a:prstGeom prst="rect">
              <a:avLst/>
            </a:prstGeom>
            <a:ln>
              <a:noFill/>
            </a:ln>
            <a:effectLst>
              <a:outerShdw blurRad="292100" dist="139700" dir="2700000" algn="tl" rotWithShape="0">
                <a:srgbClr val="333333">
                  <a:alpha val="65000"/>
                </a:srgbClr>
              </a:outerShdw>
            </a:effectLst>
          </p:spPr>
        </p:pic>
        <p:pic>
          <p:nvPicPr>
            <p:cNvPr id="31" name="Imag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56040" y="3261051"/>
              <a:ext cx="705128" cy="705128"/>
            </a:xfrm>
            <a:prstGeom prst="rect">
              <a:avLst/>
            </a:prstGeom>
          </p:spPr>
        </p:pic>
        <p:pic>
          <p:nvPicPr>
            <p:cNvPr id="32" name="Imag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4450" y="3589321"/>
              <a:ext cx="496379" cy="496379"/>
            </a:xfrm>
            <a:prstGeom prst="rect">
              <a:avLst/>
            </a:prstGeom>
          </p:spPr>
        </p:pic>
      </p:grpSp>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0296" y="2243150"/>
            <a:ext cx="2520280" cy="25202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e 1"/>
          <p:cNvGrpSpPr/>
          <p:nvPr/>
        </p:nvGrpSpPr>
        <p:grpSpPr>
          <a:xfrm>
            <a:off x="8841755" y="2243150"/>
            <a:ext cx="2704521" cy="2849961"/>
            <a:chOff x="4655840" y="1638092"/>
            <a:chExt cx="2704521" cy="2849961"/>
          </a:xfrm>
        </p:grpSpPr>
        <p:grpSp>
          <p:nvGrpSpPr>
            <p:cNvPr id="12" name="Group 3"/>
            <p:cNvGrpSpPr/>
            <p:nvPr/>
          </p:nvGrpSpPr>
          <p:grpSpPr>
            <a:xfrm>
              <a:off x="4655840" y="1638092"/>
              <a:ext cx="2704521" cy="2849961"/>
              <a:chOff x="6622644" y="1254478"/>
              <a:chExt cx="2495137" cy="2644135"/>
            </a:xfrm>
          </p:grpSpPr>
          <p:pic>
            <p:nvPicPr>
              <p:cNvPr id="13" name="Image 7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22644" y="1254478"/>
                <a:ext cx="2495137" cy="1400225"/>
              </a:xfrm>
              <a:prstGeom prst="rect">
                <a:avLst/>
              </a:prstGeom>
              <a:ln>
                <a:noFill/>
              </a:ln>
              <a:effectLst>
                <a:outerShdw blurRad="292100" dist="139700" dir="2700000" algn="tl" rotWithShape="0">
                  <a:srgbClr val="333333">
                    <a:alpha val="65000"/>
                  </a:srgbClr>
                </a:outerShdw>
              </a:effectLst>
            </p:spPr>
          </p:pic>
          <p:grpSp>
            <p:nvGrpSpPr>
              <p:cNvPr id="16" name="Groupe 286"/>
              <p:cNvGrpSpPr/>
              <p:nvPr/>
            </p:nvGrpSpPr>
            <p:grpSpPr>
              <a:xfrm>
                <a:off x="7031129" y="2315919"/>
                <a:ext cx="855215" cy="1582694"/>
                <a:chOff x="6747520" y="2377410"/>
                <a:chExt cx="855215" cy="1582694"/>
              </a:xfrm>
            </p:grpSpPr>
            <p:grpSp>
              <p:nvGrpSpPr>
                <p:cNvPr id="20" name="Groupe 225"/>
                <p:cNvGrpSpPr/>
                <p:nvPr/>
              </p:nvGrpSpPr>
              <p:grpSpPr>
                <a:xfrm>
                  <a:off x="6747520" y="2377410"/>
                  <a:ext cx="855215" cy="1582694"/>
                  <a:chOff x="5413256" y="1097516"/>
                  <a:chExt cx="1486562" cy="2938628"/>
                </a:xfrm>
              </p:grpSpPr>
              <p:pic>
                <p:nvPicPr>
                  <p:cNvPr id="22" name="Picture 2"/>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1"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4529" y="2675190"/>
                  <a:ext cx="684984" cy="1173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7" name="Groupe 212"/>
              <p:cNvGrpSpPr/>
              <p:nvPr/>
            </p:nvGrpSpPr>
            <p:grpSpPr>
              <a:xfrm>
                <a:off x="7906760" y="1893125"/>
                <a:ext cx="822218" cy="623696"/>
                <a:chOff x="8547659" y="1918753"/>
                <a:chExt cx="822218" cy="623696"/>
              </a:xfrm>
            </p:grpSpPr>
            <p:pic>
              <p:nvPicPr>
                <p:cNvPr id="18" name="Image 2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46181" y="1918753"/>
                  <a:ext cx="623696" cy="623696"/>
                </a:xfrm>
                <a:prstGeom prst="rect">
                  <a:avLst/>
                </a:prstGeom>
                <a:ln>
                  <a:noFill/>
                </a:ln>
                <a:effectLst>
                  <a:outerShdw blurRad="292100" dist="139700" dir="2700000" algn="tl" rotWithShape="0">
                    <a:srgbClr val="333333">
                      <a:alpha val="65000"/>
                    </a:srgbClr>
                  </a:outerShdw>
                </a:effectLst>
              </p:spPr>
            </p:pic>
            <p:pic>
              <p:nvPicPr>
                <p:cNvPr id="19" name="Picture 104" descr="D:\ARC\ARC_Libraries\V11.1\LIB\ACTUAL\PcVue\V1.8\FR\Lib\SH_SYSTEM\B\PCVUE_LIBS_SYSTEM_MOBILE-DEVICES_SMARTPHONE_FRONT_64.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47659" y="2146067"/>
                  <a:ext cx="363918" cy="363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pic>
          <p:nvPicPr>
            <p:cNvPr id="24" name="Image 23"/>
            <p:cNvPicPr>
              <a:picLocks noChangeAspect="1"/>
            </p:cNvPicPr>
            <p:nvPr/>
          </p:nvPicPr>
          <p:blipFill>
            <a:blip r:embed="rId16"/>
            <a:stretch>
              <a:fillRect/>
            </a:stretch>
          </p:blipFill>
          <p:spPr>
            <a:xfrm>
              <a:off x="5200001" y="3092252"/>
              <a:ext cx="735379" cy="1275718"/>
            </a:xfrm>
            <a:prstGeom prst="rect">
              <a:avLst/>
            </a:prstGeom>
          </p:spPr>
        </p:pic>
      </p:grpSp>
      <p:sp>
        <p:nvSpPr>
          <p:cNvPr id="8" name="Espace réservé du texte 7"/>
          <p:cNvSpPr>
            <a:spLocks noGrp="1"/>
          </p:cNvSpPr>
          <p:nvPr>
            <p:ph type="body" sz="half" idx="2"/>
          </p:nvPr>
        </p:nvSpPr>
        <p:spPr/>
        <p:txBody>
          <a:bodyPr/>
          <a:lstStyle/>
          <a:p>
            <a:r>
              <a:rPr lang="en-US" dirty="0" err="1"/>
              <a:t>ContextVue</a:t>
            </a:r>
            <a:r>
              <a:rPr lang="en-US" dirty="0"/>
              <a:t>/</a:t>
            </a:r>
            <a:r>
              <a:rPr lang="en-US" dirty="0" err="1"/>
              <a:t>SnapVue</a:t>
            </a:r>
            <a:r>
              <a:rPr lang="en-US" dirty="0"/>
              <a:t> – Use cases</a:t>
            </a:r>
          </a:p>
        </p:txBody>
      </p:sp>
      <p:sp>
        <p:nvSpPr>
          <p:cNvPr id="10" name="Espace réservé du contenu 9"/>
          <p:cNvSpPr>
            <a:spLocks noGrp="1"/>
          </p:cNvSpPr>
          <p:nvPr>
            <p:ph sz="half" idx="12"/>
          </p:nvPr>
        </p:nvSpPr>
        <p:spPr>
          <a:xfrm>
            <a:off x="563598" y="1849841"/>
            <a:ext cx="8150508" cy="3306898"/>
          </a:xfrm>
        </p:spPr>
        <p:txBody>
          <a:bodyPr/>
          <a:lstStyle/>
          <a:p>
            <a:r>
              <a:rPr lang="en-US" dirty="0"/>
              <a:t>Monitoring &amp; control of devices with no HMI</a:t>
            </a:r>
          </a:p>
          <a:p>
            <a:endParaRPr lang="en-US" dirty="0"/>
          </a:p>
          <a:p>
            <a:r>
              <a:rPr lang="en-US" dirty="0"/>
              <a:t>Maintenance operation</a:t>
            </a:r>
          </a:p>
          <a:p>
            <a:endParaRPr lang="en-US" dirty="0"/>
          </a:p>
          <a:p>
            <a:r>
              <a:rPr lang="en-US" dirty="0"/>
              <a:t>Commissioning</a:t>
            </a:r>
          </a:p>
          <a:p>
            <a:endParaRPr lang="en-US" dirty="0"/>
          </a:p>
          <a:p>
            <a:r>
              <a:rPr lang="en-US" dirty="0"/>
              <a:t>Security  and teams  tracking</a:t>
            </a:r>
          </a:p>
          <a:p>
            <a:pPr marL="0" indent="0">
              <a:buNone/>
            </a:pPr>
            <a:r>
              <a:rPr lang="en-US" dirty="0"/>
              <a:t>…</a:t>
            </a:r>
          </a:p>
          <a:p>
            <a:endParaRPr lang="en-US" b="1" dirty="0"/>
          </a:p>
          <a:p>
            <a:endParaRPr lang="en-US" dirty="0"/>
          </a:p>
        </p:txBody>
      </p:sp>
      <p:grpSp>
        <p:nvGrpSpPr>
          <p:cNvPr id="33" name="Groupe 32"/>
          <p:cNvGrpSpPr/>
          <p:nvPr/>
        </p:nvGrpSpPr>
        <p:grpSpPr>
          <a:xfrm>
            <a:off x="9203897" y="1610442"/>
            <a:ext cx="1839263" cy="517632"/>
            <a:chOff x="3221018" y="2095377"/>
            <a:chExt cx="2572404" cy="723963"/>
          </a:xfrm>
        </p:grpSpPr>
        <p:pic>
          <p:nvPicPr>
            <p:cNvPr id="34" name="Image 33"/>
            <p:cNvPicPr>
              <a:picLocks noChangeAspect="1"/>
            </p:cNvPicPr>
            <p:nvPr/>
          </p:nvPicPr>
          <p:blipFill>
            <a:blip r:embed="rId17"/>
            <a:stretch>
              <a:fillRect/>
            </a:stretch>
          </p:blipFill>
          <p:spPr>
            <a:xfrm>
              <a:off x="3221018" y="2095377"/>
              <a:ext cx="845893" cy="723963"/>
            </a:xfrm>
            <a:prstGeom prst="rect">
              <a:avLst/>
            </a:prstGeom>
          </p:spPr>
        </p:pic>
        <p:pic>
          <p:nvPicPr>
            <p:cNvPr id="35" name="Image 34"/>
            <p:cNvPicPr>
              <a:picLocks noChangeAspect="1"/>
            </p:cNvPicPr>
            <p:nvPr/>
          </p:nvPicPr>
          <p:blipFill>
            <a:blip r:embed="rId18"/>
            <a:stretch>
              <a:fillRect/>
            </a:stretch>
          </p:blipFill>
          <p:spPr>
            <a:xfrm>
              <a:off x="3977641" y="2181147"/>
              <a:ext cx="533446" cy="571550"/>
            </a:xfrm>
            <a:prstGeom prst="rect">
              <a:avLst/>
            </a:prstGeom>
          </p:spPr>
        </p:pic>
        <p:pic>
          <p:nvPicPr>
            <p:cNvPr id="36" name="Image 35"/>
            <p:cNvPicPr>
              <a:picLocks noChangeAspect="1"/>
            </p:cNvPicPr>
            <p:nvPr/>
          </p:nvPicPr>
          <p:blipFill>
            <a:blip r:embed="rId19"/>
            <a:stretch>
              <a:fillRect/>
            </a:stretch>
          </p:blipFill>
          <p:spPr>
            <a:xfrm>
              <a:off x="4464058" y="2141100"/>
              <a:ext cx="739204" cy="632515"/>
            </a:xfrm>
            <a:prstGeom prst="rect">
              <a:avLst/>
            </a:prstGeom>
          </p:spPr>
        </p:pic>
        <p:pic>
          <p:nvPicPr>
            <p:cNvPr id="37" name="Image 36"/>
            <p:cNvPicPr>
              <a:picLocks noChangeAspect="1"/>
            </p:cNvPicPr>
            <p:nvPr/>
          </p:nvPicPr>
          <p:blipFill rotWithShape="1">
            <a:blip r:embed="rId20">
              <a:clrChange>
                <a:clrFrom>
                  <a:srgbClr val="F2F2F2"/>
                </a:clrFrom>
                <a:clrTo>
                  <a:srgbClr val="F2F2F2">
                    <a:alpha val="0"/>
                  </a:srgbClr>
                </a:clrTo>
              </a:clrChange>
            </a:blip>
            <a:srcRect l="56012" r="185" b="37325"/>
            <a:stretch/>
          </p:blipFill>
          <p:spPr>
            <a:xfrm>
              <a:off x="5226040" y="2127329"/>
              <a:ext cx="567382" cy="645159"/>
            </a:xfrm>
            <a:prstGeom prst="rect">
              <a:avLst/>
            </a:prstGeom>
          </p:spPr>
        </p:pic>
      </p:grpSp>
      <p:sp>
        <p:nvSpPr>
          <p:cNvPr id="3" name="Espace réservé du texte 2"/>
          <p:cNvSpPr>
            <a:spLocks noGrp="1"/>
          </p:cNvSpPr>
          <p:nvPr>
            <p:ph type="body" sz="half" idx="11"/>
          </p:nvPr>
        </p:nvSpPr>
        <p:spPr/>
        <p:txBody>
          <a:bodyPr/>
          <a:lstStyle/>
          <a:p>
            <a:r>
              <a:rPr lang="en-US" dirty="0"/>
              <a:t>Different uses, endless possibilities</a:t>
            </a:r>
          </a:p>
        </p:txBody>
      </p:sp>
      <p:sp>
        <p:nvSpPr>
          <p:cNvPr id="4" name="Titre 3"/>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2574020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animEffect transition="in" filter="fade">
                                      <p:cBhvr>
                                        <p:cTn id="15" dur="500"/>
                                        <p:tgtEl>
                                          <p:spTgt spid="1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xEl>
                                              <p:pRg st="6" end="6"/>
                                            </p:txEl>
                                          </p:spTgt>
                                        </p:tgtEl>
                                        <p:attrNameLst>
                                          <p:attrName>style.visibility</p:attrName>
                                        </p:attrNameLst>
                                      </p:cBhvr>
                                      <p:to>
                                        <p:strVal val="visible"/>
                                      </p:to>
                                    </p:set>
                                    <p:animEffect transition="in" filter="fade">
                                      <p:cBhvr>
                                        <p:cTn id="20" dur="500"/>
                                        <p:tgtEl>
                                          <p:spTgt spid="10">
                                            <p:txEl>
                                              <p:pRg st="6" end="6"/>
                                            </p:txEl>
                                          </p:spTgt>
                                        </p:tgtEl>
                                      </p:cBhvr>
                                    </p:animEffect>
                                  </p:childTnLst>
                                </p:cTn>
                              </p:par>
                              <p:par>
                                <p:cTn id="21" presetID="10" presetClass="exit" presetSubtype="0" fill="hold" nodeType="withEffect">
                                  <p:stCondLst>
                                    <p:cond delay="0"/>
                                  </p:stCondLst>
                                  <p:childTnLst>
                                    <p:animEffect transition="out" filter="fade">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xit" presetSubtype="0" fill="hold" nodeType="withEffect">
                                  <p:stCondLst>
                                    <p:cond delay="0"/>
                                  </p:stCondLst>
                                  <p:childTnLst>
                                    <p:animEffect transition="out" filter="fade">
                                      <p:cBhvr>
                                        <p:cTn id="28" dur="500"/>
                                        <p:tgtEl>
                                          <p:spTgt spid="25"/>
                                        </p:tgtEl>
                                      </p:cBhvr>
                                    </p:animEffect>
                                    <p:set>
                                      <p:cBhvr>
                                        <p:cTn id="29" dur="1" fill="hold">
                                          <p:stCondLst>
                                            <p:cond delay="499"/>
                                          </p:stCondLst>
                                        </p:cTn>
                                        <p:tgtEl>
                                          <p:spTgt spid="25"/>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xEl>
                                              <p:pRg st="7" end="7"/>
                                            </p:txEl>
                                          </p:spTgt>
                                        </p:tgtEl>
                                        <p:attrNameLst>
                                          <p:attrName>style.visibility</p:attrName>
                                        </p:attrNameLst>
                                      </p:cBhvr>
                                      <p:to>
                                        <p:strVal val="visible"/>
                                      </p:to>
                                    </p:set>
                                    <p:animEffect transition="in" filter="fade">
                                      <p:cBhvr>
                                        <p:cTn id="36"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Line 86"/>
          <p:cNvSpPr>
            <a:spLocks noChangeShapeType="1"/>
          </p:cNvSpPr>
          <p:nvPr/>
        </p:nvSpPr>
        <p:spPr bwMode="auto">
          <a:xfrm flipV="1">
            <a:off x="3814442" y="3697291"/>
            <a:ext cx="0" cy="208768"/>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pic>
        <p:nvPicPr>
          <p:cNvPr id="176" name="Picture 82" descr="REGUL BMS"/>
          <p:cNvPicPr>
            <a:picLocks noChangeAspect="1" noChangeArrowheads="1"/>
          </p:cNvPicPr>
          <p:nvPr/>
        </p:nvPicPr>
        <p:blipFill>
          <a:blip r:embed="rId4" cstate="print"/>
          <a:srcRect/>
          <a:stretch>
            <a:fillRect/>
          </a:stretch>
        </p:blipFill>
        <p:spPr bwMode="auto">
          <a:xfrm>
            <a:off x="2772166" y="5429503"/>
            <a:ext cx="464464" cy="464464"/>
          </a:xfrm>
          <a:prstGeom prst="rect">
            <a:avLst/>
          </a:prstGeom>
          <a:noFill/>
          <a:ln w="9525">
            <a:noFill/>
            <a:miter lim="800000"/>
            <a:headEnd/>
            <a:tailEnd/>
          </a:ln>
        </p:spPr>
      </p:pic>
      <p:sp>
        <p:nvSpPr>
          <p:cNvPr id="178" name="Rectangle 177"/>
          <p:cNvSpPr/>
          <p:nvPr/>
        </p:nvSpPr>
        <p:spPr>
          <a:xfrm>
            <a:off x="142758" y="4932637"/>
            <a:ext cx="2717800" cy="307777"/>
          </a:xfrm>
          <a:prstGeom prst="rect">
            <a:avLst/>
          </a:prstGeom>
        </p:spPr>
        <p:txBody>
          <a:bodyPr>
            <a:spAutoFit/>
          </a:bodyPr>
          <a:lstStyle/>
          <a:p>
            <a:pPr>
              <a:defRPr/>
            </a:pPr>
            <a:r>
              <a:rPr lang="en-US" sz="1400" b="1" dirty="0">
                <a:solidFill>
                  <a:schemeClr val="tx1"/>
                </a:solidFill>
                <a:latin typeface="+mn-lt"/>
              </a:rPr>
              <a:t>Field network</a:t>
            </a:r>
            <a:endParaRPr lang="en-US" sz="1400" dirty="0">
              <a:solidFill>
                <a:schemeClr val="tx1"/>
              </a:solidFill>
              <a:latin typeface="+mn-lt"/>
            </a:endParaRPr>
          </a:p>
        </p:txBody>
      </p:sp>
      <p:pic>
        <p:nvPicPr>
          <p:cNvPr id="179" name="Picture 53"/>
          <p:cNvPicPr>
            <a:picLocks noChangeArrowheads="1"/>
          </p:cNvPicPr>
          <p:nvPr/>
        </p:nvPicPr>
        <p:blipFill>
          <a:blip r:embed="rId5" cstate="print"/>
          <a:srcRect/>
          <a:stretch>
            <a:fillRect/>
          </a:stretch>
        </p:blipFill>
        <p:spPr bwMode="auto">
          <a:xfrm>
            <a:off x="3853503" y="5479582"/>
            <a:ext cx="660400" cy="346075"/>
          </a:xfrm>
          <a:prstGeom prst="rect">
            <a:avLst/>
          </a:prstGeom>
          <a:noFill/>
          <a:ln w="9525">
            <a:noFill/>
            <a:miter lim="800000"/>
            <a:headEnd/>
            <a:tailEnd/>
          </a:ln>
        </p:spPr>
      </p:pic>
      <p:pic>
        <p:nvPicPr>
          <p:cNvPr id="180" name="Picture 54" descr="S7 fond blanc"/>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76566" y="5465293"/>
            <a:ext cx="577850" cy="401638"/>
          </a:xfrm>
          <a:prstGeom prst="rect">
            <a:avLst/>
          </a:prstGeom>
          <a:noFill/>
          <a:ln w="9525">
            <a:noFill/>
            <a:miter lim="800000"/>
            <a:headEnd/>
            <a:tailEnd/>
          </a:ln>
        </p:spPr>
      </p:pic>
      <p:sp>
        <p:nvSpPr>
          <p:cNvPr id="181" name="Line 86"/>
          <p:cNvSpPr>
            <a:spLocks noChangeShapeType="1"/>
          </p:cNvSpPr>
          <p:nvPr/>
        </p:nvSpPr>
        <p:spPr bwMode="auto">
          <a:xfrm flipV="1">
            <a:off x="190638" y="5220786"/>
            <a:ext cx="4627732" cy="6735"/>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sp>
        <p:nvSpPr>
          <p:cNvPr id="182" name="Line 86"/>
          <p:cNvSpPr>
            <a:spLocks noChangeShapeType="1"/>
          </p:cNvSpPr>
          <p:nvPr/>
        </p:nvSpPr>
        <p:spPr bwMode="auto">
          <a:xfrm flipV="1">
            <a:off x="1329994" y="5256523"/>
            <a:ext cx="0" cy="208768"/>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sp>
        <p:nvSpPr>
          <p:cNvPr id="183" name="Line 86"/>
          <p:cNvSpPr>
            <a:spLocks noChangeShapeType="1"/>
          </p:cNvSpPr>
          <p:nvPr/>
        </p:nvSpPr>
        <p:spPr bwMode="auto">
          <a:xfrm flipV="1">
            <a:off x="2875200" y="5256524"/>
            <a:ext cx="0" cy="208768"/>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sp>
        <p:nvSpPr>
          <p:cNvPr id="184" name="Line 86"/>
          <p:cNvSpPr>
            <a:spLocks noChangeShapeType="1"/>
          </p:cNvSpPr>
          <p:nvPr/>
        </p:nvSpPr>
        <p:spPr bwMode="auto">
          <a:xfrm flipV="1">
            <a:off x="4240989" y="5256523"/>
            <a:ext cx="0" cy="208768"/>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sp>
        <p:nvSpPr>
          <p:cNvPr id="187" name="Text Box 16"/>
          <p:cNvSpPr txBox="1">
            <a:spLocks noChangeArrowheads="1"/>
          </p:cNvSpPr>
          <p:nvPr/>
        </p:nvSpPr>
        <p:spPr bwMode="auto">
          <a:xfrm>
            <a:off x="419706" y="3932329"/>
            <a:ext cx="1725613" cy="309958"/>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a:solidFill>
                  <a:schemeClr val="tx1"/>
                </a:solidFill>
                <a:latin typeface="Segoe UI" panose="020B0502040204020203" pitchFamily="34" charset="0"/>
                <a:cs typeface="Segoe UI" panose="020B0502040204020203" pitchFamily="34" charset="0"/>
              </a:rPr>
              <a:t>SCADA station</a:t>
            </a:r>
          </a:p>
        </p:txBody>
      </p:sp>
      <p:sp>
        <p:nvSpPr>
          <p:cNvPr id="199" name="Text Box 16"/>
          <p:cNvSpPr txBox="1">
            <a:spLocks noChangeArrowheads="1"/>
          </p:cNvSpPr>
          <p:nvPr/>
        </p:nvSpPr>
        <p:spPr bwMode="auto">
          <a:xfrm>
            <a:off x="1385906" y="1676400"/>
            <a:ext cx="1680059" cy="309958"/>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err="1">
                <a:solidFill>
                  <a:schemeClr val="tx1"/>
                </a:solidFill>
                <a:latin typeface="Segoe UI" panose="020B0502040204020203" pitchFamily="34" charset="0"/>
                <a:cs typeface="Segoe UI" panose="020B0502040204020203" pitchFamily="34" charset="0"/>
              </a:rPr>
              <a:t>SnapVue</a:t>
            </a:r>
            <a:r>
              <a:rPr lang="en-US" sz="1400" b="1" i="0" dirty="0">
                <a:solidFill>
                  <a:schemeClr val="tx1"/>
                </a:solidFill>
                <a:latin typeface="Segoe UI" panose="020B0502040204020203" pitchFamily="34" charset="0"/>
                <a:cs typeface="Segoe UI" panose="020B0502040204020203" pitchFamily="34" charset="0"/>
              </a:rPr>
              <a:t> clients</a:t>
            </a:r>
          </a:p>
        </p:txBody>
      </p:sp>
      <p:sp>
        <p:nvSpPr>
          <p:cNvPr id="200" name="Text Box 16"/>
          <p:cNvSpPr txBox="1">
            <a:spLocks noChangeArrowheads="1"/>
          </p:cNvSpPr>
          <p:nvPr/>
        </p:nvSpPr>
        <p:spPr bwMode="auto">
          <a:xfrm>
            <a:off x="5343766" y="1515758"/>
            <a:ext cx="7521520" cy="5326716"/>
          </a:xfrm>
          <a:prstGeom prst="rect">
            <a:avLst/>
          </a:prstGeom>
          <a:noFill/>
          <a:ln w="9525">
            <a:noFill/>
            <a:miter lim="800000"/>
            <a:headEnd/>
            <a:tailEnd/>
          </a:ln>
          <a:effectLst/>
        </p:spPr>
        <p:txBody>
          <a:bodyPr wrap="square" lIns="93600" tIns="46800" rIns="93600" bIns="46800">
            <a:spAutoFit/>
          </a:bodyPr>
          <a:lstStyle/>
          <a:p>
            <a:pPr>
              <a:defRPr/>
            </a:pPr>
            <a:r>
              <a:rPr lang="fr-FR" sz="2000" b="1" i="0" dirty="0" err="1">
                <a:solidFill>
                  <a:schemeClr val="tx1"/>
                </a:solidFill>
                <a:latin typeface="Segoe UI Semilight" panose="020B0402040204020203" pitchFamily="34" charset="0"/>
                <a:cs typeface="Segoe UI Semilight" panose="020B0402040204020203" pitchFamily="34" charset="0"/>
              </a:rPr>
              <a:t>Geolocation</a:t>
            </a:r>
            <a:r>
              <a:rPr lang="fr-FR" sz="2000" b="1" i="0" dirty="0">
                <a:solidFill>
                  <a:schemeClr val="tx1"/>
                </a:solidFill>
                <a:latin typeface="Segoe UI Semilight" panose="020B0402040204020203" pitchFamily="34" charset="0"/>
                <a:cs typeface="Segoe UI Semilight" panose="020B0402040204020203" pitchFamily="34" charset="0"/>
              </a:rPr>
              <a:t> monitoring station :</a:t>
            </a:r>
            <a:br>
              <a:rPr lang="fr-FR" sz="2000" b="1" i="0" dirty="0">
                <a:solidFill>
                  <a:schemeClr val="tx1"/>
                </a:solidFill>
                <a:latin typeface="Segoe UI Semilight" panose="020B0402040204020203" pitchFamily="34" charset="0"/>
                <a:cs typeface="Segoe UI Semilight" panose="020B0402040204020203" pitchFamily="34" charset="0"/>
              </a:rPr>
            </a:br>
            <a:r>
              <a:rPr lang="fr-FR" sz="2000" b="1" i="0" dirty="0">
                <a:solidFill>
                  <a:schemeClr val="tx1"/>
                </a:solidFill>
                <a:latin typeface="Segoe UI Semilight" panose="020B0402040204020203" pitchFamily="34" charset="0"/>
                <a:cs typeface="Segoe UI Semilight" panose="020B0402040204020203" pitchFamily="34" charset="0"/>
              </a:rPr>
              <a:t>- </a:t>
            </a:r>
            <a:r>
              <a:rPr lang="fr-FR" sz="2000" b="1" i="0" dirty="0">
                <a:solidFill>
                  <a:srgbClr val="E23828"/>
                </a:solidFill>
                <a:latin typeface="Segoe UI Semilight" panose="020B0402040204020203" pitchFamily="34" charset="0"/>
                <a:cs typeface="Segoe UI Semilight" panose="020B0402040204020203" pitchFamily="34" charset="0"/>
              </a:rPr>
              <a:t>License « </a:t>
            </a:r>
            <a:r>
              <a:rPr lang="fr-FR" sz="2000" b="1" i="0" dirty="0" err="1">
                <a:solidFill>
                  <a:srgbClr val="E23828"/>
                </a:solidFill>
                <a:latin typeface="Segoe UI Semilight" panose="020B0402040204020203" pitchFamily="34" charset="0"/>
                <a:cs typeface="Segoe UI Semilight" panose="020B0402040204020203" pitchFamily="34" charset="0"/>
              </a:rPr>
              <a:t>ContextVue</a:t>
            </a:r>
            <a:r>
              <a:rPr lang="fr-FR" sz="2000" b="1" i="0" dirty="0">
                <a:solidFill>
                  <a:srgbClr val="E23828"/>
                </a:solidFill>
                <a:latin typeface="Segoe UI Semilight" panose="020B0402040204020203" pitchFamily="34" charset="0"/>
                <a:cs typeface="Segoe UI Semilight" panose="020B0402040204020203" pitchFamily="34" charset="0"/>
              </a:rPr>
              <a:t> »</a:t>
            </a:r>
          </a:p>
          <a:p>
            <a:pPr marL="742950" lvl="1" indent="-285750">
              <a:buFontTx/>
              <a:buChar char="-"/>
              <a:defRPr/>
            </a:pPr>
            <a:r>
              <a:rPr lang="fr-FR" sz="2000" i="0" dirty="0">
                <a:solidFill>
                  <a:schemeClr val="tx1"/>
                </a:solidFill>
                <a:latin typeface="Segoe UI Semilight" panose="020B0402040204020203" pitchFamily="34" charset="0"/>
                <a:cs typeface="Segoe UI Semilight" panose="020B0402040204020203" pitchFamily="34" charset="0"/>
              </a:rPr>
              <a:t>1 single communication </a:t>
            </a:r>
            <a:r>
              <a:rPr lang="fr-FR" sz="2000" i="0" dirty="0" err="1">
                <a:solidFill>
                  <a:schemeClr val="tx1"/>
                </a:solidFill>
                <a:latin typeface="Segoe UI Semilight" panose="020B0402040204020203" pitchFamily="34" charset="0"/>
                <a:cs typeface="Segoe UI Semilight" panose="020B0402040204020203" pitchFamily="34" charset="0"/>
              </a:rPr>
              <a:t>channel</a:t>
            </a:r>
            <a:endParaRPr lang="fr-FR" sz="2000" i="0" dirty="0">
              <a:solidFill>
                <a:schemeClr val="tx1"/>
              </a:solidFill>
              <a:latin typeface="Segoe UI Semilight" panose="020B0402040204020203" pitchFamily="34" charset="0"/>
              <a:cs typeface="Segoe UI Semilight" panose="020B0402040204020203" pitchFamily="34" charset="0"/>
            </a:endParaRPr>
          </a:p>
          <a:p>
            <a:pPr marL="742950" lvl="1" indent="-285750">
              <a:buFontTx/>
              <a:buChar char="-"/>
              <a:defRPr/>
            </a:pPr>
            <a:r>
              <a:rPr lang="fr-FR" sz="2000" i="0" dirty="0">
                <a:solidFill>
                  <a:schemeClr val="tx1"/>
                </a:solidFill>
                <a:latin typeface="Segoe UI Semilight" panose="020B0402040204020203" pitchFamily="34" charset="0"/>
                <a:cs typeface="Segoe UI Semilight" panose="020B0402040204020203" pitchFamily="34" charset="0"/>
              </a:rPr>
              <a:t>OPC DA Server</a:t>
            </a:r>
          </a:p>
          <a:p>
            <a:pPr marL="742950" lvl="1" indent="-285750">
              <a:buFontTx/>
              <a:buChar char="-"/>
              <a:defRPr/>
            </a:pPr>
            <a:r>
              <a:rPr lang="fr-FR" sz="2000" i="0" dirty="0" err="1">
                <a:solidFill>
                  <a:schemeClr val="tx1"/>
                </a:solidFill>
                <a:latin typeface="Segoe UI Semilight" panose="020B0402040204020203" pitchFamily="34" charset="0"/>
                <a:cs typeface="Segoe UI Semilight" panose="020B0402040204020203" pitchFamily="34" charset="0"/>
              </a:rPr>
              <a:t>Contextual</a:t>
            </a:r>
            <a:r>
              <a:rPr lang="fr-FR" sz="2000" i="0" dirty="0">
                <a:solidFill>
                  <a:schemeClr val="tx1"/>
                </a:solidFill>
                <a:latin typeface="Segoe UI Semilight" panose="020B0402040204020203" pitchFamily="34" charset="0"/>
                <a:cs typeface="Segoe UI Semilight" panose="020B0402040204020203" pitchFamily="34" charset="0"/>
              </a:rPr>
              <a:t> mobile services &amp; </a:t>
            </a:r>
            <a:r>
              <a:rPr lang="fr-FR" sz="2000" i="0" dirty="0" err="1">
                <a:solidFill>
                  <a:schemeClr val="tx1"/>
                </a:solidFill>
                <a:latin typeface="Segoe UI Semilight" panose="020B0402040204020203" pitchFamily="34" charset="0"/>
                <a:cs typeface="Segoe UI Semilight" panose="020B0402040204020203" pitchFamily="34" charset="0"/>
              </a:rPr>
              <a:t>features</a:t>
            </a:r>
            <a:r>
              <a:rPr lang="fr-FR" sz="2000" i="0" dirty="0">
                <a:solidFill>
                  <a:schemeClr val="tx1"/>
                </a:solidFill>
                <a:latin typeface="Segoe UI Semilight" panose="020B0402040204020203" pitchFamily="34" charset="0"/>
                <a:cs typeface="Segoe UI Semilight" panose="020B0402040204020203" pitchFamily="34" charset="0"/>
              </a:rPr>
              <a:t> </a:t>
            </a:r>
          </a:p>
          <a:p>
            <a:pPr marL="742950" lvl="1" indent="-285750">
              <a:buFontTx/>
              <a:buChar char="-"/>
              <a:defRPr/>
            </a:pPr>
            <a:r>
              <a:rPr lang="fr-FR" sz="2000" i="0" dirty="0">
                <a:solidFill>
                  <a:schemeClr val="tx1"/>
                </a:solidFill>
                <a:latin typeface="Segoe UI Semilight" panose="020B0402040204020203" pitchFamily="34" charset="0"/>
                <a:cs typeface="Segoe UI Semilight" panose="020B0402040204020203" pitchFamily="34" charset="0"/>
              </a:rPr>
              <a:t>Mobiles clients &lt;10</a:t>
            </a:r>
          </a:p>
          <a:p>
            <a:pPr marL="342900" indent="-342900">
              <a:buFont typeface="Symbol" panose="05050102010706020507" pitchFamily="18" charset="2"/>
              <a:buChar char="Þ"/>
              <a:defRPr/>
            </a:pPr>
            <a:r>
              <a:rPr lang="fr-FR" sz="2000" b="1" i="0" dirty="0">
                <a:solidFill>
                  <a:schemeClr val="tx1"/>
                </a:solidFill>
                <a:latin typeface="Segoe UI Semilight" panose="020B0402040204020203" pitchFamily="34" charset="0"/>
                <a:cs typeface="Segoe UI Semilight" panose="020B0402040204020203" pitchFamily="34" charset="0"/>
              </a:rPr>
              <a:t>Stand </a:t>
            </a:r>
            <a:r>
              <a:rPr lang="fr-FR" sz="2000" b="1" i="0" dirty="0" err="1">
                <a:solidFill>
                  <a:schemeClr val="tx1"/>
                </a:solidFill>
                <a:latin typeface="Segoe UI Semilight" panose="020B0402040204020203" pitchFamily="34" charset="0"/>
                <a:cs typeface="Segoe UI Semilight" panose="020B0402040204020203" pitchFamily="34" charset="0"/>
              </a:rPr>
              <a:t>alone</a:t>
            </a:r>
            <a:endParaRPr lang="fr-FR" sz="2000" b="1" i="0" dirty="0">
              <a:solidFill>
                <a:schemeClr val="tx1"/>
              </a:solidFill>
              <a:latin typeface="Segoe UI Semilight" panose="020B0402040204020203" pitchFamily="34" charset="0"/>
              <a:cs typeface="Segoe UI Semilight" panose="020B0402040204020203" pitchFamily="34" charset="0"/>
            </a:endParaRPr>
          </a:p>
          <a:p>
            <a:pPr marL="342900" indent="-342900">
              <a:buFont typeface="Symbol" panose="05050102010706020507" pitchFamily="18" charset="2"/>
              <a:buChar char="Þ"/>
              <a:defRPr/>
            </a:pPr>
            <a:r>
              <a:rPr lang="fr-FR" sz="2000" b="1" i="0" dirty="0" err="1">
                <a:solidFill>
                  <a:schemeClr val="tx1"/>
                </a:solidFill>
                <a:latin typeface="Segoe UI Semilight" panose="020B0402040204020203" pitchFamily="34" charset="0"/>
                <a:cs typeface="Segoe UI Semilight" panose="020B0402040204020203" pitchFamily="34" charset="0"/>
              </a:rPr>
              <a:t>Connected</a:t>
            </a:r>
            <a:r>
              <a:rPr lang="fr-FR" sz="2000" b="1" i="0" dirty="0">
                <a:solidFill>
                  <a:schemeClr val="tx1"/>
                </a:solidFill>
                <a:latin typeface="Segoe UI Semilight" panose="020B0402040204020203" pitchFamily="34" charset="0"/>
                <a:cs typeface="Segoe UI Semilight" panose="020B0402040204020203" pitchFamily="34" charset="0"/>
              </a:rPr>
              <a:t> to a 3rd party system</a:t>
            </a:r>
          </a:p>
          <a:p>
            <a:pPr marL="342900" indent="-342900">
              <a:buFont typeface="Symbol" panose="05050102010706020507" pitchFamily="18" charset="2"/>
              <a:buChar char="Þ"/>
              <a:defRPr/>
            </a:pPr>
            <a:endParaRPr lang="fr-FR" sz="2000" b="1" i="0" dirty="0">
              <a:solidFill>
                <a:schemeClr val="tx1"/>
              </a:solidFill>
              <a:latin typeface="Segoe UI Semilight" panose="020B0402040204020203" pitchFamily="34" charset="0"/>
              <a:cs typeface="Segoe UI Semilight" panose="020B0402040204020203" pitchFamily="34" charset="0"/>
            </a:endParaRPr>
          </a:p>
          <a:p>
            <a:pPr marL="342900" indent="-342900">
              <a:buFont typeface="Symbol" panose="05050102010706020507" pitchFamily="18" charset="2"/>
              <a:buChar char="Þ"/>
              <a:defRPr/>
            </a:pPr>
            <a:r>
              <a:rPr lang="fr-FR" sz="2000" b="1" i="0" dirty="0" err="1">
                <a:solidFill>
                  <a:schemeClr val="tx1"/>
                </a:solidFill>
                <a:latin typeface="Segoe UI Semilight" panose="020B0402040204020203" pitchFamily="34" charset="0"/>
                <a:cs typeface="Segoe UI Semilight" panose="020B0402040204020203" pitchFamily="34" charset="0"/>
              </a:rPr>
              <a:t>Connected</a:t>
            </a:r>
            <a:r>
              <a:rPr lang="fr-FR" sz="2000" b="1" i="0" dirty="0">
                <a:solidFill>
                  <a:schemeClr val="tx1"/>
                </a:solidFill>
                <a:latin typeface="Segoe UI Semilight" panose="020B0402040204020203" pitchFamily="34" charset="0"/>
                <a:cs typeface="Segoe UI Semilight" panose="020B0402040204020203" pitchFamily="34" charset="0"/>
              </a:rPr>
              <a:t> to </a:t>
            </a:r>
            <a:r>
              <a:rPr lang="fr-FR" sz="2000" b="1" i="0" dirty="0" err="1">
                <a:solidFill>
                  <a:schemeClr val="tx1"/>
                </a:solidFill>
                <a:latin typeface="Segoe UI Semilight" panose="020B0402040204020203" pitchFamily="34" charset="0"/>
                <a:cs typeface="Segoe UI Semilight" panose="020B0402040204020203" pitchFamily="34" charset="0"/>
              </a:rPr>
              <a:t>PcVue</a:t>
            </a:r>
            <a:endParaRPr lang="fr-FR" sz="2000" b="1" i="0" dirty="0">
              <a:solidFill>
                <a:schemeClr val="tx1"/>
              </a:solidFill>
              <a:latin typeface="Segoe UI Semilight" panose="020B0402040204020203" pitchFamily="34" charset="0"/>
              <a:cs typeface="Segoe UI Semilight" panose="020B0402040204020203" pitchFamily="34" charset="0"/>
            </a:endParaRPr>
          </a:p>
          <a:p>
            <a:pPr marL="285750" indent="-285750">
              <a:buFontTx/>
              <a:buChar char="-"/>
              <a:defRPr/>
            </a:pPr>
            <a:r>
              <a:rPr lang="fr-FR" sz="2000" b="1" i="0" dirty="0">
                <a:solidFill>
                  <a:schemeClr val="tx1"/>
                </a:solidFill>
                <a:latin typeface="Segoe UI Semilight" panose="020B0402040204020203" pitchFamily="34" charset="0"/>
                <a:cs typeface="Segoe UI Semilight" panose="020B0402040204020203" pitchFamily="34" charset="0"/>
              </a:rPr>
              <a:t>Server station : </a:t>
            </a:r>
            <a:br>
              <a:rPr lang="fr-FR" sz="2000" b="1" i="0" dirty="0">
                <a:solidFill>
                  <a:schemeClr val="tx1"/>
                </a:solidFill>
                <a:latin typeface="Segoe UI Semilight" panose="020B0402040204020203" pitchFamily="34" charset="0"/>
                <a:cs typeface="Segoe UI Semilight" panose="020B0402040204020203" pitchFamily="34" charset="0"/>
              </a:rPr>
            </a:br>
            <a:r>
              <a:rPr lang="fr-FR" sz="2000" b="1" i="0" dirty="0">
                <a:solidFill>
                  <a:srgbClr val="E23828"/>
                </a:solidFill>
                <a:latin typeface="Segoe UI Semilight" panose="020B0402040204020203" pitchFamily="34" charset="0"/>
                <a:cs typeface="Segoe UI Semilight" panose="020B0402040204020203" pitchFamily="34" charset="0"/>
              </a:rPr>
              <a:t>License « SCADA station » or « Communication server»</a:t>
            </a:r>
          </a:p>
          <a:p>
            <a:pPr marL="285750" indent="-285750">
              <a:buFontTx/>
              <a:buChar char="-"/>
              <a:defRPr/>
            </a:pPr>
            <a:r>
              <a:rPr lang="fr-FR" sz="2000" b="1" i="0" dirty="0" err="1">
                <a:solidFill>
                  <a:schemeClr val="tx1"/>
                </a:solidFill>
                <a:latin typeface="Segoe UI Semilight" panose="020B0402040204020203" pitchFamily="34" charset="0"/>
                <a:cs typeface="Segoe UI Semilight" panose="020B0402040204020203" pitchFamily="34" charset="0"/>
              </a:rPr>
              <a:t>Backend</a:t>
            </a:r>
            <a:r>
              <a:rPr lang="fr-FR" sz="2000" b="1" i="0" dirty="0">
                <a:solidFill>
                  <a:schemeClr val="tx1"/>
                </a:solidFill>
                <a:latin typeface="Segoe UI Semilight" panose="020B0402040204020203" pitchFamily="34" charset="0"/>
                <a:cs typeface="Segoe UI Semilight" panose="020B0402040204020203" pitchFamily="34" charset="0"/>
              </a:rPr>
              <a:t> station :</a:t>
            </a:r>
            <a:br>
              <a:rPr lang="fr-FR" sz="2000" b="1" i="0" dirty="0">
                <a:solidFill>
                  <a:schemeClr val="tx1"/>
                </a:solidFill>
                <a:latin typeface="Segoe UI Semilight" panose="020B0402040204020203" pitchFamily="34" charset="0"/>
                <a:cs typeface="Segoe UI Semilight" panose="020B0402040204020203" pitchFamily="34" charset="0"/>
              </a:rPr>
            </a:br>
            <a:r>
              <a:rPr lang="fr-FR" sz="2000" b="1" i="0" dirty="0">
                <a:solidFill>
                  <a:srgbClr val="E23828"/>
                </a:solidFill>
                <a:latin typeface="Segoe UI Semilight" panose="020B0402040204020203" pitchFamily="34" charset="0"/>
                <a:cs typeface="Segoe UI Semilight" panose="020B0402040204020203" pitchFamily="34" charset="0"/>
              </a:rPr>
              <a:t>License «</a:t>
            </a:r>
            <a:r>
              <a:rPr lang="fr-FR" sz="2000" b="1" i="0" dirty="0" err="1">
                <a:solidFill>
                  <a:srgbClr val="E23828"/>
                </a:solidFill>
                <a:latin typeface="Segoe UI Semilight" panose="020B0402040204020203" pitchFamily="34" charset="0"/>
                <a:cs typeface="Segoe UI Semilight" panose="020B0402040204020203" pitchFamily="34" charset="0"/>
              </a:rPr>
              <a:t>Web&amp;Mobile</a:t>
            </a:r>
            <a:r>
              <a:rPr lang="fr-FR" sz="2000" b="1" i="0" dirty="0">
                <a:solidFill>
                  <a:srgbClr val="E23828"/>
                </a:solidFill>
                <a:latin typeface="Segoe UI Semilight" panose="020B0402040204020203" pitchFamily="34" charset="0"/>
                <a:cs typeface="Segoe UI Semilight" panose="020B0402040204020203" pitchFamily="34" charset="0"/>
              </a:rPr>
              <a:t> </a:t>
            </a:r>
            <a:r>
              <a:rPr lang="fr-FR" sz="2000" b="1" i="0" dirty="0" err="1">
                <a:solidFill>
                  <a:srgbClr val="E23828"/>
                </a:solidFill>
                <a:latin typeface="Segoe UI Semilight" panose="020B0402040204020203" pitchFamily="34" charset="0"/>
                <a:cs typeface="Segoe UI Semilight" panose="020B0402040204020203" pitchFamily="34" charset="0"/>
              </a:rPr>
              <a:t>backend</a:t>
            </a:r>
            <a:r>
              <a:rPr lang="fr-FR" sz="2000" b="1" i="0" dirty="0">
                <a:solidFill>
                  <a:srgbClr val="E23828"/>
                </a:solidFill>
                <a:latin typeface="Segoe UI Semilight" panose="020B0402040204020203" pitchFamily="34" charset="0"/>
                <a:cs typeface="Segoe UI Semilight" panose="020B0402040204020203" pitchFamily="34" charset="0"/>
              </a:rPr>
              <a:t> server»</a:t>
            </a:r>
          </a:p>
          <a:p>
            <a:pPr marL="285750" indent="-285750">
              <a:buFontTx/>
              <a:buChar char="-"/>
              <a:defRPr/>
            </a:pPr>
            <a:endParaRPr lang="fr-FR" b="1" i="0" dirty="0">
              <a:solidFill>
                <a:schemeClr val="tx1"/>
              </a:solidFill>
              <a:latin typeface="Segoe UI Semilight" panose="020B0402040204020203" pitchFamily="34" charset="0"/>
              <a:cs typeface="Segoe UI Semilight" panose="020B0402040204020203" pitchFamily="34" charset="0"/>
            </a:endParaRPr>
          </a:p>
          <a:p>
            <a:pPr lvl="1">
              <a:defRPr/>
            </a:pPr>
            <a:endParaRPr lang="fr-FR" i="0" dirty="0">
              <a:solidFill>
                <a:schemeClr val="tx1"/>
              </a:solidFill>
              <a:latin typeface="Segoe UI" panose="020B0502040204020203" pitchFamily="34" charset="0"/>
              <a:cs typeface="Segoe UI" panose="020B0502040204020203" pitchFamily="34" charset="0"/>
            </a:endParaRPr>
          </a:p>
          <a:p>
            <a:pPr algn="ctr">
              <a:defRPr/>
            </a:pPr>
            <a:endParaRPr lang="fr-FR" sz="1200" b="1" i="0" dirty="0">
              <a:solidFill>
                <a:schemeClr val="tx1"/>
              </a:solidFill>
              <a:latin typeface="Segoe UI" panose="020B0502040204020203" pitchFamily="34" charset="0"/>
              <a:cs typeface="Segoe UI" panose="020B0502040204020203" pitchFamily="34" charset="0"/>
            </a:endParaRPr>
          </a:p>
        </p:txBody>
      </p:sp>
      <p:sp>
        <p:nvSpPr>
          <p:cNvPr id="208" name="Pensées 94"/>
          <p:cNvSpPr/>
          <p:nvPr/>
        </p:nvSpPr>
        <p:spPr>
          <a:xfrm>
            <a:off x="1473359" y="2831510"/>
            <a:ext cx="1621940" cy="227062"/>
          </a:xfrm>
          <a:prstGeom prst="cloudCallout">
            <a:avLst>
              <a:gd name="adj1" fmla="val -31415"/>
              <a:gd name="adj2" fmla="val 78373"/>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65000"/>
                    <a:lumOff val="35000"/>
                  </a:schemeClr>
                </a:solidFill>
              </a:rPr>
              <a:t>LAN/WAN</a:t>
            </a:r>
          </a:p>
        </p:txBody>
      </p:sp>
      <p:grpSp>
        <p:nvGrpSpPr>
          <p:cNvPr id="216" name="Groupe 18"/>
          <p:cNvGrpSpPr/>
          <p:nvPr/>
        </p:nvGrpSpPr>
        <p:grpSpPr>
          <a:xfrm>
            <a:off x="1302807" y="2054595"/>
            <a:ext cx="923129" cy="751693"/>
            <a:chOff x="9277327" y="1525179"/>
            <a:chExt cx="923129" cy="751693"/>
          </a:xfrm>
        </p:grpSpPr>
        <p:grpSp>
          <p:nvGrpSpPr>
            <p:cNvPr id="217" name="Groupe 17"/>
            <p:cNvGrpSpPr/>
            <p:nvPr/>
          </p:nvGrpSpPr>
          <p:grpSpPr>
            <a:xfrm>
              <a:off x="9378238" y="1525179"/>
              <a:ext cx="822218" cy="751693"/>
              <a:chOff x="9290376" y="1652730"/>
              <a:chExt cx="822218" cy="751693"/>
            </a:xfrm>
          </p:grpSpPr>
          <p:grpSp>
            <p:nvGrpSpPr>
              <p:cNvPr id="223" name="Groupe 16"/>
              <p:cNvGrpSpPr/>
              <p:nvPr/>
            </p:nvGrpSpPr>
            <p:grpSpPr>
              <a:xfrm>
                <a:off x="9290376" y="1652730"/>
                <a:ext cx="822218" cy="623696"/>
                <a:chOff x="8547659" y="1918753"/>
                <a:chExt cx="822218" cy="623696"/>
              </a:xfrm>
            </p:grpSpPr>
            <p:pic>
              <p:nvPicPr>
                <p:cNvPr id="225" name="Imag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6181" y="1918753"/>
                  <a:ext cx="623696" cy="623696"/>
                </a:xfrm>
                <a:prstGeom prst="rect">
                  <a:avLst/>
                </a:prstGeom>
              </p:spPr>
            </p:pic>
            <p:pic>
              <p:nvPicPr>
                <p:cNvPr id="226" name="Picture 104" descr="D:\ARC\ARC_Libraries\V11.1\LIB\ACTUAL\PcVue\V1.8\FR\Lib\SH_SYSTEM\B\PCVUE_LIBS_SYSTEM_MOBILE-DEVICES_SMARTPHONE_FRON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7659" y="2146067"/>
                  <a:ext cx="363918" cy="363918"/>
                </a:xfrm>
                <a:prstGeom prst="rect">
                  <a:avLst/>
                </a:prstGeom>
                <a:noFill/>
                <a:extLst>
                  <a:ext uri="{909E8E84-426E-40DD-AFC4-6F175D3DCCD1}">
                    <a14:hiddenFill xmlns:a14="http://schemas.microsoft.com/office/drawing/2010/main">
                      <a:solidFill>
                        <a:srgbClr val="FFFFFF"/>
                      </a:solidFill>
                    </a14:hiddenFill>
                  </a:ext>
                </a:extLst>
              </p:spPr>
            </p:pic>
          </p:grpSp>
          <p:pic>
            <p:nvPicPr>
              <p:cNvPr id="224" name="Image 1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1049" y="2117934"/>
                <a:ext cx="286489" cy="286489"/>
              </a:xfrm>
              <a:prstGeom prst="rect">
                <a:avLst/>
              </a:prstGeom>
            </p:spPr>
          </p:pic>
        </p:grpSp>
        <p:grpSp>
          <p:nvGrpSpPr>
            <p:cNvPr id="218" name="Groupe 148"/>
            <p:cNvGrpSpPr/>
            <p:nvPr/>
          </p:nvGrpSpPr>
          <p:grpSpPr>
            <a:xfrm rot="21384175">
              <a:off x="9277327" y="1582558"/>
              <a:ext cx="369268" cy="404353"/>
              <a:chOff x="7846891" y="1776072"/>
              <a:chExt cx="549910" cy="577850"/>
            </a:xfrm>
          </p:grpSpPr>
          <p:sp>
            <p:nvSpPr>
              <p:cNvPr id="219" name="Arc 218"/>
              <p:cNvSpPr/>
              <p:nvPr/>
            </p:nvSpPr>
            <p:spPr>
              <a:xfrm rot="16200000">
                <a:off x="7988496" y="1931012"/>
                <a:ext cx="312420" cy="2971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20" name="Arc 219"/>
              <p:cNvSpPr/>
              <p:nvPr/>
            </p:nvSpPr>
            <p:spPr>
              <a:xfrm rot="16200000">
                <a:off x="7916423" y="1873545"/>
                <a:ext cx="432435" cy="4114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21" name="Arc 220"/>
              <p:cNvSpPr/>
              <p:nvPr/>
            </p:nvSpPr>
            <p:spPr>
              <a:xfrm rot="16200000">
                <a:off x="7832921" y="1790042"/>
                <a:ext cx="577850" cy="54991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22" name="Arc 221"/>
              <p:cNvSpPr/>
              <p:nvPr/>
            </p:nvSpPr>
            <p:spPr>
              <a:xfrm rot="16200000">
                <a:off x="8038715" y="1980351"/>
                <a:ext cx="312420" cy="297180"/>
              </a:xfrm>
              <a:prstGeom prst="arc">
                <a:avLst>
                  <a:gd name="adj1" fmla="val 17314747"/>
                  <a:gd name="adj2" fmla="val 20804882"/>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grpSp>
      <p:grpSp>
        <p:nvGrpSpPr>
          <p:cNvPr id="227" name="Groupe 153"/>
          <p:cNvGrpSpPr/>
          <p:nvPr/>
        </p:nvGrpSpPr>
        <p:grpSpPr>
          <a:xfrm>
            <a:off x="2322986" y="2047191"/>
            <a:ext cx="923127" cy="751693"/>
            <a:chOff x="9277329" y="1525179"/>
            <a:chExt cx="923127" cy="751693"/>
          </a:xfrm>
        </p:grpSpPr>
        <p:grpSp>
          <p:nvGrpSpPr>
            <p:cNvPr id="228" name="Groupe 154"/>
            <p:cNvGrpSpPr/>
            <p:nvPr/>
          </p:nvGrpSpPr>
          <p:grpSpPr>
            <a:xfrm>
              <a:off x="9378238" y="1525179"/>
              <a:ext cx="822218" cy="751693"/>
              <a:chOff x="9290376" y="1652730"/>
              <a:chExt cx="822218" cy="751693"/>
            </a:xfrm>
          </p:grpSpPr>
          <p:grpSp>
            <p:nvGrpSpPr>
              <p:cNvPr id="234" name="Groupe 160"/>
              <p:cNvGrpSpPr/>
              <p:nvPr/>
            </p:nvGrpSpPr>
            <p:grpSpPr>
              <a:xfrm>
                <a:off x="9290376" y="1652730"/>
                <a:ext cx="822218" cy="623696"/>
                <a:chOff x="8547659" y="1918753"/>
                <a:chExt cx="822218" cy="623696"/>
              </a:xfrm>
            </p:grpSpPr>
            <p:pic>
              <p:nvPicPr>
                <p:cNvPr id="236" name="Image 1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6181" y="1918753"/>
                  <a:ext cx="623696" cy="623696"/>
                </a:xfrm>
                <a:prstGeom prst="rect">
                  <a:avLst/>
                </a:prstGeom>
              </p:spPr>
            </p:pic>
            <p:pic>
              <p:nvPicPr>
                <p:cNvPr id="237" name="Picture 104" descr="D:\ARC\ARC_Libraries\V11.1\LIB\ACTUAL\PcVue\V1.8\FR\Lib\SH_SYSTEM\B\PCVUE_LIBS_SYSTEM_MOBILE-DEVICES_SMARTPHONE_FRONT_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7659" y="2146067"/>
                  <a:ext cx="363918" cy="363918"/>
                </a:xfrm>
                <a:prstGeom prst="rect">
                  <a:avLst/>
                </a:prstGeom>
                <a:noFill/>
                <a:extLst>
                  <a:ext uri="{909E8E84-426E-40DD-AFC4-6F175D3DCCD1}">
                    <a14:hiddenFill xmlns:a14="http://schemas.microsoft.com/office/drawing/2010/main">
                      <a:solidFill>
                        <a:srgbClr val="FFFFFF"/>
                      </a:solidFill>
                    </a14:hiddenFill>
                  </a:ext>
                </a:extLst>
              </p:spPr>
            </p:pic>
          </p:grpSp>
          <p:pic>
            <p:nvPicPr>
              <p:cNvPr id="235" name="Image 1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11049" y="2117934"/>
                <a:ext cx="286489" cy="286489"/>
              </a:xfrm>
              <a:prstGeom prst="rect">
                <a:avLst/>
              </a:prstGeom>
            </p:spPr>
          </p:pic>
        </p:grpSp>
        <p:grpSp>
          <p:nvGrpSpPr>
            <p:cNvPr id="229" name="Groupe 155"/>
            <p:cNvGrpSpPr/>
            <p:nvPr/>
          </p:nvGrpSpPr>
          <p:grpSpPr>
            <a:xfrm rot="21384175">
              <a:off x="9277329" y="1582558"/>
              <a:ext cx="369268" cy="404353"/>
              <a:chOff x="7846895" y="1776072"/>
              <a:chExt cx="549910" cy="577850"/>
            </a:xfrm>
          </p:grpSpPr>
          <p:sp>
            <p:nvSpPr>
              <p:cNvPr id="230" name="Arc 229"/>
              <p:cNvSpPr/>
              <p:nvPr/>
            </p:nvSpPr>
            <p:spPr>
              <a:xfrm rot="16200000">
                <a:off x="7988496" y="1931012"/>
                <a:ext cx="312420" cy="2971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31" name="Arc 230"/>
              <p:cNvSpPr/>
              <p:nvPr/>
            </p:nvSpPr>
            <p:spPr>
              <a:xfrm rot="16200000">
                <a:off x="7916423" y="1873545"/>
                <a:ext cx="432435" cy="41148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32" name="Arc 231"/>
              <p:cNvSpPr/>
              <p:nvPr/>
            </p:nvSpPr>
            <p:spPr>
              <a:xfrm rot="16200000">
                <a:off x="7832925" y="1790042"/>
                <a:ext cx="577850" cy="549910"/>
              </a:xfrm>
              <a:prstGeom prst="arc">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33" name="Arc 232"/>
              <p:cNvSpPr/>
              <p:nvPr/>
            </p:nvSpPr>
            <p:spPr>
              <a:xfrm rot="16200000">
                <a:off x="8038715" y="1980351"/>
                <a:ext cx="312420" cy="297180"/>
              </a:xfrm>
              <a:prstGeom prst="arc">
                <a:avLst>
                  <a:gd name="adj1" fmla="val 17314747"/>
                  <a:gd name="adj2" fmla="val 20804882"/>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grpSp>
      </p:grpSp>
      <p:sp>
        <p:nvSpPr>
          <p:cNvPr id="156" name="Line 86"/>
          <p:cNvSpPr>
            <a:spLocks noChangeShapeType="1"/>
          </p:cNvSpPr>
          <p:nvPr/>
        </p:nvSpPr>
        <p:spPr bwMode="auto">
          <a:xfrm flipH="1" flipV="1">
            <a:off x="2138612" y="3702104"/>
            <a:ext cx="6708" cy="298349"/>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sp>
        <p:nvSpPr>
          <p:cNvPr id="163" name="Line 86"/>
          <p:cNvSpPr>
            <a:spLocks noChangeShapeType="1"/>
          </p:cNvSpPr>
          <p:nvPr/>
        </p:nvSpPr>
        <p:spPr bwMode="auto">
          <a:xfrm>
            <a:off x="2145319" y="3695577"/>
            <a:ext cx="1669123" cy="145"/>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cxnSp>
        <p:nvCxnSpPr>
          <p:cNvPr id="177" name="Connecteur droit 55"/>
          <p:cNvCxnSpPr/>
          <p:nvPr/>
        </p:nvCxnSpPr>
        <p:spPr>
          <a:xfrm flipH="1">
            <a:off x="2197528" y="4729679"/>
            <a:ext cx="3145" cy="51205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89" name="Picture 6" descr="D:\ARC\ARC_Libraries\V11.1\LIB\ACTUAL\PcVue\V1.8\FR\Lib\SH_SYSTEM\B\PCVUE_LIBS_SYSTEM_SERVER_CABINET_FRONT_12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51037" y="3891194"/>
            <a:ext cx="494201" cy="935160"/>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2" descr="D:\Marketting-Communication\_Logos\Arc\st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69390" y="4522596"/>
            <a:ext cx="395999" cy="395999"/>
          </a:xfrm>
          <a:prstGeom prst="rect">
            <a:avLst/>
          </a:prstGeom>
          <a:noFill/>
          <a:extLst>
            <a:ext uri="{909E8E84-426E-40DD-AFC4-6F175D3DCCD1}">
              <a14:hiddenFill xmlns:a14="http://schemas.microsoft.com/office/drawing/2010/main">
                <a:solidFill>
                  <a:srgbClr val="FFFFFF"/>
                </a:solidFill>
              </a14:hiddenFill>
            </a:ext>
          </a:extLst>
        </p:spPr>
      </p:pic>
      <p:sp>
        <p:nvSpPr>
          <p:cNvPr id="157" name="Text Box 16"/>
          <p:cNvSpPr txBox="1">
            <a:spLocks noChangeArrowheads="1"/>
          </p:cNvSpPr>
          <p:nvPr/>
        </p:nvSpPr>
        <p:spPr bwMode="auto">
          <a:xfrm>
            <a:off x="441144" y="3712703"/>
            <a:ext cx="1725613" cy="309958"/>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err="1">
                <a:solidFill>
                  <a:srgbClr val="C00000"/>
                </a:solidFill>
                <a:latin typeface="Segoe UI" panose="020B0502040204020203" pitchFamily="34" charset="0"/>
                <a:cs typeface="Segoe UI" panose="020B0502040204020203" pitchFamily="34" charset="0"/>
              </a:rPr>
              <a:t>PcVue</a:t>
            </a:r>
            <a:endParaRPr lang="en-US" sz="1400" b="1" i="0" dirty="0">
              <a:solidFill>
                <a:srgbClr val="C00000"/>
              </a:solidFill>
              <a:latin typeface="Segoe UI" panose="020B0502040204020203" pitchFamily="34" charset="0"/>
              <a:cs typeface="Segoe UI" panose="020B0502040204020203" pitchFamily="34" charset="0"/>
            </a:endParaRPr>
          </a:p>
        </p:txBody>
      </p:sp>
      <p:sp>
        <p:nvSpPr>
          <p:cNvPr id="158" name="Text Box 16"/>
          <p:cNvSpPr txBox="1">
            <a:spLocks noChangeArrowheads="1"/>
          </p:cNvSpPr>
          <p:nvPr/>
        </p:nvSpPr>
        <p:spPr bwMode="auto">
          <a:xfrm>
            <a:off x="450587" y="4175061"/>
            <a:ext cx="1725613" cy="309958"/>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a:solidFill>
                  <a:srgbClr val="00B0F0"/>
                </a:solidFill>
                <a:latin typeface="Segoe UI" panose="020B0502040204020203" pitchFamily="34" charset="0"/>
                <a:cs typeface="Segoe UI" panose="020B0502040204020203" pitchFamily="34" charset="0"/>
              </a:rPr>
              <a:t>3</a:t>
            </a:r>
            <a:r>
              <a:rPr lang="en-US" sz="1400" b="1" i="0" baseline="30000" dirty="0">
                <a:solidFill>
                  <a:srgbClr val="00B0F0"/>
                </a:solidFill>
                <a:latin typeface="Segoe UI" panose="020B0502040204020203" pitchFamily="34" charset="0"/>
                <a:cs typeface="Segoe UI" panose="020B0502040204020203" pitchFamily="34" charset="0"/>
              </a:rPr>
              <a:t>rd</a:t>
            </a:r>
            <a:r>
              <a:rPr lang="en-US" sz="1400" b="1" i="0" dirty="0">
                <a:solidFill>
                  <a:srgbClr val="00B0F0"/>
                </a:solidFill>
                <a:latin typeface="Segoe UI" panose="020B0502040204020203" pitchFamily="34" charset="0"/>
                <a:cs typeface="Segoe UI" panose="020B0502040204020203" pitchFamily="34" charset="0"/>
              </a:rPr>
              <a:t> party system</a:t>
            </a:r>
          </a:p>
        </p:txBody>
      </p:sp>
      <p:cxnSp>
        <p:nvCxnSpPr>
          <p:cNvPr id="154" name="Connecteur droit 55"/>
          <p:cNvCxnSpPr/>
          <p:nvPr/>
        </p:nvCxnSpPr>
        <p:spPr>
          <a:xfrm flipH="1">
            <a:off x="3772629" y="4682658"/>
            <a:ext cx="3145" cy="51205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96" name="Picture 6" descr="D:\ARC\ARC_Libraries\V11.1\LIB\ACTUAL\PcVue\V1.8\FR\Lib\SH_SYSTEM\B\PCVUE_LIBS_SYSTEM_SERVER_CABINET_FRONT_12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57598" y="3899163"/>
            <a:ext cx="494201" cy="935160"/>
          </a:xfrm>
          <a:prstGeom prst="rect">
            <a:avLst/>
          </a:prstGeom>
          <a:noFill/>
          <a:extLst>
            <a:ext uri="{909E8E84-426E-40DD-AFC4-6F175D3DCCD1}">
              <a14:hiddenFill xmlns:a14="http://schemas.microsoft.com/office/drawing/2010/main">
                <a:solidFill>
                  <a:srgbClr val="FFFFFF"/>
                </a:solidFill>
              </a14:hiddenFill>
            </a:ext>
          </a:extLst>
        </p:spPr>
      </p:pic>
      <p:sp>
        <p:nvSpPr>
          <p:cNvPr id="164" name="Text Box 16"/>
          <p:cNvSpPr txBox="1">
            <a:spLocks noChangeArrowheads="1"/>
          </p:cNvSpPr>
          <p:nvPr/>
        </p:nvSpPr>
        <p:spPr bwMode="auto">
          <a:xfrm>
            <a:off x="2472073" y="3697045"/>
            <a:ext cx="869444" cy="279180"/>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200" dirty="0">
                <a:solidFill>
                  <a:srgbClr val="00B0F0"/>
                </a:solidFill>
              </a:rPr>
              <a:t>Driver</a:t>
            </a:r>
          </a:p>
        </p:txBody>
      </p:sp>
      <p:sp>
        <p:nvSpPr>
          <p:cNvPr id="166" name="Text Box 16"/>
          <p:cNvSpPr txBox="1">
            <a:spLocks noChangeArrowheads="1"/>
          </p:cNvSpPr>
          <p:nvPr/>
        </p:nvSpPr>
        <p:spPr bwMode="auto">
          <a:xfrm>
            <a:off x="2661725" y="3432028"/>
            <a:ext cx="790088" cy="279180"/>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200" dirty="0">
                <a:solidFill>
                  <a:srgbClr val="C00000"/>
                </a:solidFill>
              </a:rPr>
              <a:t>WINNET</a:t>
            </a:r>
          </a:p>
        </p:txBody>
      </p:sp>
      <p:sp>
        <p:nvSpPr>
          <p:cNvPr id="11" name="Espace réservé du texte 10"/>
          <p:cNvSpPr>
            <a:spLocks noGrp="1"/>
          </p:cNvSpPr>
          <p:nvPr>
            <p:ph type="body" sz="half" idx="2"/>
          </p:nvPr>
        </p:nvSpPr>
        <p:spPr/>
        <p:txBody>
          <a:bodyPr/>
          <a:lstStyle/>
          <a:p>
            <a:r>
              <a:rPr lang="fr-FR" dirty="0" err="1"/>
              <a:t>SnapVue</a:t>
            </a:r>
            <a:r>
              <a:rPr lang="fr-FR" dirty="0"/>
              <a:t> - </a:t>
            </a:r>
            <a:r>
              <a:rPr lang="fr-FR" dirty="0" err="1"/>
              <a:t>Deployment</a:t>
            </a:r>
            <a:endParaRPr lang="fr-FR" dirty="0"/>
          </a:p>
        </p:txBody>
      </p:sp>
      <p:sp>
        <p:nvSpPr>
          <p:cNvPr id="12" name="Espace réservé du texte 11"/>
          <p:cNvSpPr>
            <a:spLocks noGrp="1"/>
          </p:cNvSpPr>
          <p:nvPr>
            <p:ph type="body" sz="half" idx="11"/>
          </p:nvPr>
        </p:nvSpPr>
        <p:spPr/>
        <p:txBody>
          <a:bodyPr/>
          <a:lstStyle/>
          <a:p>
            <a:r>
              <a:rPr lang="fr-FR" dirty="0" err="1"/>
              <a:t>Deployment</a:t>
            </a:r>
            <a:r>
              <a:rPr lang="fr-FR" dirty="0"/>
              <a:t> options</a:t>
            </a:r>
          </a:p>
        </p:txBody>
      </p:sp>
      <p:pic>
        <p:nvPicPr>
          <p:cNvPr id="203" name="Picture 10" descr="D:\mes documents\Mes images\Bibliothèque multimédia Microsoft\j0432567.png"/>
          <p:cNvPicPr>
            <a:picLocks noChangeAspect="1" noChangeArrowheads="1"/>
          </p:cNvPicPr>
          <p:nvPr/>
        </p:nvPicPr>
        <p:blipFill>
          <a:blip r:embed="rId12" cstate="print"/>
          <a:srcRect/>
          <a:stretch>
            <a:fillRect/>
          </a:stretch>
        </p:blipFill>
        <p:spPr bwMode="auto">
          <a:xfrm>
            <a:off x="1853507" y="2822601"/>
            <a:ext cx="699972" cy="889762"/>
          </a:xfrm>
          <a:prstGeom prst="rect">
            <a:avLst/>
          </a:prstGeom>
          <a:noFill/>
        </p:spPr>
      </p:pic>
      <p:cxnSp>
        <p:nvCxnSpPr>
          <p:cNvPr id="8" name="Connecteur droit 7"/>
          <p:cNvCxnSpPr/>
          <p:nvPr/>
        </p:nvCxnSpPr>
        <p:spPr>
          <a:xfrm>
            <a:off x="5257800" y="2622507"/>
            <a:ext cx="0" cy="2624922"/>
          </a:xfrm>
          <a:prstGeom prst="line">
            <a:avLst/>
          </a:prstGeom>
        </p:spPr>
        <p:style>
          <a:lnRef idx="2">
            <a:schemeClr val="dk1"/>
          </a:lnRef>
          <a:fillRef idx="0">
            <a:schemeClr val="dk1"/>
          </a:fillRef>
          <a:effectRef idx="1">
            <a:schemeClr val="dk1"/>
          </a:effectRef>
          <a:fontRef idx="minor">
            <a:schemeClr val="tx1"/>
          </a:fontRef>
        </p:style>
      </p:cxnSp>
      <p:pic>
        <p:nvPicPr>
          <p:cNvPr id="185" name="Image 184"/>
          <p:cNvPicPr>
            <a:picLocks noChangeAspect="1"/>
          </p:cNvPicPr>
          <p:nvPr/>
        </p:nvPicPr>
        <p:blipFill>
          <a:blip r:embed="rId13"/>
          <a:stretch>
            <a:fillRect/>
          </a:stretch>
        </p:blipFill>
        <p:spPr>
          <a:xfrm>
            <a:off x="3839375" y="4499017"/>
            <a:ext cx="377759" cy="385130"/>
          </a:xfrm>
          <a:prstGeom prst="rect">
            <a:avLst/>
          </a:prstGeom>
        </p:spPr>
      </p:pic>
      <p:sp>
        <p:nvSpPr>
          <p:cNvPr id="56" name="Line 86"/>
          <p:cNvSpPr>
            <a:spLocks noChangeShapeType="1"/>
          </p:cNvSpPr>
          <p:nvPr/>
        </p:nvSpPr>
        <p:spPr bwMode="auto">
          <a:xfrm flipV="1">
            <a:off x="2138611" y="3400441"/>
            <a:ext cx="515" cy="320557"/>
          </a:xfrm>
          <a:prstGeom prst="line">
            <a:avLst/>
          </a:prstGeom>
          <a:noFill/>
          <a:ln w="38100">
            <a:solidFill>
              <a:schemeClr val="bg1">
                <a:lumMod val="50000"/>
              </a:schemeClr>
            </a:solidFill>
            <a:round/>
            <a:headEnd/>
            <a:tailEnd/>
          </a:ln>
          <a:effectLst/>
        </p:spPr>
        <p:txBody>
          <a:bodyPr wrap="square" lIns="93600" tIns="46800" rIns="93600" bIns="46800">
            <a:spAutoFit/>
          </a:bodyPr>
          <a:lstStyle/>
          <a:p>
            <a:pPr>
              <a:defRPr/>
            </a:pPr>
            <a:endParaRPr lang="en-US">
              <a:solidFill>
                <a:schemeClr val="tx1">
                  <a:lumMod val="65000"/>
                  <a:lumOff val="35000"/>
                </a:schemeClr>
              </a:solidFill>
            </a:endParaRPr>
          </a:p>
        </p:txBody>
      </p:sp>
      <p:pic>
        <p:nvPicPr>
          <p:cNvPr id="59" name="Image 58"/>
          <p:cNvPicPr>
            <a:picLocks noChangeAspect="1"/>
          </p:cNvPicPr>
          <p:nvPr/>
        </p:nvPicPr>
        <p:blipFill>
          <a:blip r:embed="rId14">
            <a:clrChange>
              <a:clrFrom>
                <a:srgbClr val="000000"/>
              </a:clrFrom>
              <a:clrTo>
                <a:srgbClr val="000000">
                  <a:alpha val="0"/>
                </a:srgbClr>
              </a:clrTo>
            </a:clrChange>
          </a:blip>
          <a:stretch>
            <a:fillRect/>
          </a:stretch>
        </p:blipFill>
        <p:spPr>
          <a:xfrm>
            <a:off x="3471633" y="4492164"/>
            <a:ext cx="341897" cy="350364"/>
          </a:xfrm>
          <a:prstGeom prst="rect">
            <a:avLst/>
          </a:prstGeom>
        </p:spPr>
      </p:pic>
      <p:grpSp>
        <p:nvGrpSpPr>
          <p:cNvPr id="3" name="Groupe 2"/>
          <p:cNvGrpSpPr/>
          <p:nvPr/>
        </p:nvGrpSpPr>
        <p:grpSpPr>
          <a:xfrm>
            <a:off x="3744884" y="2965558"/>
            <a:ext cx="1725613" cy="785510"/>
            <a:chOff x="3798565" y="3702291"/>
            <a:chExt cx="1725613" cy="785510"/>
          </a:xfrm>
        </p:grpSpPr>
        <p:sp>
          <p:nvSpPr>
            <p:cNvPr id="194" name="Text Box 16"/>
            <p:cNvSpPr txBox="1">
              <a:spLocks noChangeArrowheads="1"/>
            </p:cNvSpPr>
            <p:nvPr/>
          </p:nvSpPr>
          <p:spPr bwMode="auto">
            <a:xfrm>
              <a:off x="3798565" y="3962400"/>
              <a:ext cx="1725613" cy="525401"/>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a:solidFill>
                    <a:schemeClr val="tx1"/>
                  </a:solidFill>
                  <a:latin typeface="Segoe UI" panose="020B0502040204020203" pitchFamily="34" charset="0"/>
                  <a:cs typeface="Segoe UI" panose="020B0502040204020203" pitchFamily="34" charset="0"/>
                </a:rPr>
                <a:t>Geolocation Monitoring</a:t>
              </a:r>
            </a:p>
          </p:txBody>
        </p:sp>
        <p:sp>
          <p:nvSpPr>
            <p:cNvPr id="2" name="Rectangle 1"/>
            <p:cNvSpPr/>
            <p:nvPr/>
          </p:nvSpPr>
          <p:spPr>
            <a:xfrm>
              <a:off x="3939943" y="3702291"/>
              <a:ext cx="1334468" cy="307777"/>
            </a:xfrm>
            <a:prstGeom prst="rect">
              <a:avLst/>
            </a:prstGeom>
          </p:spPr>
          <p:txBody>
            <a:bodyPr wrap="none">
              <a:spAutoFit/>
            </a:bodyPr>
            <a:lstStyle/>
            <a:p>
              <a:r>
                <a:rPr lang="en-US" sz="1400" dirty="0" err="1">
                  <a:solidFill>
                    <a:srgbClr val="E23828"/>
                  </a:solidFill>
                  <a:latin typeface="Arial Black" panose="020B0A04020102020204" pitchFamily="34" charset="0"/>
                  <a:ea typeface="Times New Roman" panose="02020603050405020304" pitchFamily="18" charset="0"/>
                  <a:cs typeface="Arial" panose="020B0604020202020204" pitchFamily="34" charset="0"/>
                </a:rPr>
                <a:t>ContextVue</a:t>
              </a:r>
              <a:endParaRPr lang="fr-FR" sz="1400" dirty="0"/>
            </a:p>
          </p:txBody>
        </p:sp>
      </p:grpSp>
      <p:pic>
        <p:nvPicPr>
          <p:cNvPr id="60" name="Picture 2" descr="D:\Marketting-Communication\_Logos\Arc\st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877142" y="4553813"/>
            <a:ext cx="395999" cy="3959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 Box 16"/>
          <p:cNvSpPr txBox="1">
            <a:spLocks noChangeArrowheads="1"/>
          </p:cNvSpPr>
          <p:nvPr/>
        </p:nvSpPr>
        <p:spPr bwMode="auto">
          <a:xfrm>
            <a:off x="3780586" y="4017429"/>
            <a:ext cx="1725613" cy="525401"/>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err="1">
                <a:solidFill>
                  <a:schemeClr val="tx1"/>
                </a:solidFill>
                <a:latin typeface="Segoe UI" panose="020B0502040204020203" pitchFamily="34" charset="0"/>
                <a:cs typeface="Segoe UI" panose="020B0502040204020203" pitchFamily="34" charset="0"/>
              </a:rPr>
              <a:t>Web&amp;Mobile</a:t>
            </a:r>
            <a:r>
              <a:rPr lang="en-US" sz="1400" b="1" i="0" dirty="0">
                <a:solidFill>
                  <a:schemeClr val="tx1"/>
                </a:solidFill>
                <a:latin typeface="Segoe UI" panose="020B0502040204020203" pitchFamily="34" charset="0"/>
                <a:cs typeface="Segoe UI" panose="020B0502040204020203" pitchFamily="34" charset="0"/>
              </a:rPr>
              <a:t> Backend</a:t>
            </a:r>
          </a:p>
        </p:txBody>
      </p:sp>
      <p:sp>
        <p:nvSpPr>
          <p:cNvPr id="61" name="Text Box 16"/>
          <p:cNvSpPr txBox="1">
            <a:spLocks noChangeArrowheads="1"/>
          </p:cNvSpPr>
          <p:nvPr/>
        </p:nvSpPr>
        <p:spPr bwMode="auto">
          <a:xfrm>
            <a:off x="410780" y="4125448"/>
            <a:ext cx="1725613" cy="525401"/>
          </a:xfrm>
          <a:prstGeom prst="rect">
            <a:avLst/>
          </a:prstGeom>
          <a:noFill/>
          <a:ln w="9525">
            <a:noFill/>
            <a:miter lim="800000"/>
            <a:headEnd/>
            <a:tailEnd/>
          </a:ln>
          <a:effectLst>
            <a:outerShdw dist="35921" dir="2700000" algn="ctr" rotWithShape="0">
              <a:schemeClr val="bg1"/>
            </a:outerShdw>
          </a:effectLst>
        </p:spPr>
        <p:txBody>
          <a:bodyPr wrap="square" lIns="93600" tIns="46800" rIns="93600" bIns="46800">
            <a:spAutoFit/>
          </a:bodyPr>
          <a:lstStyle/>
          <a:p>
            <a:pPr algn="ctr">
              <a:defRPr/>
            </a:pPr>
            <a:r>
              <a:rPr lang="en-US" sz="1400" b="1" i="0" dirty="0">
                <a:solidFill>
                  <a:schemeClr val="tx1"/>
                </a:solidFill>
                <a:latin typeface="Segoe UI" panose="020B0502040204020203" pitchFamily="34" charset="0"/>
                <a:cs typeface="Segoe UI" panose="020B0502040204020203" pitchFamily="34" charset="0"/>
              </a:rPr>
              <a:t>Communication server</a:t>
            </a:r>
          </a:p>
        </p:txBody>
      </p:sp>
      <p:sp>
        <p:nvSpPr>
          <p:cNvPr id="4" name="Titre 3"/>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152238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500"/>
                                        <p:tgtEl>
                                          <p:spTgt spid="189"/>
                                        </p:tgtEl>
                                      </p:cBhvr>
                                    </p:animEffect>
                                  </p:childTnLst>
                                </p:cTn>
                              </p:par>
                              <p:par>
                                <p:cTn id="11" presetID="10" presetClass="entr" presetSubtype="0" fill="hold" nodeType="withEffect">
                                  <p:stCondLst>
                                    <p:cond delay="0"/>
                                  </p:stCondLst>
                                  <p:childTnLst>
                                    <p:set>
                                      <p:cBhvr>
                                        <p:cTn id="12" dur="1" fill="hold">
                                          <p:stCondLst>
                                            <p:cond delay="0"/>
                                          </p:stCondLst>
                                        </p:cTn>
                                        <p:tgtEl>
                                          <p:spTgt spid="177"/>
                                        </p:tgtEl>
                                        <p:attrNameLst>
                                          <p:attrName>style.visibility</p:attrName>
                                        </p:attrNameLst>
                                      </p:cBhvr>
                                      <p:to>
                                        <p:strVal val="visible"/>
                                      </p:to>
                                    </p:set>
                                    <p:animEffect transition="in" filter="fade">
                                      <p:cBhvr>
                                        <p:cTn id="13" dur="500"/>
                                        <p:tgtEl>
                                          <p:spTgt spid="177"/>
                                        </p:tgtEl>
                                      </p:cBhvr>
                                    </p:animEffect>
                                  </p:childTnLst>
                                </p:cTn>
                              </p:par>
                              <p:par>
                                <p:cTn id="14" presetID="1" presetClass="exit" presetSubtype="0" fill="hold" nodeType="withEffect">
                                  <p:stCondLst>
                                    <p:cond delay="0"/>
                                  </p:stCondLst>
                                  <p:childTnLst>
                                    <p:set>
                                      <p:cBhvr>
                                        <p:cTn id="15" dur="1" fill="hold">
                                          <p:stCondLst>
                                            <p:cond delay="0"/>
                                          </p:stCondLst>
                                        </p:cTn>
                                        <p:tgtEl>
                                          <p:spTgt spid="15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64"/>
                                        </p:tgtEl>
                                        <p:attrNameLst>
                                          <p:attrName>style.visibility</p:attrName>
                                        </p:attrNameLst>
                                      </p:cBhvr>
                                      <p:to>
                                        <p:strVal val="visible"/>
                                      </p:to>
                                    </p:set>
                                    <p:animEffect transition="in" filter="fade">
                                      <p:cBhvr>
                                        <p:cTn id="18" dur="500"/>
                                        <p:tgtEl>
                                          <p:spTgt spid="16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8"/>
                                        </p:tgtEl>
                                        <p:attrNameLst>
                                          <p:attrName>style.visibility</p:attrName>
                                        </p:attrNameLst>
                                      </p:cBhvr>
                                      <p:to>
                                        <p:strVal val="visible"/>
                                      </p:to>
                                    </p:set>
                                    <p:animEffect transition="in" filter="fade">
                                      <p:cBhvr>
                                        <p:cTn id="21" dur="500"/>
                                        <p:tgtEl>
                                          <p:spTgt spid="158"/>
                                        </p:tgtEl>
                                      </p:cBhvr>
                                    </p:animEffect>
                                  </p:childTnLst>
                                </p:cTn>
                              </p:par>
                              <p:par>
                                <p:cTn id="22" presetID="10" presetClass="entr" presetSubtype="0" fill="hold" nodeType="withEffect">
                                  <p:stCondLst>
                                    <p:cond delay="0"/>
                                  </p:stCondLst>
                                  <p:childTnLst>
                                    <p:set>
                                      <p:cBhvr>
                                        <p:cTn id="23" dur="1" fill="hold">
                                          <p:stCondLst>
                                            <p:cond delay="0"/>
                                          </p:stCondLst>
                                        </p:cTn>
                                        <p:tgtEl>
                                          <p:spTgt spid="200">
                                            <p:txEl>
                                              <p:pRg st="6" end="6"/>
                                            </p:txEl>
                                          </p:spTgt>
                                        </p:tgtEl>
                                        <p:attrNameLst>
                                          <p:attrName>style.visibility</p:attrName>
                                        </p:attrNameLst>
                                      </p:cBhvr>
                                      <p:to>
                                        <p:strVal val="visible"/>
                                      </p:to>
                                    </p:set>
                                    <p:animEffect transition="in" filter="fade">
                                      <p:cBhvr>
                                        <p:cTn id="24" dur="500"/>
                                        <p:tgtEl>
                                          <p:spTgt spid="200">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6"/>
                                        </p:tgtEl>
                                        <p:attrNameLst>
                                          <p:attrName>style.visibility</p:attrName>
                                        </p:attrNameLst>
                                      </p:cBhvr>
                                      <p:to>
                                        <p:strVal val="visible"/>
                                      </p:to>
                                    </p:set>
                                    <p:animEffect transition="in" filter="fade">
                                      <p:cBhvr>
                                        <p:cTn id="29" dur="500"/>
                                        <p:tgtEl>
                                          <p:spTgt spid="16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7"/>
                                        </p:tgtEl>
                                        <p:attrNameLst>
                                          <p:attrName>style.visibility</p:attrName>
                                        </p:attrNameLst>
                                      </p:cBhvr>
                                      <p:to>
                                        <p:strVal val="visible"/>
                                      </p:to>
                                    </p:set>
                                    <p:animEffect transition="in" filter="fade">
                                      <p:cBhvr>
                                        <p:cTn id="32" dur="500"/>
                                        <p:tgtEl>
                                          <p:spTgt spid="187"/>
                                        </p:tgtEl>
                                      </p:cBhvr>
                                    </p:animEffect>
                                  </p:childTnLst>
                                </p:cTn>
                              </p:par>
                              <p:par>
                                <p:cTn id="33" presetID="10" presetClass="entr" presetSubtype="0" fill="hold" nodeType="withEffect">
                                  <p:stCondLst>
                                    <p:cond delay="0"/>
                                  </p:stCondLst>
                                  <p:childTnLst>
                                    <p:set>
                                      <p:cBhvr>
                                        <p:cTn id="34" dur="1" fill="hold">
                                          <p:stCondLst>
                                            <p:cond delay="0"/>
                                          </p:stCondLst>
                                        </p:cTn>
                                        <p:tgtEl>
                                          <p:spTgt spid="200">
                                            <p:txEl>
                                              <p:pRg st="8" end="8"/>
                                            </p:txEl>
                                          </p:spTgt>
                                        </p:tgtEl>
                                        <p:attrNameLst>
                                          <p:attrName>style.visibility</p:attrName>
                                        </p:attrNameLst>
                                      </p:cBhvr>
                                      <p:to>
                                        <p:strVal val="visible"/>
                                      </p:to>
                                    </p:set>
                                    <p:animEffect transition="in" filter="fade">
                                      <p:cBhvr>
                                        <p:cTn id="35" dur="500"/>
                                        <p:tgtEl>
                                          <p:spTgt spid="200">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0"/>
                                        </p:tgtEl>
                                        <p:attrNameLst>
                                          <p:attrName>style.visibility</p:attrName>
                                        </p:attrNameLst>
                                      </p:cBhvr>
                                      <p:to>
                                        <p:strVal val="visible"/>
                                      </p:to>
                                    </p:set>
                                    <p:animEffect transition="in" filter="fade">
                                      <p:cBhvr>
                                        <p:cTn id="38" dur="500"/>
                                        <p:tgtEl>
                                          <p:spTgt spid="190"/>
                                        </p:tgtEl>
                                      </p:cBhvr>
                                    </p:animEffect>
                                  </p:childTnLst>
                                </p:cTn>
                              </p:par>
                              <p:par>
                                <p:cTn id="39" presetID="10" presetClass="entr" presetSubtype="0" fill="hold" nodeType="withEffect">
                                  <p:stCondLst>
                                    <p:cond delay="0"/>
                                  </p:stCondLst>
                                  <p:childTnLst>
                                    <p:set>
                                      <p:cBhvr>
                                        <p:cTn id="40" dur="1" fill="hold">
                                          <p:stCondLst>
                                            <p:cond delay="0"/>
                                          </p:stCondLst>
                                        </p:cTn>
                                        <p:tgtEl>
                                          <p:spTgt spid="200">
                                            <p:txEl>
                                              <p:pRg st="9" end="9"/>
                                            </p:txEl>
                                          </p:spTgt>
                                        </p:tgtEl>
                                        <p:attrNameLst>
                                          <p:attrName>style.visibility</p:attrName>
                                        </p:attrNameLst>
                                      </p:cBhvr>
                                      <p:to>
                                        <p:strVal val="visible"/>
                                      </p:to>
                                    </p:set>
                                    <p:animEffect transition="in" filter="fade">
                                      <p:cBhvr>
                                        <p:cTn id="41" dur="500"/>
                                        <p:tgtEl>
                                          <p:spTgt spid="200">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00">
                                            <p:txEl>
                                              <p:pRg st="10" end="10"/>
                                            </p:txEl>
                                          </p:spTgt>
                                        </p:tgtEl>
                                        <p:attrNameLst>
                                          <p:attrName>style.visibility</p:attrName>
                                        </p:attrNameLst>
                                      </p:cBhvr>
                                      <p:to>
                                        <p:strVal val="visible"/>
                                      </p:to>
                                    </p:set>
                                    <p:animEffect transition="in" filter="fade">
                                      <p:cBhvr>
                                        <p:cTn id="44" dur="500"/>
                                        <p:tgtEl>
                                          <p:spTgt spid="200">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7"/>
                                        </p:tgtEl>
                                        <p:attrNameLst>
                                          <p:attrName>style.visibility</p:attrName>
                                        </p:attrNameLst>
                                      </p:cBhvr>
                                      <p:to>
                                        <p:strVal val="visible"/>
                                      </p:to>
                                    </p:set>
                                    <p:animEffect transition="in" filter="fade">
                                      <p:cBhvr>
                                        <p:cTn id="50" dur="500"/>
                                        <p:tgtEl>
                                          <p:spTgt spid="157"/>
                                        </p:tgtEl>
                                      </p:cBhvr>
                                    </p:animEffect>
                                  </p:childTnLst>
                                </p:cTn>
                              </p:par>
                              <p:par>
                                <p:cTn id="51" presetID="10" presetClass="exit" presetSubtype="0" fill="hold" grpId="1" nodeType="withEffect">
                                  <p:stCondLst>
                                    <p:cond delay="0"/>
                                  </p:stCondLst>
                                  <p:childTnLst>
                                    <p:animEffect transition="out" filter="fade">
                                      <p:cBhvr>
                                        <p:cTn id="52" dur="500"/>
                                        <p:tgtEl>
                                          <p:spTgt spid="164"/>
                                        </p:tgtEl>
                                      </p:cBhvr>
                                    </p:animEffect>
                                    <p:set>
                                      <p:cBhvr>
                                        <p:cTn id="53" dur="1" fill="hold">
                                          <p:stCondLst>
                                            <p:cond delay="499"/>
                                          </p:stCondLst>
                                        </p:cTn>
                                        <p:tgtEl>
                                          <p:spTgt spid="16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58"/>
                                        </p:tgtEl>
                                      </p:cBhvr>
                                    </p:animEffect>
                                    <p:set>
                                      <p:cBhvr>
                                        <p:cTn id="56" dur="1" fill="hold">
                                          <p:stCondLst>
                                            <p:cond delay="499"/>
                                          </p:stCondLst>
                                        </p:cTn>
                                        <p:tgtEl>
                                          <p:spTgt spid="158"/>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3"/>
                                        </p:tgtEl>
                                      </p:cBhvr>
                                    </p:animEffect>
                                    <p:set>
                                      <p:cBhvr>
                                        <p:cTn id="59" dur="1" fill="hold">
                                          <p:stCondLst>
                                            <p:cond delay="499"/>
                                          </p:stCondLst>
                                        </p:cTn>
                                        <p:tgtEl>
                                          <p:spTgt spid="3"/>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xit" presetSubtype="0" fill="hold" nodeType="withEffect">
                                  <p:stCondLst>
                                    <p:cond delay="0"/>
                                  </p:stCondLst>
                                  <p:childTnLst>
                                    <p:animEffect transition="out" filter="fade">
                                      <p:cBhvr>
                                        <p:cTn id="70" dur="500"/>
                                        <p:tgtEl>
                                          <p:spTgt spid="185"/>
                                        </p:tgtEl>
                                      </p:cBhvr>
                                    </p:animEffect>
                                    <p:set>
                                      <p:cBhvr>
                                        <p:cTn id="71" dur="1" fill="hold">
                                          <p:stCondLst>
                                            <p:cond delay="499"/>
                                          </p:stCondLst>
                                        </p:cTn>
                                        <p:tgtEl>
                                          <p:spTgt spid="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156" grpId="0" animBg="1"/>
      <p:bldP spid="157" grpId="0"/>
      <p:bldP spid="158" grpId="0"/>
      <p:bldP spid="158" grpId="1"/>
      <p:bldP spid="164" grpId="0"/>
      <p:bldP spid="164" grpId="1"/>
      <p:bldP spid="166" grpId="0"/>
      <p:bldP spid="57"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p:txBody>
          <a:bodyPr/>
          <a:lstStyle/>
          <a:p>
            <a:r>
              <a:rPr lang="fr-FR" dirty="0" err="1"/>
              <a:t>Deployment</a:t>
            </a:r>
            <a:r>
              <a:rPr lang="fr-FR" dirty="0"/>
              <a:t> scenarios</a:t>
            </a:r>
          </a:p>
        </p:txBody>
      </p:sp>
      <p:sp>
        <p:nvSpPr>
          <p:cNvPr id="5" name="Espace réservé du texte 4"/>
          <p:cNvSpPr>
            <a:spLocks noGrp="1"/>
          </p:cNvSpPr>
          <p:nvPr>
            <p:ph type="body" sz="half" idx="11"/>
          </p:nvPr>
        </p:nvSpPr>
        <p:spPr/>
        <p:txBody>
          <a:bodyPr/>
          <a:lstStyle/>
          <a:p>
            <a:r>
              <a:rPr lang="fr-FR" dirty="0" err="1"/>
              <a:t>Add</a:t>
            </a:r>
            <a:r>
              <a:rPr lang="fr-FR" dirty="0"/>
              <a:t> a </a:t>
            </a:r>
            <a:r>
              <a:rPr lang="fr-FR" dirty="0" err="1"/>
              <a:t>WebVue</a:t>
            </a:r>
            <a:r>
              <a:rPr lang="fr-FR" dirty="0"/>
              <a:t> or a </a:t>
            </a:r>
            <a:r>
              <a:rPr lang="fr-FR" dirty="0" err="1"/>
              <a:t>TouchVue</a:t>
            </a:r>
            <a:r>
              <a:rPr lang="fr-FR" dirty="0"/>
              <a:t> to an </a:t>
            </a:r>
            <a:r>
              <a:rPr lang="fr-FR" dirty="0" err="1"/>
              <a:t>existing</a:t>
            </a:r>
            <a:r>
              <a:rPr lang="fr-FR" dirty="0"/>
              <a:t> </a:t>
            </a:r>
            <a:r>
              <a:rPr lang="fr-FR" dirty="0" err="1"/>
              <a:t>PcVue</a:t>
            </a:r>
            <a:endParaRPr lang="fr-FR" dirty="0"/>
          </a:p>
        </p:txBody>
      </p:sp>
      <p:sp>
        <p:nvSpPr>
          <p:cNvPr id="42" name="Rectangle à coins arrondis 41"/>
          <p:cNvSpPr/>
          <p:nvPr/>
        </p:nvSpPr>
        <p:spPr>
          <a:xfrm>
            <a:off x="317568" y="1948486"/>
            <a:ext cx="11458542" cy="826017"/>
          </a:xfrm>
          <a:prstGeom prst="roundRect">
            <a:avLst/>
          </a:prstGeom>
          <a:solidFill>
            <a:srgbClr val="CCF5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32" name="Text Placeholder 2"/>
          <p:cNvSpPr>
            <a:spLocks noGrp="1"/>
          </p:cNvSpPr>
          <p:nvPr>
            <p:ph sz="half" idx="1"/>
          </p:nvPr>
        </p:nvSpPr>
        <p:spPr>
          <a:xfrm>
            <a:off x="8022791" y="1523387"/>
            <a:ext cx="1305200" cy="438151"/>
          </a:xfrm>
        </p:spPr>
        <p:txBody>
          <a:bodyPr vert="horz" lIns="91440" tIns="45720" rIns="91440" bIns="45720" rtlCol="0" anchor="t">
            <a:noAutofit/>
          </a:bodyPr>
          <a:lstStyle/>
          <a:p>
            <a:r>
              <a:rPr lang="en-US" sz="2000" b="0" dirty="0"/>
              <a:t>Backend</a:t>
            </a:r>
            <a:endParaRPr lang="en-US" sz="2400" dirty="0"/>
          </a:p>
        </p:txBody>
      </p:sp>
      <p:sp>
        <p:nvSpPr>
          <p:cNvPr id="133" name="Text Placeholder 2"/>
          <p:cNvSpPr>
            <a:spLocks noGrp="1"/>
          </p:cNvSpPr>
          <p:nvPr>
            <p:ph sz="half" idx="1"/>
          </p:nvPr>
        </p:nvSpPr>
        <p:spPr>
          <a:xfrm>
            <a:off x="9315241" y="1518514"/>
            <a:ext cx="2458762" cy="438151"/>
          </a:xfrm>
        </p:spPr>
        <p:txBody>
          <a:bodyPr vert="horz" lIns="91440" tIns="45720" rIns="91440" bIns="45720" rtlCol="0" anchor="t">
            <a:noAutofit/>
          </a:bodyPr>
          <a:lstStyle/>
          <a:p>
            <a:r>
              <a:rPr lang="en-US" sz="2000" b="0" dirty="0"/>
              <a:t>Web/Mobile clients</a:t>
            </a: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69" name="Rectangle à coins arrondis 68"/>
          <p:cNvSpPr/>
          <p:nvPr/>
        </p:nvSpPr>
        <p:spPr>
          <a:xfrm>
            <a:off x="243191" y="3240940"/>
            <a:ext cx="11532919" cy="1101214"/>
          </a:xfrm>
          <a:prstGeom prst="roundRect">
            <a:avLst/>
          </a:prstGeom>
          <a:solidFill>
            <a:schemeClr val="accent4">
              <a:lumMod val="20000"/>
              <a:lumOff val="80000"/>
            </a:schemeClr>
          </a:solidFill>
          <a:l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73" name="Groupe 72"/>
          <p:cNvGrpSpPr/>
          <p:nvPr/>
        </p:nvGrpSpPr>
        <p:grpSpPr>
          <a:xfrm>
            <a:off x="9588000" y="3570512"/>
            <a:ext cx="709896" cy="525331"/>
            <a:chOff x="1739334" y="2012659"/>
            <a:chExt cx="813183" cy="587224"/>
          </a:xfrm>
        </p:grpSpPr>
        <p:pic>
          <p:nvPicPr>
            <p:cNvPr id="74" name="Imag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878" y="2012659"/>
              <a:ext cx="486996" cy="525112"/>
            </a:xfrm>
            <a:prstGeom prst="rect">
              <a:avLst/>
            </a:prstGeom>
          </p:spPr>
        </p:pic>
        <p:pic>
          <p:nvPicPr>
            <p:cNvPr id="75" name="Imag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34" y="2235811"/>
              <a:ext cx="364072" cy="364072"/>
            </a:xfrm>
            <a:prstGeom prst="rect">
              <a:avLst/>
            </a:prstGeom>
          </p:spPr>
        </p:pic>
        <p:pic>
          <p:nvPicPr>
            <p:cNvPr id="76" name="Imag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07" y="2249942"/>
              <a:ext cx="335810" cy="335810"/>
            </a:xfrm>
            <a:prstGeom prst="rect">
              <a:avLst/>
            </a:prstGeom>
          </p:spPr>
        </p:pic>
      </p:grpSp>
      <p:sp>
        <p:nvSpPr>
          <p:cNvPr id="77" name="Text Placeholder 2"/>
          <p:cNvSpPr>
            <a:spLocks noGrp="1"/>
          </p:cNvSpPr>
          <p:nvPr>
            <p:ph sz="half" idx="1"/>
          </p:nvPr>
        </p:nvSpPr>
        <p:spPr>
          <a:xfrm>
            <a:off x="2620526" y="3325488"/>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HMI station</a:t>
            </a:r>
          </a:p>
          <a:p>
            <a:pPr marL="342900" indent="-342900">
              <a:buFont typeface="Arial" panose="020B0604020202020204" pitchFamily="34" charset="0"/>
              <a:buChar char="•"/>
            </a:pPr>
            <a:endParaRPr lang="en-US" sz="2400" dirty="0"/>
          </a:p>
        </p:txBody>
      </p:sp>
      <p:sp>
        <p:nvSpPr>
          <p:cNvPr id="79" name="Text Placeholder 2"/>
          <p:cNvSpPr>
            <a:spLocks noGrp="1"/>
          </p:cNvSpPr>
          <p:nvPr>
            <p:ph sz="half" idx="1"/>
          </p:nvPr>
        </p:nvSpPr>
        <p:spPr>
          <a:xfrm>
            <a:off x="10296380" y="3526508"/>
            <a:ext cx="1397364" cy="438151"/>
          </a:xfrm>
        </p:spPr>
        <p:txBody>
          <a:bodyPr vert="horz" lIns="91440" tIns="45720" rIns="91440" bIns="45720" rtlCol="0" anchor="t">
            <a:noAutofit/>
          </a:bodyPr>
          <a:lstStyle/>
          <a:p>
            <a:r>
              <a:rPr lang="en-US" sz="1800" b="0" dirty="0"/>
              <a:t>1 </a:t>
            </a:r>
            <a:r>
              <a:rPr lang="en-US" sz="1800" b="0" dirty="0" err="1"/>
              <a:t>WebVue</a:t>
            </a:r>
            <a:br>
              <a:rPr lang="en-US" sz="1800" b="0" dirty="0"/>
            </a:br>
            <a:r>
              <a:rPr lang="en-US" sz="1800" b="0" dirty="0"/>
              <a:t>1 </a:t>
            </a:r>
            <a:r>
              <a:rPr lang="en-US" sz="1800" b="0" dirty="0" err="1"/>
              <a:t>TouchVue</a:t>
            </a:r>
            <a:br>
              <a:rPr lang="en-US" sz="1800" b="0" dirty="0"/>
            </a:br>
            <a:endParaRPr lang="en-US" sz="3200" dirty="0">
              <a:solidFill>
                <a:schemeClr val="tx1">
                  <a:lumMod val="65000"/>
                  <a:lumOff val="35000"/>
                </a:schemeClr>
              </a:solidFill>
            </a:endParaRPr>
          </a:p>
          <a:p>
            <a:endParaRPr lang="en-US" sz="2400" dirty="0"/>
          </a:p>
          <a:p>
            <a:pPr marL="0" indent="0">
              <a:buNone/>
            </a:pPr>
            <a:endParaRPr lang="en-US" sz="2400" dirty="0"/>
          </a:p>
          <a:p>
            <a:endParaRPr lang="en-US" sz="2400" dirty="0"/>
          </a:p>
        </p:txBody>
      </p:sp>
      <p:cxnSp>
        <p:nvCxnSpPr>
          <p:cNvPr id="80" name="Connecteur droit avec flèche 79"/>
          <p:cNvCxnSpPr/>
          <p:nvPr/>
        </p:nvCxnSpPr>
        <p:spPr>
          <a:xfrm flipV="1">
            <a:off x="7665395" y="3850156"/>
            <a:ext cx="1877833" cy="16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Text Placeholder 2"/>
          <p:cNvSpPr>
            <a:spLocks noGrp="1"/>
          </p:cNvSpPr>
          <p:nvPr>
            <p:ph sz="half" idx="1"/>
          </p:nvPr>
        </p:nvSpPr>
        <p:spPr>
          <a:xfrm>
            <a:off x="318479" y="3575575"/>
            <a:ext cx="2436974" cy="438151"/>
          </a:xfrm>
        </p:spPr>
        <p:txBody>
          <a:bodyPr vert="horz" lIns="91440" tIns="45720" rIns="91440" bIns="45720" rtlCol="0" anchor="t">
            <a:noAutofit/>
          </a:bodyPr>
          <a:lstStyle/>
          <a:p>
            <a:r>
              <a:rPr lang="en-US" sz="2000" b="0" dirty="0"/>
              <a:t>Add </a:t>
            </a:r>
            <a:r>
              <a:rPr lang="en-US" sz="2000" dirty="0"/>
              <a:t>clients web/mobile &lt;2</a:t>
            </a:r>
            <a:endParaRPr lang="en-US" sz="2400" dirty="0"/>
          </a:p>
        </p:txBody>
      </p:sp>
      <p:sp>
        <p:nvSpPr>
          <p:cNvPr id="53" name="Text Placeholder 2"/>
          <p:cNvSpPr>
            <a:spLocks noGrp="1"/>
          </p:cNvSpPr>
          <p:nvPr>
            <p:ph sz="half" idx="1"/>
          </p:nvPr>
        </p:nvSpPr>
        <p:spPr>
          <a:xfrm>
            <a:off x="2538531" y="4676789"/>
            <a:ext cx="7367297" cy="965848"/>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Update license with </a:t>
            </a:r>
            <a:r>
              <a:rPr lang="en-US" sz="2000" b="0" dirty="0" err="1"/>
              <a:t>WebVue</a:t>
            </a:r>
            <a:r>
              <a:rPr lang="en-US" sz="2000" b="0" dirty="0"/>
              <a:t> &amp; </a:t>
            </a:r>
            <a:r>
              <a:rPr lang="en-US" sz="2000" b="0" dirty="0" err="1"/>
              <a:t>TouchVue</a:t>
            </a:r>
            <a:r>
              <a:rPr lang="en-US" sz="2000" b="0" dirty="0"/>
              <a:t> clients:</a:t>
            </a:r>
          </a:p>
          <a:p>
            <a:pPr marL="342900" indent="-342900">
              <a:buFont typeface="Arial" panose="020B0604020202020204" pitchFamily="34" charset="0"/>
              <a:buChar char="•"/>
            </a:pPr>
            <a:r>
              <a:rPr lang="en-US" sz="2000" dirty="0"/>
              <a:t>SV_WBV01</a:t>
            </a:r>
            <a:br>
              <a:rPr lang="en-US" sz="2000" dirty="0"/>
            </a:br>
            <a:r>
              <a:rPr lang="en-US" sz="2000" dirty="0"/>
              <a:t>SV_TVC01</a:t>
            </a:r>
            <a:endParaRPr lang="en-US" sz="2000" b="0" dirty="0"/>
          </a:p>
          <a:p>
            <a:pPr marL="342900" indent="-342900">
              <a:buFont typeface="Arial" panose="020B0604020202020204" pitchFamily="34" charset="0"/>
              <a:buChar char="•"/>
            </a:pPr>
            <a:endParaRPr lang="en-US" sz="2000" b="0" dirty="0"/>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57" name="Text Placeholder 2"/>
          <p:cNvSpPr>
            <a:spLocks noGrp="1"/>
          </p:cNvSpPr>
          <p:nvPr>
            <p:ph sz="half" idx="1"/>
          </p:nvPr>
        </p:nvSpPr>
        <p:spPr>
          <a:xfrm>
            <a:off x="2642560" y="2130123"/>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HMI Station</a:t>
            </a:r>
            <a:endParaRPr lang="en-US" sz="2400" dirty="0"/>
          </a:p>
        </p:txBody>
      </p:sp>
      <p:sp>
        <p:nvSpPr>
          <p:cNvPr id="58" name="Text Placeholder 2"/>
          <p:cNvSpPr>
            <a:spLocks noGrp="1"/>
          </p:cNvSpPr>
          <p:nvPr>
            <p:ph sz="half" idx="1"/>
          </p:nvPr>
        </p:nvSpPr>
        <p:spPr>
          <a:xfrm>
            <a:off x="327214" y="2135241"/>
            <a:ext cx="2644586" cy="438151"/>
          </a:xfrm>
        </p:spPr>
        <p:txBody>
          <a:bodyPr vert="horz" lIns="91440" tIns="45720" rIns="91440" bIns="45720" rtlCol="0" anchor="t">
            <a:noAutofit/>
          </a:bodyPr>
          <a:lstStyle/>
          <a:p>
            <a:r>
              <a:rPr lang="en-US" sz="2000" b="0" dirty="0" err="1"/>
              <a:t>PcVue</a:t>
            </a:r>
            <a:r>
              <a:rPr lang="en-US" sz="2000" b="0" dirty="0"/>
              <a:t> HMI existing</a:t>
            </a:r>
            <a:endParaRPr lang="en-US" sz="2400" dirty="0"/>
          </a:p>
        </p:txBody>
      </p:sp>
      <p:sp>
        <p:nvSpPr>
          <p:cNvPr id="60" name="Flèche droite rayée 59"/>
          <p:cNvSpPr/>
          <p:nvPr/>
        </p:nvSpPr>
        <p:spPr>
          <a:xfrm rot="5400000">
            <a:off x="555334" y="2502014"/>
            <a:ext cx="854153" cy="10520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ext Placeholder 2"/>
          <p:cNvSpPr>
            <a:spLocks noGrp="1"/>
          </p:cNvSpPr>
          <p:nvPr>
            <p:ph sz="half" idx="1"/>
          </p:nvPr>
        </p:nvSpPr>
        <p:spPr>
          <a:xfrm>
            <a:off x="6334536" y="1486211"/>
            <a:ext cx="1587435" cy="438151"/>
          </a:xfrm>
        </p:spPr>
        <p:txBody>
          <a:bodyPr vert="horz" lIns="91440" tIns="45720" rIns="91440" bIns="45720" rtlCol="0" anchor="t">
            <a:noAutofit/>
          </a:bodyPr>
          <a:lstStyle/>
          <a:p>
            <a:pPr algn="ctr"/>
            <a:r>
              <a:rPr lang="en-US" sz="2000" b="0" dirty="0"/>
              <a:t>Data source</a:t>
            </a:r>
            <a:endParaRPr lang="en-US" sz="2400" dirty="0"/>
          </a:p>
        </p:txBody>
      </p:sp>
      <p:grpSp>
        <p:nvGrpSpPr>
          <p:cNvPr id="33" name="Groupe 32"/>
          <p:cNvGrpSpPr/>
          <p:nvPr/>
        </p:nvGrpSpPr>
        <p:grpSpPr>
          <a:xfrm>
            <a:off x="6894180" y="1986517"/>
            <a:ext cx="581025" cy="950174"/>
            <a:chOff x="6894180" y="1986517"/>
            <a:chExt cx="581025" cy="950174"/>
          </a:xfrm>
        </p:grpSpPr>
        <p:pic>
          <p:nvPicPr>
            <p:cNvPr id="34" name="Imag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35"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36" name="Imag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37" name="Groupe 36"/>
          <p:cNvGrpSpPr/>
          <p:nvPr/>
        </p:nvGrpSpPr>
        <p:grpSpPr>
          <a:xfrm>
            <a:off x="6968491" y="3466777"/>
            <a:ext cx="581025" cy="950174"/>
            <a:chOff x="6894180" y="1986517"/>
            <a:chExt cx="581025" cy="950174"/>
          </a:xfrm>
        </p:grpSpPr>
        <p:pic>
          <p:nvPicPr>
            <p:cNvPr id="38" name="Imag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39"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40" name="Imag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41" name="Groupe 40"/>
          <p:cNvGrpSpPr/>
          <p:nvPr/>
        </p:nvGrpSpPr>
        <p:grpSpPr>
          <a:xfrm>
            <a:off x="323475" y="6233983"/>
            <a:ext cx="5898054" cy="586490"/>
            <a:chOff x="323475" y="6233983"/>
            <a:chExt cx="5898054" cy="586490"/>
          </a:xfrm>
        </p:grpSpPr>
        <p:pic>
          <p:nvPicPr>
            <p:cNvPr id="43" name="Image 42"/>
            <p:cNvPicPr>
              <a:picLocks noChangeAspect="1"/>
            </p:cNvPicPr>
            <p:nvPr/>
          </p:nvPicPr>
          <p:blipFill>
            <a:blip r:embed="rId9">
              <a:clrChange>
                <a:clrFrom>
                  <a:srgbClr val="000000"/>
                </a:clrFrom>
                <a:clrTo>
                  <a:srgbClr val="000000">
                    <a:alpha val="0"/>
                  </a:srgbClr>
                </a:clrTo>
              </a:clrChange>
            </a:blip>
            <a:stretch>
              <a:fillRect/>
            </a:stretch>
          </p:blipFill>
          <p:spPr>
            <a:xfrm>
              <a:off x="2040195" y="6412805"/>
              <a:ext cx="288434" cy="295576"/>
            </a:xfrm>
            <a:prstGeom prst="rect">
              <a:avLst/>
            </a:prstGeom>
          </p:spPr>
        </p:pic>
        <p:sp>
          <p:nvSpPr>
            <p:cNvPr id="44" name="ZoneTexte 43"/>
            <p:cNvSpPr txBox="1"/>
            <p:nvPr/>
          </p:nvSpPr>
          <p:spPr>
            <a:xfrm>
              <a:off x="2324228" y="6412805"/>
              <a:ext cx="1347746"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Server IIS</a:t>
              </a:r>
            </a:p>
          </p:txBody>
        </p:sp>
        <p:sp>
          <p:nvSpPr>
            <p:cNvPr id="45" name="ZoneTexte 44"/>
            <p:cNvSpPr txBox="1"/>
            <p:nvPr/>
          </p:nvSpPr>
          <p:spPr>
            <a:xfrm>
              <a:off x="4047329" y="6404974"/>
              <a:ext cx="2174200"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Physical or virtual Server</a:t>
              </a:r>
            </a:p>
          </p:txBody>
        </p:sp>
        <p:pic>
          <p:nvPicPr>
            <p:cNvPr id="46"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10" y="6233983"/>
              <a:ext cx="282983" cy="48659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e 46"/>
            <p:cNvGrpSpPr/>
            <p:nvPr/>
          </p:nvGrpSpPr>
          <p:grpSpPr>
            <a:xfrm>
              <a:off x="323475" y="6297253"/>
              <a:ext cx="1733925" cy="523220"/>
              <a:chOff x="323475" y="6297253"/>
              <a:chExt cx="1733925" cy="523220"/>
            </a:xfrm>
          </p:grpSpPr>
          <p:sp>
            <p:nvSpPr>
              <p:cNvPr id="48" name="ZoneTexte 47"/>
              <p:cNvSpPr txBox="1"/>
              <p:nvPr/>
            </p:nvSpPr>
            <p:spPr>
              <a:xfrm>
                <a:off x="651688" y="6297253"/>
                <a:ext cx="1405712" cy="523220"/>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&amp; Mobile Backend</a:t>
                </a:r>
              </a:p>
            </p:txBody>
          </p:sp>
          <p:pic>
            <p:nvPicPr>
              <p:cNvPr id="49" name="Image 48"/>
              <p:cNvPicPr>
                <a:picLocks noChangeAspect="1"/>
              </p:cNvPicPr>
              <p:nvPr/>
            </p:nvPicPr>
            <p:blipFill>
              <a:blip r:embed="rId10"/>
              <a:stretch>
                <a:fillRect/>
              </a:stretch>
            </p:blipFill>
            <p:spPr>
              <a:xfrm>
                <a:off x="449974" y="6323233"/>
                <a:ext cx="245542" cy="250333"/>
              </a:xfrm>
              <a:prstGeom prst="rect">
                <a:avLst/>
              </a:prstGeom>
            </p:spPr>
          </p:pic>
          <p:pic>
            <p:nvPicPr>
              <p:cNvPr id="51" name="Imag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475" y="6492669"/>
                <a:ext cx="238627" cy="241692"/>
              </a:xfrm>
              <a:prstGeom prst="rect">
                <a:avLst/>
              </a:prstGeom>
            </p:spPr>
          </p:pic>
        </p:grpSp>
      </p:grpSp>
      <p:sp>
        <p:nvSpPr>
          <p:cNvPr id="2" name="Rectangle 1"/>
          <p:cNvSpPr/>
          <p:nvPr/>
        </p:nvSpPr>
        <p:spPr>
          <a:xfrm>
            <a:off x="1334230" y="4627206"/>
            <a:ext cx="1273105" cy="461665"/>
          </a:xfrm>
          <a:prstGeom prst="rect">
            <a:avLst/>
          </a:prstGeom>
        </p:spPr>
        <p:txBody>
          <a:bodyPr wrap="none">
            <a:spAutoFit/>
          </a:bodyPr>
          <a:lstStyle/>
          <a:p>
            <a:r>
              <a:rPr lang="fr-FR" b="1" i="0" dirty="0" err="1">
                <a:solidFill>
                  <a:schemeClr val="tx1"/>
                </a:solidFill>
                <a:latin typeface="Segoe UI Semilight" panose="020B0402040204020203" pitchFamily="34" charset="0"/>
                <a:cs typeface="Segoe UI Semilight" panose="020B0402040204020203" pitchFamily="34" charset="0"/>
              </a:rPr>
              <a:t>Licenses</a:t>
            </a:r>
            <a:endParaRPr lang="fr-FR" dirty="0"/>
          </a:p>
        </p:txBody>
      </p:sp>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160396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xEl>
                                              <p:pRg st="0" end="0"/>
                                            </p:txEl>
                                          </p:spTgt>
                                        </p:tgtEl>
                                        <p:attrNameLst>
                                          <p:attrName>style.visibility</p:attrName>
                                        </p:attrNameLst>
                                      </p:cBhvr>
                                      <p:to>
                                        <p:strVal val="visible"/>
                                      </p:to>
                                    </p:set>
                                    <p:animEffect transition="in" filter="fade">
                                      <p:cBhvr>
                                        <p:cTn id="13" dur="500"/>
                                        <p:tgtEl>
                                          <p:spTgt spid="7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xEl>
                                              <p:pRg st="0" end="0"/>
                                            </p:txEl>
                                          </p:spTgt>
                                        </p:tgtEl>
                                        <p:attrNameLst>
                                          <p:attrName>style.visibility</p:attrName>
                                        </p:attrNameLst>
                                      </p:cBhvr>
                                      <p:to>
                                        <p:strVal val="visible"/>
                                      </p:to>
                                    </p:set>
                                    <p:animEffect transition="in" filter="fade">
                                      <p:cBhvr>
                                        <p:cTn id="16" dur="500"/>
                                        <p:tgtEl>
                                          <p:spTgt spid="7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2">
                                            <p:txEl>
                                              <p:pRg st="0" end="0"/>
                                            </p:txEl>
                                          </p:spTgt>
                                        </p:tgtEl>
                                        <p:attrNameLst>
                                          <p:attrName>style.visibility</p:attrName>
                                        </p:attrNameLst>
                                      </p:cBhvr>
                                      <p:to>
                                        <p:strVal val="visible"/>
                                      </p:to>
                                    </p:set>
                                    <p:animEffect transition="in" filter="fade">
                                      <p:cBhvr>
                                        <p:cTn id="22" dur="500"/>
                                        <p:tgtEl>
                                          <p:spTgt spid="102">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3">
                                            <p:txEl>
                                              <p:pRg st="0" end="0"/>
                                            </p:txEl>
                                          </p:spTgt>
                                        </p:tgtEl>
                                        <p:attrNameLst>
                                          <p:attrName>style.visibility</p:attrName>
                                        </p:attrNameLst>
                                      </p:cBhvr>
                                      <p:to>
                                        <p:strVal val="visible"/>
                                      </p:to>
                                    </p:set>
                                    <p:animEffect transition="in" filter="fade">
                                      <p:cBhvr>
                                        <p:cTn id="36" dur="500"/>
                                        <p:tgtEl>
                                          <p:spTgt spid="5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xEl>
                                              <p:pRg st="1" end="1"/>
                                            </p:txEl>
                                          </p:spTgt>
                                        </p:tgtEl>
                                        <p:attrNameLst>
                                          <p:attrName>style.visibility</p:attrName>
                                        </p:attrNameLst>
                                      </p:cBhvr>
                                      <p:to>
                                        <p:strVal val="visible"/>
                                      </p:to>
                                    </p:set>
                                    <p:animEffect transition="in" filter="fade">
                                      <p:cBhvr>
                                        <p:cTn id="39" dur="500"/>
                                        <p:tgtEl>
                                          <p:spTgt spid="5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7" grpId="0" build="p"/>
      <p:bldP spid="79" grpId="0" build="p"/>
      <p:bldP spid="102" grpId="0" build="p"/>
      <p:bldP spid="53" grpId="0" uiExpand="1" build="p"/>
      <p:bldP spid="60"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p:txBody>
          <a:bodyPr/>
          <a:lstStyle/>
          <a:p>
            <a:r>
              <a:rPr lang="fr-FR" dirty="0" err="1"/>
              <a:t>Deployment</a:t>
            </a:r>
            <a:r>
              <a:rPr lang="fr-FR" dirty="0"/>
              <a:t> scenarios</a:t>
            </a:r>
          </a:p>
        </p:txBody>
      </p:sp>
      <p:sp>
        <p:nvSpPr>
          <p:cNvPr id="42" name="Rectangle à coins arrondis 41"/>
          <p:cNvSpPr/>
          <p:nvPr/>
        </p:nvSpPr>
        <p:spPr>
          <a:xfrm>
            <a:off x="305084" y="1746980"/>
            <a:ext cx="11458542" cy="826017"/>
          </a:xfrm>
          <a:prstGeom prst="roundRect">
            <a:avLst/>
          </a:prstGeom>
          <a:solidFill>
            <a:srgbClr val="CCF5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2" name="Text Placeholder 2"/>
          <p:cNvSpPr>
            <a:spLocks noGrp="1"/>
          </p:cNvSpPr>
          <p:nvPr>
            <p:ph sz="half" idx="1"/>
          </p:nvPr>
        </p:nvSpPr>
        <p:spPr>
          <a:xfrm>
            <a:off x="2630076" y="1928617"/>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HMI Station</a:t>
            </a:r>
            <a:endParaRPr lang="en-US" sz="2400" dirty="0"/>
          </a:p>
        </p:txBody>
      </p:sp>
      <p:sp>
        <p:nvSpPr>
          <p:cNvPr id="132" name="Text Placeholder 2"/>
          <p:cNvSpPr>
            <a:spLocks noGrp="1"/>
          </p:cNvSpPr>
          <p:nvPr>
            <p:ph sz="half" idx="1"/>
          </p:nvPr>
        </p:nvSpPr>
        <p:spPr>
          <a:xfrm>
            <a:off x="8010307" y="1321881"/>
            <a:ext cx="1305200" cy="438151"/>
          </a:xfrm>
        </p:spPr>
        <p:txBody>
          <a:bodyPr vert="horz" lIns="91440" tIns="45720" rIns="91440" bIns="45720" rtlCol="0" anchor="t">
            <a:noAutofit/>
          </a:bodyPr>
          <a:lstStyle/>
          <a:p>
            <a:r>
              <a:rPr lang="en-US" sz="2000" b="0" dirty="0"/>
              <a:t>Backend</a:t>
            </a:r>
            <a:endParaRPr lang="en-US" sz="2400" dirty="0"/>
          </a:p>
        </p:txBody>
      </p:sp>
      <p:sp>
        <p:nvSpPr>
          <p:cNvPr id="133" name="Text Placeholder 2"/>
          <p:cNvSpPr>
            <a:spLocks noGrp="1"/>
          </p:cNvSpPr>
          <p:nvPr>
            <p:ph sz="half" idx="1"/>
          </p:nvPr>
        </p:nvSpPr>
        <p:spPr>
          <a:xfrm>
            <a:off x="9302757" y="1317008"/>
            <a:ext cx="2458762" cy="438151"/>
          </a:xfrm>
        </p:spPr>
        <p:txBody>
          <a:bodyPr vert="horz" lIns="91440" tIns="45720" rIns="91440" bIns="45720" rtlCol="0" anchor="t">
            <a:noAutofit/>
          </a:bodyPr>
          <a:lstStyle/>
          <a:p>
            <a:r>
              <a:rPr lang="en-US" sz="2000" b="0" dirty="0"/>
              <a:t>Web/Mobile clients</a:t>
            </a: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84" name="Rectangle à coins arrondis 83"/>
          <p:cNvSpPr/>
          <p:nvPr/>
        </p:nvSpPr>
        <p:spPr>
          <a:xfrm>
            <a:off x="228600" y="3039435"/>
            <a:ext cx="11532919" cy="1101214"/>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92" name="Text Placeholder 2"/>
          <p:cNvSpPr>
            <a:spLocks noGrp="1"/>
          </p:cNvSpPr>
          <p:nvPr>
            <p:ph sz="half" idx="1"/>
          </p:nvPr>
        </p:nvSpPr>
        <p:spPr>
          <a:xfrm>
            <a:off x="2630076" y="3123983"/>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SCADA station</a:t>
            </a:r>
          </a:p>
          <a:p>
            <a:pPr marL="342900" indent="-342900">
              <a:buFont typeface="Arial" panose="020B0604020202020204" pitchFamily="34" charset="0"/>
              <a:buChar char="•"/>
            </a:pPr>
            <a:r>
              <a:rPr lang="en-US" sz="2000" b="0" dirty="0"/>
              <a:t>1 </a:t>
            </a:r>
            <a:r>
              <a:rPr lang="en-US" sz="2000" b="0" dirty="0" err="1"/>
              <a:t>Web&amp;mobile</a:t>
            </a:r>
            <a:r>
              <a:rPr lang="en-US" sz="2000" b="0" dirty="0"/>
              <a:t> backend </a:t>
            </a:r>
            <a:endParaRPr lang="en-US" sz="2400" dirty="0"/>
          </a:p>
        </p:txBody>
      </p:sp>
      <p:cxnSp>
        <p:nvCxnSpPr>
          <p:cNvPr id="96" name="Connecteur droit avec flèche 95"/>
          <p:cNvCxnSpPr/>
          <p:nvPr/>
        </p:nvCxnSpPr>
        <p:spPr>
          <a:xfrm flipV="1">
            <a:off x="7604192" y="3556602"/>
            <a:ext cx="570091" cy="7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 Placeholder 2"/>
          <p:cNvSpPr>
            <a:spLocks noGrp="1"/>
          </p:cNvSpPr>
          <p:nvPr>
            <p:ph sz="half" idx="1"/>
          </p:nvPr>
        </p:nvSpPr>
        <p:spPr>
          <a:xfrm>
            <a:off x="449974" y="1875760"/>
            <a:ext cx="2314875" cy="438151"/>
          </a:xfrm>
        </p:spPr>
        <p:txBody>
          <a:bodyPr vert="horz" lIns="91440" tIns="45720" rIns="91440" bIns="45720" rtlCol="0" anchor="t">
            <a:noAutofit/>
          </a:bodyPr>
          <a:lstStyle/>
          <a:p>
            <a:r>
              <a:rPr lang="en-US" sz="2000" b="0" dirty="0" err="1"/>
              <a:t>PcVue</a:t>
            </a:r>
            <a:r>
              <a:rPr lang="en-US" sz="2000" b="0" dirty="0"/>
              <a:t> HMI existing</a:t>
            </a:r>
            <a:endParaRPr lang="en-US" sz="2400" dirty="0"/>
          </a:p>
        </p:txBody>
      </p:sp>
      <p:grpSp>
        <p:nvGrpSpPr>
          <p:cNvPr id="138" name="Groupe 137"/>
          <p:cNvGrpSpPr/>
          <p:nvPr/>
        </p:nvGrpSpPr>
        <p:grpSpPr>
          <a:xfrm>
            <a:off x="9580287" y="3309275"/>
            <a:ext cx="709896" cy="525331"/>
            <a:chOff x="1739334" y="2012659"/>
            <a:chExt cx="813183" cy="587224"/>
          </a:xfrm>
        </p:grpSpPr>
        <p:pic>
          <p:nvPicPr>
            <p:cNvPr id="152" name="Imag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878" y="2012659"/>
              <a:ext cx="486996" cy="525112"/>
            </a:xfrm>
            <a:prstGeom prst="rect">
              <a:avLst/>
            </a:prstGeom>
          </p:spPr>
        </p:pic>
        <p:pic>
          <p:nvPicPr>
            <p:cNvPr id="154" name="Image 1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34" y="2235811"/>
              <a:ext cx="364072" cy="364072"/>
            </a:xfrm>
            <a:prstGeom prst="rect">
              <a:avLst/>
            </a:prstGeom>
          </p:spPr>
        </p:pic>
        <p:pic>
          <p:nvPicPr>
            <p:cNvPr id="157" name="Image 1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07" y="2249942"/>
              <a:ext cx="335810" cy="335810"/>
            </a:xfrm>
            <a:prstGeom prst="rect">
              <a:avLst/>
            </a:prstGeom>
          </p:spPr>
        </p:pic>
      </p:grpSp>
      <p:sp>
        <p:nvSpPr>
          <p:cNvPr id="158" name="Text Placeholder 2"/>
          <p:cNvSpPr>
            <a:spLocks noGrp="1"/>
          </p:cNvSpPr>
          <p:nvPr>
            <p:ph sz="half" idx="1"/>
          </p:nvPr>
        </p:nvSpPr>
        <p:spPr>
          <a:xfrm>
            <a:off x="10288667" y="3265271"/>
            <a:ext cx="1472852" cy="438151"/>
          </a:xfrm>
        </p:spPr>
        <p:txBody>
          <a:bodyPr vert="horz" lIns="91440" tIns="45720" rIns="91440" bIns="45720" rtlCol="0" anchor="t">
            <a:noAutofit/>
          </a:bodyPr>
          <a:lstStyle/>
          <a:p>
            <a:r>
              <a:rPr lang="en-US" sz="1800" b="0" dirty="0"/>
              <a:t>5 </a:t>
            </a:r>
            <a:r>
              <a:rPr lang="en-US" sz="1800" b="0" dirty="0" err="1"/>
              <a:t>WebVue</a:t>
            </a:r>
            <a:br>
              <a:rPr lang="en-US" sz="1800" b="0" dirty="0"/>
            </a:br>
            <a:r>
              <a:rPr lang="en-US" sz="1800" b="0" dirty="0"/>
              <a:t>5 </a:t>
            </a:r>
            <a:r>
              <a:rPr lang="en-US" sz="1800" b="0" dirty="0" err="1"/>
              <a:t>TouchVue</a:t>
            </a:r>
            <a:br>
              <a:rPr lang="en-US" sz="1800" b="0" dirty="0"/>
            </a:br>
            <a:endParaRPr lang="en-US" sz="3200" dirty="0">
              <a:solidFill>
                <a:schemeClr val="tx1">
                  <a:lumMod val="65000"/>
                  <a:lumOff val="35000"/>
                </a:schemeClr>
              </a:solidFill>
            </a:endParaRPr>
          </a:p>
          <a:p>
            <a:endParaRPr lang="en-US" sz="2400" dirty="0"/>
          </a:p>
          <a:p>
            <a:pPr marL="0" indent="0">
              <a:buNone/>
            </a:pPr>
            <a:endParaRPr lang="en-US" sz="2400" dirty="0"/>
          </a:p>
          <a:p>
            <a:endParaRPr lang="en-US" sz="2400" dirty="0"/>
          </a:p>
        </p:txBody>
      </p:sp>
      <p:cxnSp>
        <p:nvCxnSpPr>
          <p:cNvPr id="159" name="Connecteur droit avec flèche 158"/>
          <p:cNvCxnSpPr/>
          <p:nvPr/>
        </p:nvCxnSpPr>
        <p:spPr>
          <a:xfrm flipV="1">
            <a:off x="8965424" y="3588917"/>
            <a:ext cx="570091" cy="7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 Placeholder 2"/>
          <p:cNvSpPr>
            <a:spLocks noGrp="1"/>
          </p:cNvSpPr>
          <p:nvPr>
            <p:ph sz="half" idx="1"/>
          </p:nvPr>
        </p:nvSpPr>
        <p:spPr>
          <a:xfrm>
            <a:off x="1964824" y="4336209"/>
            <a:ext cx="7515815" cy="965848"/>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Upgrade HMI station to SCADA station</a:t>
            </a:r>
          </a:p>
          <a:p>
            <a:pPr marL="342900" indent="-342900">
              <a:buFont typeface="Arial" panose="020B0604020202020204" pitchFamily="34" charset="0"/>
              <a:buChar char="•"/>
            </a:pPr>
            <a:r>
              <a:rPr lang="en-US" sz="2000" b="0" dirty="0"/>
              <a:t>Add a license </a:t>
            </a:r>
            <a:r>
              <a:rPr lang="en-US" sz="2000" b="0" dirty="0" err="1"/>
              <a:t>Web&amp;mobile</a:t>
            </a:r>
            <a:r>
              <a:rPr lang="en-US" sz="2000" b="0" dirty="0"/>
              <a:t> backend</a:t>
            </a:r>
          </a:p>
          <a:p>
            <a:pPr marL="342900" indent="-342900">
              <a:buFont typeface="Arial" panose="020B0604020202020204" pitchFamily="34" charset="0"/>
              <a:buChar char="•"/>
            </a:pPr>
            <a:r>
              <a:rPr lang="en-US" sz="2000" b="0" dirty="0"/>
              <a:t>Add </a:t>
            </a:r>
            <a:r>
              <a:rPr lang="en-US" sz="2000" b="0" dirty="0" err="1"/>
              <a:t>WebVue</a:t>
            </a:r>
            <a:r>
              <a:rPr lang="en-US" sz="2000" b="0" dirty="0"/>
              <a:t> &amp; </a:t>
            </a:r>
            <a:r>
              <a:rPr lang="en-US" sz="2000" b="0" dirty="0" err="1"/>
              <a:t>TouchVue</a:t>
            </a:r>
            <a:r>
              <a:rPr lang="en-US" sz="2000" b="0" dirty="0"/>
              <a:t> clients:</a:t>
            </a:r>
          </a:p>
          <a:p>
            <a:r>
              <a:rPr lang="en-US" sz="2000" dirty="0"/>
              <a:t>SV_WBV05</a:t>
            </a:r>
            <a:br>
              <a:rPr lang="en-US" sz="2000" dirty="0"/>
            </a:br>
            <a:r>
              <a:rPr lang="en-US" sz="2000" dirty="0"/>
              <a:t>SV_TVC05</a:t>
            </a: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endParaRPr lang="en-US" sz="2400" dirty="0"/>
          </a:p>
          <a:p>
            <a:pPr marL="0" indent="0">
              <a:buNone/>
            </a:pPr>
            <a:endParaRPr lang="en-US" sz="2400" dirty="0"/>
          </a:p>
          <a:p>
            <a:endParaRPr lang="en-US" sz="2400" dirty="0"/>
          </a:p>
        </p:txBody>
      </p:sp>
      <p:sp>
        <p:nvSpPr>
          <p:cNvPr id="57" name="Text Placeholder 2"/>
          <p:cNvSpPr>
            <a:spLocks noGrp="1"/>
          </p:cNvSpPr>
          <p:nvPr>
            <p:ph sz="half" idx="1"/>
          </p:nvPr>
        </p:nvSpPr>
        <p:spPr>
          <a:xfrm>
            <a:off x="305994" y="3374069"/>
            <a:ext cx="2542303" cy="438151"/>
          </a:xfrm>
        </p:spPr>
        <p:txBody>
          <a:bodyPr vert="horz" lIns="91440" tIns="45720" rIns="91440" bIns="45720" rtlCol="0" anchor="t">
            <a:noAutofit/>
          </a:bodyPr>
          <a:lstStyle/>
          <a:p>
            <a:r>
              <a:rPr lang="en-US" sz="2000" b="0" dirty="0"/>
              <a:t>Add </a:t>
            </a:r>
            <a:r>
              <a:rPr lang="en-US" sz="2000" dirty="0"/>
              <a:t>clients web/mobiles &gt;2</a:t>
            </a:r>
            <a:endParaRPr lang="en-US" sz="2400" dirty="0"/>
          </a:p>
        </p:txBody>
      </p:sp>
      <p:sp>
        <p:nvSpPr>
          <p:cNvPr id="65" name="Flèche droite rayée 64"/>
          <p:cNvSpPr/>
          <p:nvPr/>
        </p:nvSpPr>
        <p:spPr>
          <a:xfrm rot="5400000">
            <a:off x="644860" y="2372038"/>
            <a:ext cx="650132" cy="10520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space réservé du texte 4"/>
          <p:cNvSpPr txBox="1">
            <a:spLocks/>
          </p:cNvSpPr>
          <p:nvPr/>
        </p:nvSpPr>
        <p:spPr>
          <a:xfrm>
            <a:off x="2195732" y="794144"/>
            <a:ext cx="9410619" cy="5040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i="1" kern="1200" spc="100" baseline="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auto">
              <a:spcAft>
                <a:spcPts val="0"/>
              </a:spcAft>
            </a:pPr>
            <a:r>
              <a:rPr lang="fr-FR" dirty="0" err="1"/>
              <a:t>Add</a:t>
            </a:r>
            <a:r>
              <a:rPr lang="fr-FR" dirty="0"/>
              <a:t> a </a:t>
            </a:r>
            <a:r>
              <a:rPr lang="fr-FR" dirty="0" err="1"/>
              <a:t>WebVue</a:t>
            </a:r>
            <a:r>
              <a:rPr lang="fr-FR" dirty="0"/>
              <a:t> or a </a:t>
            </a:r>
            <a:r>
              <a:rPr lang="fr-FR" dirty="0" err="1"/>
              <a:t>TouchVue</a:t>
            </a:r>
            <a:r>
              <a:rPr lang="fr-FR" dirty="0"/>
              <a:t> to an </a:t>
            </a:r>
            <a:r>
              <a:rPr lang="fr-FR" dirty="0" err="1"/>
              <a:t>existing</a:t>
            </a:r>
            <a:r>
              <a:rPr lang="fr-FR" dirty="0"/>
              <a:t> </a:t>
            </a:r>
            <a:r>
              <a:rPr lang="fr-FR" dirty="0" err="1"/>
              <a:t>PcVue</a:t>
            </a:r>
            <a:r>
              <a:rPr lang="fr-FR" dirty="0"/>
              <a:t> </a:t>
            </a:r>
          </a:p>
        </p:txBody>
      </p:sp>
      <p:sp>
        <p:nvSpPr>
          <p:cNvPr id="41" name="Text Placeholder 2"/>
          <p:cNvSpPr>
            <a:spLocks noGrp="1"/>
          </p:cNvSpPr>
          <p:nvPr>
            <p:ph sz="half" idx="1"/>
          </p:nvPr>
        </p:nvSpPr>
        <p:spPr>
          <a:xfrm>
            <a:off x="5648160" y="1293344"/>
            <a:ext cx="2556603" cy="438151"/>
          </a:xfrm>
        </p:spPr>
        <p:txBody>
          <a:bodyPr vert="horz" lIns="91440" tIns="45720" rIns="91440" bIns="45720" rtlCol="0" anchor="t">
            <a:noAutofit/>
          </a:bodyPr>
          <a:lstStyle/>
          <a:p>
            <a:pPr algn="ctr"/>
            <a:r>
              <a:rPr lang="en-US" sz="2000" b="0" dirty="0"/>
              <a:t>Data source</a:t>
            </a:r>
            <a:endParaRPr lang="en-US" sz="2400" dirty="0"/>
          </a:p>
        </p:txBody>
      </p:sp>
      <p:grpSp>
        <p:nvGrpSpPr>
          <p:cNvPr id="2" name="Groupe 1"/>
          <p:cNvGrpSpPr/>
          <p:nvPr/>
        </p:nvGrpSpPr>
        <p:grpSpPr>
          <a:xfrm>
            <a:off x="6881696" y="1785011"/>
            <a:ext cx="581025" cy="950174"/>
            <a:chOff x="6894180" y="1986517"/>
            <a:chExt cx="581025" cy="950174"/>
          </a:xfrm>
        </p:grpSpPr>
        <p:pic>
          <p:nvPicPr>
            <p:cNvPr id="153" name="Image 1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52"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113" name="Image 1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53" name="Groupe 52"/>
          <p:cNvGrpSpPr/>
          <p:nvPr/>
        </p:nvGrpSpPr>
        <p:grpSpPr>
          <a:xfrm>
            <a:off x="6956007" y="3265271"/>
            <a:ext cx="581025" cy="950174"/>
            <a:chOff x="6894180" y="1986517"/>
            <a:chExt cx="581025" cy="950174"/>
          </a:xfrm>
        </p:grpSpPr>
        <p:pic>
          <p:nvPicPr>
            <p:cNvPr id="56" name="Imag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59"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66" name="Imag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7" name="Groupe 6"/>
          <p:cNvGrpSpPr/>
          <p:nvPr/>
        </p:nvGrpSpPr>
        <p:grpSpPr>
          <a:xfrm>
            <a:off x="323475" y="6233983"/>
            <a:ext cx="5898054" cy="586490"/>
            <a:chOff x="323475" y="6233983"/>
            <a:chExt cx="5898054" cy="586490"/>
          </a:xfrm>
        </p:grpSpPr>
        <p:pic>
          <p:nvPicPr>
            <p:cNvPr id="40" name="Image 39"/>
            <p:cNvPicPr>
              <a:picLocks noChangeAspect="1"/>
            </p:cNvPicPr>
            <p:nvPr/>
          </p:nvPicPr>
          <p:blipFill>
            <a:blip r:embed="rId9">
              <a:clrChange>
                <a:clrFrom>
                  <a:srgbClr val="000000"/>
                </a:clrFrom>
                <a:clrTo>
                  <a:srgbClr val="000000">
                    <a:alpha val="0"/>
                  </a:srgbClr>
                </a:clrTo>
              </a:clrChange>
            </a:blip>
            <a:stretch>
              <a:fillRect/>
            </a:stretch>
          </p:blipFill>
          <p:spPr>
            <a:xfrm>
              <a:off x="2040195" y="6412805"/>
              <a:ext cx="288434" cy="295576"/>
            </a:xfrm>
            <a:prstGeom prst="rect">
              <a:avLst/>
            </a:prstGeom>
          </p:spPr>
        </p:pic>
        <p:sp>
          <p:nvSpPr>
            <p:cNvPr id="44" name="ZoneTexte 43"/>
            <p:cNvSpPr txBox="1"/>
            <p:nvPr/>
          </p:nvSpPr>
          <p:spPr>
            <a:xfrm>
              <a:off x="2324228" y="6412805"/>
              <a:ext cx="1347746"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Server IIS</a:t>
              </a:r>
            </a:p>
          </p:txBody>
        </p:sp>
        <p:sp>
          <p:nvSpPr>
            <p:cNvPr id="46" name="ZoneTexte 45"/>
            <p:cNvSpPr txBox="1"/>
            <p:nvPr/>
          </p:nvSpPr>
          <p:spPr>
            <a:xfrm>
              <a:off x="4047329" y="6404974"/>
              <a:ext cx="2174200"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Physical or virtual Server</a:t>
              </a:r>
            </a:p>
          </p:txBody>
        </p:sp>
        <p:pic>
          <p:nvPicPr>
            <p:cNvPr id="67"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10" y="6233983"/>
              <a:ext cx="282983" cy="4865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p:cNvGrpSpPr/>
            <p:nvPr/>
          </p:nvGrpSpPr>
          <p:grpSpPr>
            <a:xfrm>
              <a:off x="323475" y="6297253"/>
              <a:ext cx="1733925" cy="523220"/>
              <a:chOff x="323475" y="6297253"/>
              <a:chExt cx="1733925" cy="523220"/>
            </a:xfrm>
          </p:grpSpPr>
          <p:sp>
            <p:nvSpPr>
              <p:cNvPr id="45" name="ZoneTexte 44"/>
              <p:cNvSpPr txBox="1"/>
              <p:nvPr/>
            </p:nvSpPr>
            <p:spPr>
              <a:xfrm>
                <a:off x="651688" y="6297253"/>
                <a:ext cx="1405712" cy="523220"/>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&amp; Mobile Backend</a:t>
                </a:r>
              </a:p>
            </p:txBody>
          </p:sp>
          <p:pic>
            <p:nvPicPr>
              <p:cNvPr id="47" name="Image 46"/>
              <p:cNvPicPr>
                <a:picLocks noChangeAspect="1"/>
              </p:cNvPicPr>
              <p:nvPr/>
            </p:nvPicPr>
            <p:blipFill>
              <a:blip r:embed="rId10"/>
              <a:stretch>
                <a:fillRect/>
              </a:stretch>
            </p:blipFill>
            <p:spPr>
              <a:xfrm>
                <a:off x="449974" y="6323233"/>
                <a:ext cx="245542" cy="250333"/>
              </a:xfrm>
              <a:prstGeom prst="rect">
                <a:avLst/>
              </a:prstGeom>
            </p:spPr>
          </p:pic>
          <p:pic>
            <p:nvPicPr>
              <p:cNvPr id="70" name="Imag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475" y="6492669"/>
                <a:ext cx="238627" cy="241692"/>
              </a:xfrm>
              <a:prstGeom prst="rect">
                <a:avLst/>
              </a:prstGeom>
            </p:spPr>
          </p:pic>
        </p:grpSp>
      </p:grpSp>
      <p:grpSp>
        <p:nvGrpSpPr>
          <p:cNvPr id="6" name="Groupe 5"/>
          <p:cNvGrpSpPr/>
          <p:nvPr/>
        </p:nvGrpSpPr>
        <p:grpSpPr>
          <a:xfrm>
            <a:off x="8287491" y="3254625"/>
            <a:ext cx="466885" cy="645033"/>
            <a:chOff x="8299975" y="3456131"/>
            <a:chExt cx="466885" cy="645033"/>
          </a:xfrm>
        </p:grpSpPr>
        <p:pic>
          <p:nvPicPr>
            <p:cNvPr id="68"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86742" y="3456131"/>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69" name="Imag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28233" y="3794420"/>
              <a:ext cx="238627" cy="241692"/>
            </a:xfrm>
            <a:prstGeom prst="rect">
              <a:avLst/>
            </a:prstGeom>
          </p:spPr>
        </p:pic>
        <p:pic>
          <p:nvPicPr>
            <p:cNvPr id="71" name="Image 70"/>
            <p:cNvPicPr>
              <a:picLocks noChangeAspect="1"/>
            </p:cNvPicPr>
            <p:nvPr/>
          </p:nvPicPr>
          <p:blipFill>
            <a:blip r:embed="rId9">
              <a:clrChange>
                <a:clrFrom>
                  <a:srgbClr val="000000"/>
                </a:clrFrom>
                <a:clrTo>
                  <a:srgbClr val="000000">
                    <a:alpha val="0"/>
                  </a:srgbClr>
                </a:clrTo>
              </a:clrChange>
            </a:blip>
            <a:stretch>
              <a:fillRect/>
            </a:stretch>
          </p:blipFill>
          <p:spPr>
            <a:xfrm>
              <a:off x="8299975" y="3805588"/>
              <a:ext cx="288434" cy="295576"/>
            </a:xfrm>
            <a:prstGeom prst="rect">
              <a:avLst/>
            </a:prstGeom>
          </p:spPr>
        </p:pic>
      </p:grpSp>
      <p:sp>
        <p:nvSpPr>
          <p:cNvPr id="48" name="Rectangle 47"/>
          <p:cNvSpPr/>
          <p:nvPr/>
        </p:nvSpPr>
        <p:spPr>
          <a:xfrm>
            <a:off x="338646" y="4215445"/>
            <a:ext cx="1273105" cy="461665"/>
          </a:xfrm>
          <a:prstGeom prst="rect">
            <a:avLst/>
          </a:prstGeom>
        </p:spPr>
        <p:txBody>
          <a:bodyPr wrap="none">
            <a:spAutoFit/>
          </a:bodyPr>
          <a:lstStyle/>
          <a:p>
            <a:r>
              <a:rPr lang="fr-FR" b="1" i="0" dirty="0" err="1">
                <a:solidFill>
                  <a:schemeClr val="tx1"/>
                </a:solidFill>
                <a:latin typeface="Segoe UI Semilight" panose="020B0402040204020203" pitchFamily="34" charset="0"/>
                <a:cs typeface="Segoe UI Semilight" panose="020B0402040204020203" pitchFamily="34" charset="0"/>
              </a:rPr>
              <a:t>Licenses</a:t>
            </a:r>
            <a:endParaRPr lang="fr-FR" dirty="0"/>
          </a:p>
        </p:txBody>
      </p:sp>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336752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xEl>
                                              <p:pRg st="0" end="0"/>
                                            </p:txEl>
                                          </p:spTgt>
                                        </p:tgtEl>
                                        <p:attrNameLst>
                                          <p:attrName>style.visibility</p:attrName>
                                        </p:attrNameLst>
                                      </p:cBhvr>
                                      <p:to>
                                        <p:strVal val="visible"/>
                                      </p:to>
                                    </p:set>
                                    <p:animEffect transition="in" filter="fade">
                                      <p:cBhvr>
                                        <p:cTn id="10" dur="500"/>
                                        <p:tgtEl>
                                          <p:spTgt spid="9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xEl>
                                              <p:pRg st="1" end="1"/>
                                            </p:txEl>
                                          </p:spTgt>
                                        </p:tgtEl>
                                        <p:attrNameLst>
                                          <p:attrName>style.visibility</p:attrName>
                                        </p:attrNameLst>
                                      </p:cBhvr>
                                      <p:to>
                                        <p:strVal val="visible"/>
                                      </p:to>
                                    </p:set>
                                    <p:animEffect transition="in" filter="fade">
                                      <p:cBhvr>
                                        <p:cTn id="13" dur="500"/>
                                        <p:tgtEl>
                                          <p:spTgt spid="9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xEl>
                                              <p:pRg st="0" end="0"/>
                                            </p:txEl>
                                          </p:spTgt>
                                        </p:tgtEl>
                                        <p:attrNameLst>
                                          <p:attrName>style.visibility</p:attrName>
                                        </p:attrNameLst>
                                      </p:cBhvr>
                                      <p:to>
                                        <p:strVal val="visible"/>
                                      </p:to>
                                    </p:set>
                                    <p:animEffect transition="in" filter="fade">
                                      <p:cBhvr>
                                        <p:cTn id="22" dur="500"/>
                                        <p:tgtEl>
                                          <p:spTgt spid="15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xEl>
                                              <p:pRg st="0" end="0"/>
                                            </p:txEl>
                                          </p:spTgt>
                                        </p:tgtEl>
                                        <p:attrNameLst>
                                          <p:attrName>style.visibility</p:attrName>
                                        </p:attrNameLst>
                                      </p:cBhvr>
                                      <p:to>
                                        <p:strVal val="visible"/>
                                      </p:to>
                                    </p:set>
                                    <p:animEffect transition="in" filter="fade">
                                      <p:cBhvr>
                                        <p:cTn id="28" dur="500"/>
                                        <p:tgtEl>
                                          <p:spTgt spid="57">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fade">
                                      <p:cBhvr>
                                        <p:cTn id="31" dur="500"/>
                                        <p:tgtEl>
                                          <p:spTgt spid="65"/>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xEl>
                                              <p:pRg st="0" end="0"/>
                                            </p:txEl>
                                          </p:spTgt>
                                        </p:tgtEl>
                                        <p:attrNameLst>
                                          <p:attrName>style.visibility</p:attrName>
                                        </p:attrNameLst>
                                      </p:cBhvr>
                                      <p:to>
                                        <p:strVal val="visible"/>
                                      </p:to>
                                    </p:set>
                                    <p:animEffect transition="in" filter="fade">
                                      <p:cBhvr>
                                        <p:cTn id="42" dur="500"/>
                                        <p:tgtEl>
                                          <p:spTgt spid="55">
                                            <p:txEl>
                                              <p:pRg st="0" end="0"/>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xEl>
                                              <p:pRg st="1" end="1"/>
                                            </p:txEl>
                                          </p:spTgt>
                                        </p:tgtEl>
                                        <p:attrNameLst>
                                          <p:attrName>style.visibility</p:attrName>
                                        </p:attrNameLst>
                                      </p:cBhvr>
                                      <p:to>
                                        <p:strVal val="visible"/>
                                      </p:to>
                                    </p:set>
                                    <p:animEffect transition="in" filter="fade">
                                      <p:cBhvr>
                                        <p:cTn id="45" dur="500"/>
                                        <p:tgtEl>
                                          <p:spTgt spid="55">
                                            <p:txEl>
                                              <p:pRg st="1" end="1"/>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xEl>
                                              <p:pRg st="2" end="2"/>
                                            </p:txEl>
                                          </p:spTgt>
                                        </p:tgtEl>
                                        <p:attrNameLst>
                                          <p:attrName>style.visibility</p:attrName>
                                        </p:attrNameLst>
                                      </p:cBhvr>
                                      <p:to>
                                        <p:strVal val="visible"/>
                                      </p:to>
                                    </p:set>
                                    <p:animEffect transition="in" filter="fade">
                                      <p:cBhvr>
                                        <p:cTn id="48" dur="500"/>
                                        <p:tgtEl>
                                          <p:spTgt spid="55">
                                            <p:txEl>
                                              <p:pRg st="2" end="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xEl>
                                              <p:pRg st="3" end="3"/>
                                            </p:txEl>
                                          </p:spTgt>
                                        </p:tgtEl>
                                        <p:attrNameLst>
                                          <p:attrName>style.visibility</p:attrName>
                                        </p:attrNameLst>
                                      </p:cBhvr>
                                      <p:to>
                                        <p:strVal val="visible"/>
                                      </p:to>
                                    </p:set>
                                    <p:animEffect transition="in" filter="fade">
                                      <p:cBhvr>
                                        <p:cTn id="51" dur="500"/>
                                        <p:tgtEl>
                                          <p:spTgt spid="55">
                                            <p:txEl>
                                              <p:pRg st="3" end="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2" grpId="0" uiExpand="1" build="p"/>
      <p:bldP spid="158" grpId="0" build="p"/>
      <p:bldP spid="55" grpId="0" uiExpand="1" build="p"/>
      <p:bldP spid="57" grpId="0" build="p"/>
      <p:bldP spid="65" grpId="0" animBg="1"/>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p:txBody>
          <a:bodyPr/>
          <a:lstStyle/>
          <a:p>
            <a:r>
              <a:rPr lang="fr-FR" dirty="0" err="1"/>
              <a:t>Deployment</a:t>
            </a:r>
            <a:r>
              <a:rPr lang="fr-FR" dirty="0"/>
              <a:t> scenarios</a:t>
            </a:r>
          </a:p>
        </p:txBody>
      </p:sp>
      <p:sp>
        <p:nvSpPr>
          <p:cNvPr id="42" name="Rectangle à coins arrondis 41"/>
          <p:cNvSpPr/>
          <p:nvPr/>
        </p:nvSpPr>
        <p:spPr>
          <a:xfrm>
            <a:off x="305084" y="1746980"/>
            <a:ext cx="11458542" cy="826017"/>
          </a:xfrm>
          <a:prstGeom prst="roundRect">
            <a:avLst/>
          </a:prstGeom>
          <a:solidFill>
            <a:srgbClr val="CCF5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2" name="Text Placeholder 2"/>
          <p:cNvSpPr>
            <a:spLocks noGrp="1"/>
          </p:cNvSpPr>
          <p:nvPr>
            <p:ph sz="half" idx="1"/>
          </p:nvPr>
        </p:nvSpPr>
        <p:spPr>
          <a:xfrm>
            <a:off x="2630076" y="1928617"/>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HMI Station</a:t>
            </a:r>
            <a:endParaRPr lang="en-US" sz="2400" dirty="0"/>
          </a:p>
        </p:txBody>
      </p:sp>
      <p:sp>
        <p:nvSpPr>
          <p:cNvPr id="132" name="Text Placeholder 2"/>
          <p:cNvSpPr>
            <a:spLocks noGrp="1"/>
          </p:cNvSpPr>
          <p:nvPr>
            <p:ph sz="half" idx="1"/>
          </p:nvPr>
        </p:nvSpPr>
        <p:spPr>
          <a:xfrm>
            <a:off x="8010307" y="1321881"/>
            <a:ext cx="1305200" cy="438151"/>
          </a:xfrm>
        </p:spPr>
        <p:txBody>
          <a:bodyPr vert="horz" lIns="91440" tIns="45720" rIns="91440" bIns="45720" rtlCol="0" anchor="t">
            <a:noAutofit/>
          </a:bodyPr>
          <a:lstStyle/>
          <a:p>
            <a:r>
              <a:rPr lang="en-US" sz="2000" b="0" dirty="0"/>
              <a:t>Backend</a:t>
            </a:r>
            <a:endParaRPr lang="en-US" sz="2400" dirty="0"/>
          </a:p>
        </p:txBody>
      </p:sp>
      <p:sp>
        <p:nvSpPr>
          <p:cNvPr id="133" name="Text Placeholder 2"/>
          <p:cNvSpPr>
            <a:spLocks noGrp="1"/>
          </p:cNvSpPr>
          <p:nvPr>
            <p:ph sz="half" idx="1"/>
          </p:nvPr>
        </p:nvSpPr>
        <p:spPr>
          <a:xfrm>
            <a:off x="9302757" y="1317008"/>
            <a:ext cx="2458762" cy="438151"/>
          </a:xfrm>
        </p:spPr>
        <p:txBody>
          <a:bodyPr vert="horz" lIns="91440" tIns="45720" rIns="91440" bIns="45720" rtlCol="0" anchor="t">
            <a:noAutofit/>
          </a:bodyPr>
          <a:lstStyle/>
          <a:p>
            <a:r>
              <a:rPr lang="en-US" sz="2000" b="0" dirty="0"/>
              <a:t>Web/Mobile clients</a:t>
            </a: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84" name="Rectangle à coins arrondis 83"/>
          <p:cNvSpPr/>
          <p:nvPr/>
        </p:nvSpPr>
        <p:spPr>
          <a:xfrm>
            <a:off x="228600" y="3039435"/>
            <a:ext cx="11532919" cy="1101214"/>
          </a:xfrm>
          <a:prstGeom prst="roundRect">
            <a:avLst/>
          </a:prstGeom>
          <a:solidFill>
            <a:schemeClr val="accent2">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92" name="Text Placeholder 2"/>
          <p:cNvSpPr>
            <a:spLocks noGrp="1"/>
          </p:cNvSpPr>
          <p:nvPr>
            <p:ph sz="half" idx="1"/>
          </p:nvPr>
        </p:nvSpPr>
        <p:spPr>
          <a:xfrm>
            <a:off x="2630076" y="3123983"/>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SCADA station</a:t>
            </a:r>
          </a:p>
          <a:p>
            <a:pPr marL="342900" indent="-342900">
              <a:buFont typeface="Arial" panose="020B0604020202020204" pitchFamily="34" charset="0"/>
              <a:buChar char="•"/>
            </a:pPr>
            <a:r>
              <a:rPr lang="en-US" sz="2000" b="0" dirty="0"/>
              <a:t>1 </a:t>
            </a:r>
            <a:r>
              <a:rPr lang="en-US" sz="2000" b="0" dirty="0" err="1"/>
              <a:t>Web&amp;mobile</a:t>
            </a:r>
            <a:r>
              <a:rPr lang="en-US" sz="2000" b="0" dirty="0"/>
              <a:t> backend </a:t>
            </a:r>
            <a:endParaRPr lang="en-US" sz="2400" dirty="0"/>
          </a:p>
        </p:txBody>
      </p:sp>
      <p:cxnSp>
        <p:nvCxnSpPr>
          <p:cNvPr id="96" name="Connecteur droit avec flèche 95"/>
          <p:cNvCxnSpPr/>
          <p:nvPr/>
        </p:nvCxnSpPr>
        <p:spPr>
          <a:xfrm flipV="1">
            <a:off x="7604192" y="3556602"/>
            <a:ext cx="570091" cy="7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 Placeholder 2"/>
          <p:cNvSpPr>
            <a:spLocks noGrp="1"/>
          </p:cNvSpPr>
          <p:nvPr>
            <p:ph sz="half" idx="1"/>
          </p:nvPr>
        </p:nvSpPr>
        <p:spPr>
          <a:xfrm>
            <a:off x="314730" y="1933735"/>
            <a:ext cx="2436821" cy="438151"/>
          </a:xfrm>
        </p:spPr>
        <p:txBody>
          <a:bodyPr vert="horz" lIns="91440" tIns="45720" rIns="91440" bIns="45720" rtlCol="0" anchor="t">
            <a:noAutofit/>
          </a:bodyPr>
          <a:lstStyle/>
          <a:p>
            <a:r>
              <a:rPr lang="en-US" sz="2000" b="0" dirty="0" err="1"/>
              <a:t>PcVue</a:t>
            </a:r>
            <a:r>
              <a:rPr lang="en-US" sz="2000" b="0" dirty="0"/>
              <a:t> HMI existing</a:t>
            </a:r>
            <a:endParaRPr lang="en-US" sz="2400" dirty="0"/>
          </a:p>
        </p:txBody>
      </p:sp>
      <p:grpSp>
        <p:nvGrpSpPr>
          <p:cNvPr id="138" name="Groupe 137"/>
          <p:cNvGrpSpPr/>
          <p:nvPr/>
        </p:nvGrpSpPr>
        <p:grpSpPr>
          <a:xfrm>
            <a:off x="9580287" y="3309275"/>
            <a:ext cx="709896" cy="525331"/>
            <a:chOff x="1739334" y="2012659"/>
            <a:chExt cx="813183" cy="587224"/>
          </a:xfrm>
        </p:grpSpPr>
        <p:pic>
          <p:nvPicPr>
            <p:cNvPr id="152" name="Image 1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878" y="2012659"/>
              <a:ext cx="486996" cy="525112"/>
            </a:xfrm>
            <a:prstGeom prst="rect">
              <a:avLst/>
            </a:prstGeom>
          </p:spPr>
        </p:pic>
        <p:pic>
          <p:nvPicPr>
            <p:cNvPr id="154" name="Image 1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34" y="2235811"/>
              <a:ext cx="364072" cy="364072"/>
            </a:xfrm>
            <a:prstGeom prst="rect">
              <a:avLst/>
            </a:prstGeom>
          </p:spPr>
        </p:pic>
        <p:pic>
          <p:nvPicPr>
            <p:cNvPr id="157" name="Image 1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07" y="2249942"/>
              <a:ext cx="335810" cy="335810"/>
            </a:xfrm>
            <a:prstGeom prst="rect">
              <a:avLst/>
            </a:prstGeom>
          </p:spPr>
        </p:pic>
      </p:grpSp>
      <p:sp>
        <p:nvSpPr>
          <p:cNvPr id="158" name="Text Placeholder 2"/>
          <p:cNvSpPr>
            <a:spLocks noGrp="1"/>
          </p:cNvSpPr>
          <p:nvPr>
            <p:ph sz="half" idx="1"/>
          </p:nvPr>
        </p:nvSpPr>
        <p:spPr>
          <a:xfrm>
            <a:off x="10288667" y="3265271"/>
            <a:ext cx="1472852" cy="438151"/>
          </a:xfrm>
        </p:spPr>
        <p:txBody>
          <a:bodyPr vert="horz" lIns="91440" tIns="45720" rIns="91440" bIns="45720" rtlCol="0" anchor="t">
            <a:noAutofit/>
          </a:bodyPr>
          <a:lstStyle/>
          <a:p>
            <a:r>
              <a:rPr lang="en-US" sz="1800" b="0" dirty="0"/>
              <a:t>5 </a:t>
            </a:r>
            <a:r>
              <a:rPr lang="en-US" sz="1800" b="0" dirty="0" err="1"/>
              <a:t>WebVue</a:t>
            </a:r>
            <a:br>
              <a:rPr lang="en-US" sz="1800" b="0" dirty="0"/>
            </a:br>
            <a:r>
              <a:rPr lang="en-US" sz="1800" b="0" dirty="0"/>
              <a:t>5 </a:t>
            </a:r>
            <a:r>
              <a:rPr lang="en-US" sz="1800" b="0" dirty="0" err="1"/>
              <a:t>TouchVue</a:t>
            </a:r>
            <a:br>
              <a:rPr lang="en-US" sz="1800" b="0" dirty="0"/>
            </a:br>
            <a:r>
              <a:rPr lang="en-US" sz="1800" b="0" dirty="0"/>
              <a:t>5 </a:t>
            </a:r>
            <a:r>
              <a:rPr lang="en-US" sz="1800" b="0" dirty="0" err="1"/>
              <a:t>SnapVue</a:t>
            </a:r>
            <a:endParaRPr lang="en-US" sz="1800" b="0" dirty="0"/>
          </a:p>
          <a:p>
            <a:br>
              <a:rPr lang="en-US" sz="1800" b="0" dirty="0"/>
            </a:br>
            <a:endParaRPr lang="en-US" sz="3200" dirty="0">
              <a:solidFill>
                <a:schemeClr val="tx1">
                  <a:lumMod val="65000"/>
                  <a:lumOff val="35000"/>
                </a:schemeClr>
              </a:solidFill>
            </a:endParaRPr>
          </a:p>
          <a:p>
            <a:endParaRPr lang="en-US" sz="2400" dirty="0"/>
          </a:p>
          <a:p>
            <a:pPr marL="0" indent="0">
              <a:buNone/>
            </a:pPr>
            <a:endParaRPr lang="en-US" sz="2400" dirty="0"/>
          </a:p>
          <a:p>
            <a:endParaRPr lang="en-US" sz="2400" dirty="0"/>
          </a:p>
        </p:txBody>
      </p:sp>
      <p:cxnSp>
        <p:nvCxnSpPr>
          <p:cNvPr id="159" name="Connecteur droit avec flèche 158"/>
          <p:cNvCxnSpPr/>
          <p:nvPr/>
        </p:nvCxnSpPr>
        <p:spPr>
          <a:xfrm flipV="1">
            <a:off x="8965424" y="3588917"/>
            <a:ext cx="570091" cy="7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 Placeholder 2"/>
          <p:cNvSpPr>
            <a:spLocks noGrp="1"/>
          </p:cNvSpPr>
          <p:nvPr>
            <p:ph sz="half" idx="1"/>
          </p:nvPr>
        </p:nvSpPr>
        <p:spPr>
          <a:xfrm>
            <a:off x="1964824" y="4336209"/>
            <a:ext cx="7515815" cy="965848"/>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Upgrade HMI station to SCADA station</a:t>
            </a:r>
          </a:p>
          <a:p>
            <a:pPr marL="342900" indent="-342900">
              <a:buFont typeface="Arial" panose="020B0604020202020204" pitchFamily="34" charset="0"/>
              <a:buChar char="•"/>
            </a:pPr>
            <a:r>
              <a:rPr lang="en-US" sz="2000" b="0" dirty="0"/>
              <a:t>Add a license </a:t>
            </a:r>
            <a:r>
              <a:rPr lang="en-US" sz="2000" b="0" dirty="0" err="1"/>
              <a:t>Web&amp;mobile</a:t>
            </a:r>
            <a:r>
              <a:rPr lang="en-US" sz="2000" b="0" dirty="0"/>
              <a:t> backend </a:t>
            </a:r>
          </a:p>
          <a:p>
            <a:pPr marL="342900" indent="-342900">
              <a:buFont typeface="Arial" panose="020B0604020202020204" pitchFamily="34" charset="0"/>
              <a:buChar char="•"/>
            </a:pPr>
            <a:r>
              <a:rPr lang="en-US" sz="2000" b="0" dirty="0"/>
              <a:t>Add </a:t>
            </a:r>
            <a:r>
              <a:rPr lang="en-US" sz="2000" b="0" dirty="0" err="1"/>
              <a:t>WebVue,TouchVue</a:t>
            </a:r>
            <a:r>
              <a:rPr lang="en-US" sz="2000" b="0" dirty="0"/>
              <a:t> and </a:t>
            </a:r>
            <a:r>
              <a:rPr lang="en-US" sz="2000" b="0" dirty="0" err="1"/>
              <a:t>SnapVue</a:t>
            </a:r>
            <a:r>
              <a:rPr lang="en-US" sz="2000" b="0" dirty="0"/>
              <a:t> clients:</a:t>
            </a:r>
          </a:p>
          <a:p>
            <a:r>
              <a:rPr lang="en-US" sz="2000" dirty="0"/>
              <a:t>SV_WBV05,SV_TVC05,SV_SVC05</a:t>
            </a: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endParaRPr lang="en-US" sz="2400" dirty="0"/>
          </a:p>
          <a:p>
            <a:pPr marL="0" indent="0">
              <a:buNone/>
            </a:pPr>
            <a:endParaRPr lang="en-US" sz="2400" dirty="0"/>
          </a:p>
          <a:p>
            <a:endParaRPr lang="en-US" sz="2400" dirty="0"/>
          </a:p>
        </p:txBody>
      </p:sp>
      <p:sp>
        <p:nvSpPr>
          <p:cNvPr id="57" name="Text Placeholder 2"/>
          <p:cNvSpPr>
            <a:spLocks noGrp="1"/>
          </p:cNvSpPr>
          <p:nvPr>
            <p:ph sz="half" idx="1"/>
          </p:nvPr>
        </p:nvSpPr>
        <p:spPr>
          <a:xfrm>
            <a:off x="349391" y="3177307"/>
            <a:ext cx="2542303" cy="438151"/>
          </a:xfrm>
        </p:spPr>
        <p:txBody>
          <a:bodyPr vert="horz" lIns="91440" tIns="45720" rIns="91440" bIns="45720" rtlCol="0" anchor="t">
            <a:noAutofit/>
          </a:bodyPr>
          <a:lstStyle/>
          <a:p>
            <a:r>
              <a:rPr lang="en-US" sz="2000" b="0" dirty="0"/>
              <a:t>Add </a:t>
            </a:r>
            <a:r>
              <a:rPr lang="en-US" sz="2000" dirty="0"/>
              <a:t>clients web/mobiles &gt;2</a:t>
            </a:r>
            <a:br>
              <a:rPr lang="en-US" sz="2000" dirty="0"/>
            </a:br>
            <a:endParaRPr lang="en-US" sz="2400" dirty="0"/>
          </a:p>
        </p:txBody>
      </p:sp>
      <p:sp>
        <p:nvSpPr>
          <p:cNvPr id="65" name="Flèche droite rayée 64"/>
          <p:cNvSpPr/>
          <p:nvPr/>
        </p:nvSpPr>
        <p:spPr>
          <a:xfrm rot="5400000">
            <a:off x="542850" y="2270028"/>
            <a:ext cx="854153" cy="10520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space réservé du texte 4"/>
          <p:cNvSpPr txBox="1">
            <a:spLocks/>
          </p:cNvSpPr>
          <p:nvPr/>
        </p:nvSpPr>
        <p:spPr>
          <a:xfrm>
            <a:off x="2195732" y="794144"/>
            <a:ext cx="9410619" cy="5040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i="1" kern="1200" spc="100" baseline="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auto">
              <a:spcAft>
                <a:spcPts val="0"/>
              </a:spcAft>
            </a:pPr>
            <a:r>
              <a:rPr lang="fr-FR" dirty="0" err="1"/>
              <a:t>Add</a:t>
            </a:r>
            <a:r>
              <a:rPr lang="fr-FR" dirty="0"/>
              <a:t> a </a:t>
            </a:r>
            <a:r>
              <a:rPr lang="fr-FR" dirty="0" err="1"/>
              <a:t>WebVue</a:t>
            </a:r>
            <a:r>
              <a:rPr lang="fr-FR" dirty="0"/>
              <a:t> or </a:t>
            </a:r>
            <a:r>
              <a:rPr lang="fr-FR" dirty="0" err="1"/>
              <a:t>TouchVue</a:t>
            </a:r>
            <a:r>
              <a:rPr lang="fr-FR" dirty="0"/>
              <a:t> and </a:t>
            </a:r>
            <a:r>
              <a:rPr lang="fr-FR" dirty="0" err="1"/>
              <a:t>SnapVue</a:t>
            </a:r>
            <a:r>
              <a:rPr lang="fr-FR" dirty="0"/>
              <a:t> to an </a:t>
            </a:r>
            <a:r>
              <a:rPr lang="fr-FR" dirty="0" err="1"/>
              <a:t>existing</a:t>
            </a:r>
            <a:r>
              <a:rPr lang="fr-FR" dirty="0"/>
              <a:t> </a:t>
            </a:r>
            <a:r>
              <a:rPr lang="fr-FR" dirty="0" err="1"/>
              <a:t>PcVue</a:t>
            </a:r>
            <a:endParaRPr lang="fr-FR" dirty="0"/>
          </a:p>
        </p:txBody>
      </p:sp>
      <p:sp>
        <p:nvSpPr>
          <p:cNvPr id="41" name="Text Placeholder 2"/>
          <p:cNvSpPr>
            <a:spLocks noGrp="1"/>
          </p:cNvSpPr>
          <p:nvPr>
            <p:ph sz="half" idx="1"/>
          </p:nvPr>
        </p:nvSpPr>
        <p:spPr>
          <a:xfrm>
            <a:off x="5792321" y="1294044"/>
            <a:ext cx="2556603" cy="438151"/>
          </a:xfrm>
        </p:spPr>
        <p:txBody>
          <a:bodyPr vert="horz" lIns="91440" tIns="45720" rIns="91440" bIns="45720" rtlCol="0" anchor="t">
            <a:noAutofit/>
          </a:bodyPr>
          <a:lstStyle/>
          <a:p>
            <a:pPr algn="ctr"/>
            <a:r>
              <a:rPr lang="en-US" sz="2000" b="0" dirty="0"/>
              <a:t>Data sources</a:t>
            </a:r>
            <a:endParaRPr lang="en-US" sz="2400" dirty="0"/>
          </a:p>
        </p:txBody>
      </p:sp>
      <p:grpSp>
        <p:nvGrpSpPr>
          <p:cNvPr id="2" name="Groupe 1"/>
          <p:cNvGrpSpPr/>
          <p:nvPr/>
        </p:nvGrpSpPr>
        <p:grpSpPr>
          <a:xfrm>
            <a:off x="6881696" y="1785011"/>
            <a:ext cx="581025" cy="950174"/>
            <a:chOff x="6894180" y="1986517"/>
            <a:chExt cx="581025" cy="950174"/>
          </a:xfrm>
        </p:grpSpPr>
        <p:pic>
          <p:nvPicPr>
            <p:cNvPr id="153" name="Image 1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52"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113" name="Image 1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53" name="Groupe 52"/>
          <p:cNvGrpSpPr/>
          <p:nvPr/>
        </p:nvGrpSpPr>
        <p:grpSpPr>
          <a:xfrm>
            <a:off x="6956007" y="3265271"/>
            <a:ext cx="581025" cy="950174"/>
            <a:chOff x="6894180" y="1986517"/>
            <a:chExt cx="581025" cy="950174"/>
          </a:xfrm>
        </p:grpSpPr>
        <p:pic>
          <p:nvPicPr>
            <p:cNvPr id="56" name="Imag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59"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66" name="Imag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7" name="Groupe 6"/>
          <p:cNvGrpSpPr/>
          <p:nvPr/>
        </p:nvGrpSpPr>
        <p:grpSpPr>
          <a:xfrm>
            <a:off x="323475" y="6233983"/>
            <a:ext cx="5898054" cy="586490"/>
            <a:chOff x="323475" y="6233983"/>
            <a:chExt cx="5898054" cy="586490"/>
          </a:xfrm>
        </p:grpSpPr>
        <p:pic>
          <p:nvPicPr>
            <p:cNvPr id="40" name="Image 39"/>
            <p:cNvPicPr>
              <a:picLocks noChangeAspect="1"/>
            </p:cNvPicPr>
            <p:nvPr/>
          </p:nvPicPr>
          <p:blipFill>
            <a:blip r:embed="rId9">
              <a:clrChange>
                <a:clrFrom>
                  <a:srgbClr val="000000"/>
                </a:clrFrom>
                <a:clrTo>
                  <a:srgbClr val="000000">
                    <a:alpha val="0"/>
                  </a:srgbClr>
                </a:clrTo>
              </a:clrChange>
            </a:blip>
            <a:stretch>
              <a:fillRect/>
            </a:stretch>
          </p:blipFill>
          <p:spPr>
            <a:xfrm>
              <a:off x="2040195" y="6412805"/>
              <a:ext cx="288434" cy="295576"/>
            </a:xfrm>
            <a:prstGeom prst="rect">
              <a:avLst/>
            </a:prstGeom>
          </p:spPr>
        </p:pic>
        <p:sp>
          <p:nvSpPr>
            <p:cNvPr id="44" name="ZoneTexte 43"/>
            <p:cNvSpPr txBox="1"/>
            <p:nvPr/>
          </p:nvSpPr>
          <p:spPr>
            <a:xfrm>
              <a:off x="2324228" y="6412805"/>
              <a:ext cx="1347746"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Server IIS</a:t>
              </a:r>
            </a:p>
          </p:txBody>
        </p:sp>
        <p:sp>
          <p:nvSpPr>
            <p:cNvPr id="46" name="ZoneTexte 45"/>
            <p:cNvSpPr txBox="1"/>
            <p:nvPr/>
          </p:nvSpPr>
          <p:spPr>
            <a:xfrm>
              <a:off x="4047329" y="6404974"/>
              <a:ext cx="2174200"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Physical or virtual Server</a:t>
              </a:r>
            </a:p>
          </p:txBody>
        </p:sp>
        <p:pic>
          <p:nvPicPr>
            <p:cNvPr id="67"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10" y="6233983"/>
              <a:ext cx="282983" cy="4865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e 4"/>
            <p:cNvGrpSpPr/>
            <p:nvPr/>
          </p:nvGrpSpPr>
          <p:grpSpPr>
            <a:xfrm>
              <a:off x="323475" y="6297253"/>
              <a:ext cx="1733925" cy="523220"/>
              <a:chOff x="323475" y="6297253"/>
              <a:chExt cx="1733925" cy="523220"/>
            </a:xfrm>
          </p:grpSpPr>
          <p:sp>
            <p:nvSpPr>
              <p:cNvPr id="45" name="ZoneTexte 44"/>
              <p:cNvSpPr txBox="1"/>
              <p:nvPr/>
            </p:nvSpPr>
            <p:spPr>
              <a:xfrm>
                <a:off x="651688" y="6297253"/>
                <a:ext cx="1405712" cy="523220"/>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&amp; Mobile Backend</a:t>
                </a:r>
              </a:p>
            </p:txBody>
          </p:sp>
          <p:pic>
            <p:nvPicPr>
              <p:cNvPr id="47" name="Image 46"/>
              <p:cNvPicPr>
                <a:picLocks noChangeAspect="1"/>
              </p:cNvPicPr>
              <p:nvPr/>
            </p:nvPicPr>
            <p:blipFill>
              <a:blip r:embed="rId10"/>
              <a:stretch>
                <a:fillRect/>
              </a:stretch>
            </p:blipFill>
            <p:spPr>
              <a:xfrm>
                <a:off x="449974" y="6323233"/>
                <a:ext cx="245542" cy="250333"/>
              </a:xfrm>
              <a:prstGeom prst="rect">
                <a:avLst/>
              </a:prstGeom>
            </p:spPr>
          </p:pic>
          <p:pic>
            <p:nvPicPr>
              <p:cNvPr id="70" name="Image 6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475" y="6492669"/>
                <a:ext cx="238627" cy="241692"/>
              </a:xfrm>
              <a:prstGeom prst="rect">
                <a:avLst/>
              </a:prstGeom>
            </p:spPr>
          </p:pic>
        </p:grpSp>
      </p:grpSp>
      <p:sp>
        <p:nvSpPr>
          <p:cNvPr id="48" name="Rectangle 47"/>
          <p:cNvSpPr/>
          <p:nvPr/>
        </p:nvSpPr>
        <p:spPr>
          <a:xfrm>
            <a:off x="338646" y="4215445"/>
            <a:ext cx="1273105" cy="461665"/>
          </a:xfrm>
          <a:prstGeom prst="rect">
            <a:avLst/>
          </a:prstGeom>
        </p:spPr>
        <p:txBody>
          <a:bodyPr wrap="none">
            <a:spAutoFit/>
          </a:bodyPr>
          <a:lstStyle/>
          <a:p>
            <a:r>
              <a:rPr lang="fr-FR" b="1" i="0" dirty="0" err="1">
                <a:solidFill>
                  <a:schemeClr val="tx1"/>
                </a:solidFill>
                <a:latin typeface="Segoe UI Semilight" panose="020B0402040204020203" pitchFamily="34" charset="0"/>
                <a:cs typeface="Segoe UI Semilight" panose="020B0402040204020203" pitchFamily="34" charset="0"/>
              </a:rPr>
              <a:t>Licenses</a:t>
            </a:r>
            <a:endParaRPr lang="fr-FR" dirty="0"/>
          </a:p>
        </p:txBody>
      </p:sp>
      <p:grpSp>
        <p:nvGrpSpPr>
          <p:cNvPr id="49" name="Groupe 48"/>
          <p:cNvGrpSpPr/>
          <p:nvPr/>
        </p:nvGrpSpPr>
        <p:grpSpPr>
          <a:xfrm>
            <a:off x="8411515" y="3234085"/>
            <a:ext cx="525334" cy="645033"/>
            <a:chOff x="8401495" y="3996915"/>
            <a:chExt cx="525334" cy="645033"/>
          </a:xfrm>
        </p:grpSpPr>
        <p:pic>
          <p:nvPicPr>
            <p:cNvPr id="50"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8262" y="3996915"/>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50"/>
            <p:cNvPicPr>
              <a:picLocks noChangeAspect="1"/>
            </p:cNvPicPr>
            <p:nvPr/>
          </p:nvPicPr>
          <p:blipFill>
            <a:blip r:embed="rId9">
              <a:clrChange>
                <a:clrFrom>
                  <a:srgbClr val="000000"/>
                </a:clrFrom>
                <a:clrTo>
                  <a:srgbClr val="000000">
                    <a:alpha val="0"/>
                  </a:srgbClr>
                </a:clrTo>
              </a:clrChange>
            </a:blip>
            <a:stretch>
              <a:fillRect/>
            </a:stretch>
          </p:blipFill>
          <p:spPr>
            <a:xfrm>
              <a:off x="8401495" y="4346372"/>
              <a:ext cx="288434" cy="295576"/>
            </a:xfrm>
            <a:prstGeom prst="rect">
              <a:avLst/>
            </a:prstGeom>
          </p:spPr>
        </p:pic>
        <p:pic>
          <p:nvPicPr>
            <p:cNvPr id="54" name="Image 53"/>
            <p:cNvPicPr>
              <a:picLocks noChangeAspect="1"/>
            </p:cNvPicPr>
            <p:nvPr/>
          </p:nvPicPr>
          <p:blipFill>
            <a:blip r:embed="rId10"/>
            <a:stretch>
              <a:fillRect/>
            </a:stretch>
          </p:blipFill>
          <p:spPr>
            <a:xfrm>
              <a:off x="8681287" y="4326019"/>
              <a:ext cx="245542" cy="250333"/>
            </a:xfrm>
            <a:prstGeom prst="rect">
              <a:avLst/>
            </a:prstGeom>
          </p:spPr>
        </p:pic>
      </p:grpSp>
      <p:sp>
        <p:nvSpPr>
          <p:cNvPr id="3" name="Titre 2"/>
          <p:cNvSpPr>
            <a:spLocks noGrp="1"/>
          </p:cNvSpPr>
          <p:nvPr>
            <p:ph type="title"/>
          </p:nvPr>
        </p:nvSpPr>
        <p:spPr/>
        <p:txBody>
          <a:bodyPr/>
          <a:lstStyle/>
          <a:p>
            <a:endParaRPr lang="fr-FR"/>
          </a:p>
        </p:txBody>
      </p:sp>
    </p:spTree>
    <p:extLst>
      <p:ext uri="{BB962C8B-B14F-4D97-AF65-F5344CB8AC3E}">
        <p14:creationId xmlns:p14="http://schemas.microsoft.com/office/powerpoint/2010/main" val="964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
                                            <p:txEl>
                                              <p:pRg st="0" end="0"/>
                                            </p:txEl>
                                          </p:spTgt>
                                        </p:tgtEl>
                                        <p:attrNameLst>
                                          <p:attrName>style.visibility</p:attrName>
                                        </p:attrNameLst>
                                      </p:cBhvr>
                                      <p:to>
                                        <p:strVal val="visible"/>
                                      </p:to>
                                    </p:set>
                                    <p:animEffect transition="in" filter="fade">
                                      <p:cBhvr>
                                        <p:cTn id="10" dur="500"/>
                                        <p:tgtEl>
                                          <p:spTgt spid="9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xEl>
                                              <p:pRg st="1" end="1"/>
                                            </p:txEl>
                                          </p:spTgt>
                                        </p:tgtEl>
                                        <p:attrNameLst>
                                          <p:attrName>style.visibility</p:attrName>
                                        </p:attrNameLst>
                                      </p:cBhvr>
                                      <p:to>
                                        <p:strVal val="visible"/>
                                      </p:to>
                                    </p:set>
                                    <p:animEffect transition="in" filter="fade">
                                      <p:cBhvr>
                                        <p:cTn id="13" dur="500"/>
                                        <p:tgtEl>
                                          <p:spTgt spid="9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500"/>
                                        <p:tgtEl>
                                          <p:spTgt spid="96"/>
                                        </p:tgtEl>
                                      </p:cBhvr>
                                    </p:animEffect>
                                  </p:childTnLst>
                                </p:cTn>
                              </p:par>
                              <p:par>
                                <p:cTn id="17" presetID="10" presetClass="entr" presetSubtype="0" fill="hold" nodeType="with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xEl>
                                              <p:pRg st="0" end="0"/>
                                            </p:txEl>
                                          </p:spTgt>
                                        </p:tgtEl>
                                        <p:attrNameLst>
                                          <p:attrName>style.visibility</p:attrName>
                                        </p:attrNameLst>
                                      </p:cBhvr>
                                      <p:to>
                                        <p:strVal val="visible"/>
                                      </p:to>
                                    </p:set>
                                    <p:animEffect transition="in" filter="fade">
                                      <p:cBhvr>
                                        <p:cTn id="22" dur="500"/>
                                        <p:tgtEl>
                                          <p:spTgt spid="15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8">
                                            <p:txEl>
                                              <p:pRg st="1" end="1"/>
                                            </p:txEl>
                                          </p:spTgt>
                                        </p:tgtEl>
                                        <p:attrNameLst>
                                          <p:attrName>style.visibility</p:attrName>
                                        </p:attrNameLst>
                                      </p:cBhvr>
                                      <p:to>
                                        <p:strVal val="visible"/>
                                      </p:to>
                                    </p:set>
                                    <p:animEffect transition="in" filter="fade">
                                      <p:cBhvr>
                                        <p:cTn id="25" dur="500"/>
                                        <p:tgtEl>
                                          <p:spTgt spid="158">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59"/>
                                        </p:tgtEl>
                                        <p:attrNameLst>
                                          <p:attrName>style.visibility</p:attrName>
                                        </p:attrNameLst>
                                      </p:cBhvr>
                                      <p:to>
                                        <p:strVal val="visible"/>
                                      </p:to>
                                    </p:set>
                                    <p:animEffect transition="in" filter="fade">
                                      <p:cBhvr>
                                        <p:cTn id="28" dur="500"/>
                                        <p:tgtEl>
                                          <p:spTgt spid="15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xEl>
                                              <p:pRg st="0" end="0"/>
                                            </p:txEl>
                                          </p:spTgt>
                                        </p:tgtEl>
                                        <p:attrNameLst>
                                          <p:attrName>style.visibility</p:attrName>
                                        </p:attrNameLst>
                                      </p:cBhvr>
                                      <p:to>
                                        <p:strVal val="visible"/>
                                      </p:to>
                                    </p:set>
                                    <p:animEffect transition="in" filter="fade">
                                      <p:cBhvr>
                                        <p:cTn id="31" dur="500"/>
                                        <p:tgtEl>
                                          <p:spTgt spid="57">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5">
                                            <p:txEl>
                                              <p:pRg st="0" end="0"/>
                                            </p:txEl>
                                          </p:spTgt>
                                        </p:tgtEl>
                                        <p:attrNameLst>
                                          <p:attrName>style.visibility</p:attrName>
                                        </p:attrNameLst>
                                      </p:cBhvr>
                                      <p:to>
                                        <p:strVal val="visible"/>
                                      </p:to>
                                    </p:set>
                                    <p:animEffect transition="in" filter="fade">
                                      <p:cBhvr>
                                        <p:cTn id="45" dur="500"/>
                                        <p:tgtEl>
                                          <p:spTgt spid="55">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5">
                                            <p:txEl>
                                              <p:pRg st="1" end="1"/>
                                            </p:txEl>
                                          </p:spTgt>
                                        </p:tgtEl>
                                        <p:attrNameLst>
                                          <p:attrName>style.visibility</p:attrName>
                                        </p:attrNameLst>
                                      </p:cBhvr>
                                      <p:to>
                                        <p:strVal val="visible"/>
                                      </p:to>
                                    </p:set>
                                    <p:animEffect transition="in" filter="fade">
                                      <p:cBhvr>
                                        <p:cTn id="48" dur="500"/>
                                        <p:tgtEl>
                                          <p:spTgt spid="55">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xEl>
                                              <p:pRg st="2" end="2"/>
                                            </p:txEl>
                                          </p:spTgt>
                                        </p:tgtEl>
                                        <p:attrNameLst>
                                          <p:attrName>style.visibility</p:attrName>
                                        </p:attrNameLst>
                                      </p:cBhvr>
                                      <p:to>
                                        <p:strVal val="visible"/>
                                      </p:to>
                                    </p:set>
                                    <p:animEffect transition="in" filter="fade">
                                      <p:cBhvr>
                                        <p:cTn id="51" dur="500"/>
                                        <p:tgtEl>
                                          <p:spTgt spid="55">
                                            <p:txEl>
                                              <p:pRg st="2" end="2"/>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5">
                                            <p:txEl>
                                              <p:pRg st="3" end="3"/>
                                            </p:txEl>
                                          </p:spTgt>
                                        </p:tgtEl>
                                        <p:attrNameLst>
                                          <p:attrName>style.visibility</p:attrName>
                                        </p:attrNameLst>
                                      </p:cBhvr>
                                      <p:to>
                                        <p:strVal val="visible"/>
                                      </p:to>
                                    </p:set>
                                    <p:animEffect transition="in" filter="fade">
                                      <p:cBhvr>
                                        <p:cTn id="54" dur="500"/>
                                        <p:tgtEl>
                                          <p:spTgt spid="55">
                                            <p:txEl>
                                              <p:pRg st="3" end="3"/>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2" grpId="0" uiExpand="1" build="p"/>
      <p:bldP spid="158" grpId="0" build="p"/>
      <p:bldP spid="55" grpId="0" uiExpand="1" build="p"/>
      <p:bldP spid="57" grpId="0" build="p"/>
      <p:bldP spid="65" grpId="0" animBg="1"/>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p:txBody>
          <a:bodyPr/>
          <a:lstStyle/>
          <a:p>
            <a:r>
              <a:rPr lang="fr-FR" dirty="0" err="1"/>
              <a:t>Deployment</a:t>
            </a:r>
            <a:r>
              <a:rPr lang="fr-FR" dirty="0"/>
              <a:t> scenarios</a:t>
            </a:r>
          </a:p>
        </p:txBody>
      </p:sp>
      <p:sp>
        <p:nvSpPr>
          <p:cNvPr id="5" name="Espace réservé du texte 4"/>
          <p:cNvSpPr>
            <a:spLocks noGrp="1"/>
          </p:cNvSpPr>
          <p:nvPr>
            <p:ph type="body" sz="half" idx="11"/>
          </p:nvPr>
        </p:nvSpPr>
        <p:spPr/>
        <p:txBody>
          <a:bodyPr/>
          <a:lstStyle/>
          <a:p>
            <a:r>
              <a:rPr lang="fr-FR" dirty="0" err="1"/>
              <a:t>Add</a:t>
            </a:r>
            <a:r>
              <a:rPr lang="fr-FR" dirty="0"/>
              <a:t> </a:t>
            </a:r>
            <a:r>
              <a:rPr lang="fr-FR" dirty="0" err="1"/>
              <a:t>WebVue,TouchVue</a:t>
            </a:r>
            <a:r>
              <a:rPr lang="fr-FR" dirty="0"/>
              <a:t> or </a:t>
            </a:r>
            <a:r>
              <a:rPr lang="fr-FR" dirty="0" err="1"/>
              <a:t>SnapVue</a:t>
            </a:r>
            <a:r>
              <a:rPr lang="fr-FR" dirty="0"/>
              <a:t> client to an </a:t>
            </a:r>
            <a:r>
              <a:rPr lang="fr-FR" dirty="0" err="1"/>
              <a:t>existing</a:t>
            </a:r>
            <a:r>
              <a:rPr lang="fr-FR" dirty="0"/>
              <a:t> </a:t>
            </a:r>
            <a:r>
              <a:rPr lang="fr-FR" dirty="0" err="1"/>
              <a:t>PcVue</a:t>
            </a:r>
            <a:r>
              <a:rPr lang="fr-FR" dirty="0"/>
              <a:t> </a:t>
            </a:r>
            <a:r>
              <a:rPr lang="fr-FR" dirty="0" err="1"/>
              <a:t>seamlessly</a:t>
            </a:r>
            <a:endParaRPr lang="fr-FR" dirty="0"/>
          </a:p>
        </p:txBody>
      </p:sp>
      <p:sp>
        <p:nvSpPr>
          <p:cNvPr id="42" name="Rectangle à coins arrondis 41"/>
          <p:cNvSpPr/>
          <p:nvPr/>
        </p:nvSpPr>
        <p:spPr>
          <a:xfrm>
            <a:off x="285827" y="1902954"/>
            <a:ext cx="11447723" cy="986285"/>
          </a:xfrm>
          <a:prstGeom prst="roundRect">
            <a:avLst/>
          </a:prstGeom>
          <a:solidFill>
            <a:srgbClr val="CCF5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2" name="Text Placeholder 2"/>
          <p:cNvSpPr>
            <a:spLocks noGrp="1"/>
          </p:cNvSpPr>
          <p:nvPr>
            <p:ph sz="half" idx="1"/>
          </p:nvPr>
        </p:nvSpPr>
        <p:spPr>
          <a:xfrm>
            <a:off x="2621401" y="2186736"/>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HMI station</a:t>
            </a:r>
            <a:endParaRPr lang="en-US" sz="2400" dirty="0"/>
          </a:p>
        </p:txBody>
      </p:sp>
      <p:sp>
        <p:nvSpPr>
          <p:cNvPr id="132" name="Text Placeholder 2"/>
          <p:cNvSpPr>
            <a:spLocks noGrp="1"/>
          </p:cNvSpPr>
          <p:nvPr>
            <p:ph sz="half" idx="1"/>
          </p:nvPr>
        </p:nvSpPr>
        <p:spPr>
          <a:xfrm>
            <a:off x="8034387" y="1543202"/>
            <a:ext cx="1305200" cy="438151"/>
          </a:xfrm>
        </p:spPr>
        <p:txBody>
          <a:bodyPr vert="horz" lIns="91440" tIns="45720" rIns="91440" bIns="45720" rtlCol="0" anchor="t">
            <a:noAutofit/>
          </a:bodyPr>
          <a:lstStyle/>
          <a:p>
            <a:r>
              <a:rPr lang="en-US" sz="2000" b="0" dirty="0"/>
              <a:t>Backend</a:t>
            </a:r>
            <a:endParaRPr lang="en-US" sz="2400" dirty="0"/>
          </a:p>
        </p:txBody>
      </p:sp>
      <p:sp>
        <p:nvSpPr>
          <p:cNvPr id="133" name="Text Placeholder 2"/>
          <p:cNvSpPr>
            <a:spLocks noGrp="1"/>
          </p:cNvSpPr>
          <p:nvPr>
            <p:ph sz="half" idx="1"/>
          </p:nvPr>
        </p:nvSpPr>
        <p:spPr>
          <a:xfrm>
            <a:off x="9274788" y="1518690"/>
            <a:ext cx="2458762" cy="438151"/>
          </a:xfrm>
        </p:spPr>
        <p:txBody>
          <a:bodyPr vert="horz" lIns="91440" tIns="45720" rIns="91440" bIns="45720" rtlCol="0" anchor="t">
            <a:noAutofit/>
          </a:bodyPr>
          <a:lstStyle/>
          <a:p>
            <a:r>
              <a:rPr lang="en-US" sz="2000" b="0" dirty="0"/>
              <a:t>Web/Mobile clients</a:t>
            </a: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69" name="Rectangle à coins arrondis 68"/>
          <p:cNvSpPr/>
          <p:nvPr/>
        </p:nvSpPr>
        <p:spPr>
          <a:xfrm>
            <a:off x="200340" y="3020469"/>
            <a:ext cx="11534596" cy="1612822"/>
          </a:xfrm>
          <a:prstGeom prst="roundRect">
            <a:avLst/>
          </a:prstGeom>
          <a:solidFill>
            <a:schemeClr val="accent4">
              <a:lumMod val="20000"/>
              <a:lumOff val="80000"/>
            </a:schemeClr>
          </a:solidFill>
          <a:l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7" name="Text Placeholder 2"/>
          <p:cNvSpPr>
            <a:spLocks noGrp="1"/>
          </p:cNvSpPr>
          <p:nvPr>
            <p:ph sz="half" idx="1"/>
          </p:nvPr>
        </p:nvSpPr>
        <p:spPr>
          <a:xfrm>
            <a:off x="2578879" y="3233610"/>
            <a:ext cx="4532395"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SCADA station v15</a:t>
            </a:r>
          </a:p>
          <a:p>
            <a:pPr marL="342900" indent="-342900">
              <a:buFont typeface="Arial" panose="020B0604020202020204" pitchFamily="34" charset="0"/>
              <a:buChar char="•"/>
            </a:pPr>
            <a:r>
              <a:rPr lang="en-US" sz="2000" b="0" dirty="0"/>
              <a:t>1 </a:t>
            </a:r>
            <a:r>
              <a:rPr lang="en-US" sz="2000" b="0" dirty="0" err="1"/>
              <a:t>Web&amp;mobile</a:t>
            </a:r>
            <a:r>
              <a:rPr lang="en-US" sz="2000" b="0" dirty="0"/>
              <a:t> backend </a:t>
            </a:r>
          </a:p>
          <a:p>
            <a:pPr marL="342900" indent="-342900">
              <a:buFont typeface="Arial" panose="020B0604020202020204" pitchFamily="34" charset="0"/>
              <a:buChar char="•"/>
            </a:pPr>
            <a:r>
              <a:rPr lang="en-US" sz="2000" b="0" dirty="0"/>
              <a:t>1 Engineering station</a:t>
            </a:r>
          </a:p>
          <a:p>
            <a:pPr marL="342900" indent="-342900">
              <a:buFont typeface="Arial" panose="020B0604020202020204" pitchFamily="34" charset="0"/>
              <a:buChar char="•"/>
            </a:pPr>
            <a:endParaRPr lang="en-US" sz="2400" dirty="0"/>
          </a:p>
        </p:txBody>
      </p:sp>
      <p:sp>
        <p:nvSpPr>
          <p:cNvPr id="101" name="Text Placeholder 2"/>
          <p:cNvSpPr>
            <a:spLocks noGrp="1"/>
          </p:cNvSpPr>
          <p:nvPr>
            <p:ph sz="half" idx="1"/>
          </p:nvPr>
        </p:nvSpPr>
        <p:spPr>
          <a:xfrm>
            <a:off x="285827" y="2177020"/>
            <a:ext cx="2178153" cy="438151"/>
          </a:xfrm>
        </p:spPr>
        <p:txBody>
          <a:bodyPr vert="horz" lIns="91440" tIns="45720" rIns="91440" bIns="45720" rtlCol="0" anchor="t">
            <a:noAutofit/>
          </a:bodyPr>
          <a:lstStyle/>
          <a:p>
            <a:r>
              <a:rPr lang="en-US" sz="2000" b="0" dirty="0"/>
              <a:t>Existing </a:t>
            </a:r>
            <a:r>
              <a:rPr lang="en-US" sz="2000" b="0" dirty="0" err="1"/>
              <a:t>PcVue</a:t>
            </a:r>
            <a:endParaRPr lang="en-US" sz="2400" dirty="0"/>
          </a:p>
        </p:txBody>
      </p:sp>
      <p:grpSp>
        <p:nvGrpSpPr>
          <p:cNvPr id="177" name="Groupe 176"/>
          <p:cNvGrpSpPr/>
          <p:nvPr/>
        </p:nvGrpSpPr>
        <p:grpSpPr>
          <a:xfrm>
            <a:off x="9554595" y="3238517"/>
            <a:ext cx="709896" cy="525331"/>
            <a:chOff x="1739334" y="2012659"/>
            <a:chExt cx="813183" cy="587224"/>
          </a:xfrm>
        </p:grpSpPr>
        <p:pic>
          <p:nvPicPr>
            <p:cNvPr id="178" name="Imag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878" y="2012659"/>
              <a:ext cx="486996" cy="525112"/>
            </a:xfrm>
            <a:prstGeom prst="rect">
              <a:avLst/>
            </a:prstGeom>
          </p:spPr>
        </p:pic>
        <p:pic>
          <p:nvPicPr>
            <p:cNvPr id="179" name="Image 1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34" y="2235811"/>
              <a:ext cx="364072" cy="364072"/>
            </a:xfrm>
            <a:prstGeom prst="rect">
              <a:avLst/>
            </a:prstGeom>
          </p:spPr>
        </p:pic>
        <p:pic>
          <p:nvPicPr>
            <p:cNvPr id="180" name="Image 1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07" y="2249942"/>
              <a:ext cx="335810" cy="335810"/>
            </a:xfrm>
            <a:prstGeom prst="rect">
              <a:avLst/>
            </a:prstGeom>
          </p:spPr>
        </p:pic>
      </p:grpSp>
      <p:sp>
        <p:nvSpPr>
          <p:cNvPr id="182" name="Text Placeholder 2"/>
          <p:cNvSpPr>
            <a:spLocks noGrp="1"/>
          </p:cNvSpPr>
          <p:nvPr>
            <p:ph sz="half" idx="1"/>
          </p:nvPr>
        </p:nvSpPr>
        <p:spPr>
          <a:xfrm>
            <a:off x="10286208" y="3095489"/>
            <a:ext cx="1488107" cy="438151"/>
          </a:xfrm>
        </p:spPr>
        <p:txBody>
          <a:bodyPr vert="horz" lIns="91440" tIns="45720" rIns="91440" bIns="45720" rtlCol="0" anchor="t">
            <a:noAutofit/>
          </a:bodyPr>
          <a:lstStyle/>
          <a:p>
            <a:r>
              <a:rPr lang="en-US" sz="1800" b="0" dirty="0"/>
              <a:t>3 </a:t>
            </a:r>
            <a:r>
              <a:rPr lang="en-US" sz="1800" b="0" dirty="0" err="1"/>
              <a:t>WebVue</a:t>
            </a:r>
            <a:br>
              <a:rPr lang="en-US" sz="1800" b="0" dirty="0"/>
            </a:br>
            <a:r>
              <a:rPr lang="en-US" sz="1800" b="0" dirty="0"/>
              <a:t>11 </a:t>
            </a:r>
            <a:r>
              <a:rPr lang="en-US" sz="1800" b="0" dirty="0" err="1"/>
              <a:t>TouchVue</a:t>
            </a:r>
            <a:br>
              <a:rPr lang="en-US" sz="1800" b="0" dirty="0"/>
            </a:br>
            <a:r>
              <a:rPr lang="en-US" sz="1800" b="0" dirty="0"/>
              <a:t>12 </a:t>
            </a:r>
            <a:r>
              <a:rPr lang="en-US" sz="1800" b="0" dirty="0" err="1"/>
              <a:t>SnapVue</a:t>
            </a:r>
            <a:endParaRPr lang="en-US" sz="1800" b="0" dirty="0"/>
          </a:p>
          <a:p>
            <a:pPr lvl="0">
              <a:buClr>
                <a:schemeClr val="tx1">
                  <a:lumMod val="65000"/>
                  <a:lumOff val="35000"/>
                </a:schemeClr>
              </a:buClr>
              <a:buFont typeface="Wingdings" panose="05000000000000000000" pitchFamily="2" charset="2"/>
              <a:buChar char="ü"/>
            </a:pPr>
            <a:endParaRPr lang="en-US" sz="3200" dirty="0">
              <a:solidFill>
                <a:schemeClr val="tx1">
                  <a:lumMod val="65000"/>
                  <a:lumOff val="35000"/>
                </a:schemeClr>
              </a:solidFill>
            </a:endParaRPr>
          </a:p>
          <a:p>
            <a:endParaRPr lang="en-US" sz="2400" dirty="0"/>
          </a:p>
          <a:p>
            <a:pPr marL="0" indent="0">
              <a:buNone/>
            </a:pPr>
            <a:endParaRPr lang="en-US" sz="2400" dirty="0"/>
          </a:p>
          <a:p>
            <a:endParaRPr lang="en-US" sz="2400" dirty="0"/>
          </a:p>
        </p:txBody>
      </p:sp>
      <p:cxnSp>
        <p:nvCxnSpPr>
          <p:cNvPr id="183" name="Connecteur droit avec flèche 182"/>
          <p:cNvCxnSpPr/>
          <p:nvPr/>
        </p:nvCxnSpPr>
        <p:spPr>
          <a:xfrm>
            <a:off x="9107391" y="3417619"/>
            <a:ext cx="323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Text Placeholder 2"/>
          <p:cNvSpPr>
            <a:spLocks noGrp="1"/>
          </p:cNvSpPr>
          <p:nvPr>
            <p:ph sz="half" idx="1"/>
          </p:nvPr>
        </p:nvSpPr>
        <p:spPr>
          <a:xfrm>
            <a:off x="1723995" y="4746275"/>
            <a:ext cx="11338595" cy="965848"/>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Upgrade HMI station to SCADA station v15</a:t>
            </a:r>
          </a:p>
          <a:p>
            <a:pPr marL="342900" indent="-342900">
              <a:buFont typeface="Arial" panose="020B0604020202020204" pitchFamily="34" charset="0"/>
              <a:buChar char="•"/>
            </a:pPr>
            <a:r>
              <a:rPr lang="en-US" sz="2000" b="0" dirty="0"/>
              <a:t>Add a license “</a:t>
            </a:r>
            <a:r>
              <a:rPr lang="en-US" sz="2000" b="0" dirty="0" err="1"/>
              <a:t>PcVue</a:t>
            </a:r>
            <a:r>
              <a:rPr lang="en-US" sz="2000" b="0" dirty="0"/>
              <a:t> studio” </a:t>
            </a:r>
          </a:p>
          <a:p>
            <a:pPr marL="342900" indent="-342900">
              <a:buFont typeface="Arial" panose="020B0604020202020204" pitchFamily="34" charset="0"/>
              <a:buChar char="•"/>
            </a:pPr>
            <a:r>
              <a:rPr lang="en-US" sz="2000" b="0" dirty="0"/>
              <a:t>Add a license </a:t>
            </a:r>
            <a:r>
              <a:rPr lang="en-US" sz="2000" b="0" dirty="0" err="1"/>
              <a:t>Web&amp;Mobile</a:t>
            </a:r>
            <a:r>
              <a:rPr lang="en-US" sz="2000" b="0" dirty="0"/>
              <a:t> backend </a:t>
            </a:r>
            <a:r>
              <a:rPr lang="en-US" sz="1600" dirty="0"/>
              <a:t>WMB_SER_RT</a:t>
            </a:r>
          </a:p>
          <a:p>
            <a:pPr marL="342900" indent="-342900">
              <a:buFont typeface="Arial" panose="020B0604020202020204" pitchFamily="34" charset="0"/>
              <a:buChar char="•"/>
            </a:pPr>
            <a:r>
              <a:rPr lang="en-US" sz="2000" b="0" dirty="0"/>
              <a:t>Add a license # clients Web/mobile </a:t>
            </a:r>
            <a:r>
              <a:rPr lang="en-US" sz="1600" dirty="0"/>
              <a:t>SV_WBV3,SV_TVC10,SV_SVC10 + 2xSV_SVC01 + SV_TVC01</a:t>
            </a:r>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26" name="Flèche droite rayée 25"/>
          <p:cNvSpPr/>
          <p:nvPr/>
        </p:nvSpPr>
        <p:spPr>
          <a:xfrm rot="5400000">
            <a:off x="723886" y="2406754"/>
            <a:ext cx="452118" cy="10520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 Placeholder 2"/>
          <p:cNvSpPr>
            <a:spLocks noGrp="1"/>
          </p:cNvSpPr>
          <p:nvPr>
            <p:ph sz="half" idx="1"/>
          </p:nvPr>
        </p:nvSpPr>
        <p:spPr>
          <a:xfrm>
            <a:off x="5115562" y="1551407"/>
            <a:ext cx="3383840" cy="438151"/>
          </a:xfrm>
        </p:spPr>
        <p:txBody>
          <a:bodyPr vert="horz" lIns="91440" tIns="45720" rIns="91440" bIns="45720" rtlCol="0" anchor="t">
            <a:noAutofit/>
          </a:bodyPr>
          <a:lstStyle/>
          <a:p>
            <a:pPr algn="ctr"/>
            <a:r>
              <a:rPr lang="en-US" sz="2000" b="0" dirty="0"/>
              <a:t>Data sources</a:t>
            </a:r>
            <a:endParaRPr lang="en-US" sz="2400" dirty="0"/>
          </a:p>
        </p:txBody>
      </p:sp>
      <p:grpSp>
        <p:nvGrpSpPr>
          <p:cNvPr id="44" name="Groupe 43"/>
          <p:cNvGrpSpPr/>
          <p:nvPr/>
        </p:nvGrpSpPr>
        <p:grpSpPr>
          <a:xfrm>
            <a:off x="6855167" y="2011961"/>
            <a:ext cx="581025" cy="950174"/>
            <a:chOff x="6894180" y="1986517"/>
            <a:chExt cx="581025" cy="950174"/>
          </a:xfrm>
        </p:grpSpPr>
        <p:pic>
          <p:nvPicPr>
            <p:cNvPr id="45" name="Imag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46"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7" name="Groupe 6"/>
          <p:cNvGrpSpPr/>
          <p:nvPr/>
        </p:nvGrpSpPr>
        <p:grpSpPr>
          <a:xfrm>
            <a:off x="304608" y="6336948"/>
            <a:ext cx="5898054" cy="586490"/>
            <a:chOff x="304608" y="6336948"/>
            <a:chExt cx="5898054" cy="586490"/>
          </a:xfrm>
        </p:grpSpPr>
        <p:pic>
          <p:nvPicPr>
            <p:cNvPr id="53" name="Image 52"/>
            <p:cNvPicPr>
              <a:picLocks noChangeAspect="1"/>
            </p:cNvPicPr>
            <p:nvPr/>
          </p:nvPicPr>
          <p:blipFill>
            <a:blip r:embed="rId9">
              <a:clrChange>
                <a:clrFrom>
                  <a:srgbClr val="000000"/>
                </a:clrFrom>
                <a:clrTo>
                  <a:srgbClr val="000000">
                    <a:alpha val="0"/>
                  </a:srgbClr>
                </a:clrTo>
              </a:clrChange>
            </a:blip>
            <a:stretch>
              <a:fillRect/>
            </a:stretch>
          </p:blipFill>
          <p:spPr>
            <a:xfrm>
              <a:off x="2021328" y="6515770"/>
              <a:ext cx="288434" cy="295576"/>
            </a:xfrm>
            <a:prstGeom prst="rect">
              <a:avLst/>
            </a:prstGeom>
          </p:spPr>
        </p:pic>
        <p:sp>
          <p:nvSpPr>
            <p:cNvPr id="55" name="ZoneTexte 54"/>
            <p:cNvSpPr txBox="1"/>
            <p:nvPr/>
          </p:nvSpPr>
          <p:spPr>
            <a:xfrm>
              <a:off x="2305361" y="6515770"/>
              <a:ext cx="1347746"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Server IIS</a:t>
              </a:r>
            </a:p>
          </p:txBody>
        </p:sp>
        <p:sp>
          <p:nvSpPr>
            <p:cNvPr id="56" name="ZoneTexte 55"/>
            <p:cNvSpPr txBox="1"/>
            <p:nvPr/>
          </p:nvSpPr>
          <p:spPr>
            <a:xfrm>
              <a:off x="4028462" y="6507939"/>
              <a:ext cx="2174200"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Physical or virtual Server</a:t>
              </a:r>
            </a:p>
          </p:txBody>
        </p:sp>
        <p:pic>
          <p:nvPicPr>
            <p:cNvPr id="57"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8443" y="6336948"/>
              <a:ext cx="282983" cy="48659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e 57"/>
            <p:cNvGrpSpPr/>
            <p:nvPr/>
          </p:nvGrpSpPr>
          <p:grpSpPr>
            <a:xfrm>
              <a:off x="304608" y="6400218"/>
              <a:ext cx="1733925" cy="523220"/>
              <a:chOff x="323475" y="6297253"/>
              <a:chExt cx="1733925" cy="523220"/>
            </a:xfrm>
          </p:grpSpPr>
          <p:sp>
            <p:nvSpPr>
              <p:cNvPr id="59" name="ZoneTexte 58"/>
              <p:cNvSpPr txBox="1"/>
              <p:nvPr/>
            </p:nvSpPr>
            <p:spPr>
              <a:xfrm>
                <a:off x="651688" y="6297253"/>
                <a:ext cx="1405712" cy="523220"/>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&amp; Mobile Backend</a:t>
                </a:r>
              </a:p>
            </p:txBody>
          </p:sp>
          <p:pic>
            <p:nvPicPr>
              <p:cNvPr id="60" name="Image 59"/>
              <p:cNvPicPr>
                <a:picLocks noChangeAspect="1"/>
              </p:cNvPicPr>
              <p:nvPr/>
            </p:nvPicPr>
            <p:blipFill>
              <a:blip r:embed="rId10"/>
              <a:stretch>
                <a:fillRect/>
              </a:stretch>
            </p:blipFill>
            <p:spPr>
              <a:xfrm>
                <a:off x="449974" y="6323233"/>
                <a:ext cx="245542" cy="250333"/>
              </a:xfrm>
              <a:prstGeom prst="rect">
                <a:avLst/>
              </a:prstGeom>
            </p:spPr>
          </p:pic>
          <p:pic>
            <p:nvPicPr>
              <p:cNvPr id="61" name="Imag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475" y="6492669"/>
                <a:ext cx="238627" cy="241692"/>
              </a:xfrm>
              <a:prstGeom prst="rect">
                <a:avLst/>
              </a:prstGeom>
            </p:spPr>
          </p:pic>
        </p:grpSp>
      </p:grpSp>
      <p:grpSp>
        <p:nvGrpSpPr>
          <p:cNvPr id="73" name="Groupe 72"/>
          <p:cNvGrpSpPr/>
          <p:nvPr/>
        </p:nvGrpSpPr>
        <p:grpSpPr>
          <a:xfrm>
            <a:off x="6898087" y="3140978"/>
            <a:ext cx="581025" cy="950174"/>
            <a:chOff x="6894180" y="1986517"/>
            <a:chExt cx="581025" cy="950174"/>
          </a:xfrm>
        </p:grpSpPr>
        <p:pic>
          <p:nvPicPr>
            <p:cNvPr id="74" name="Imag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75"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48" name="Groupe 47"/>
          <p:cNvGrpSpPr/>
          <p:nvPr/>
        </p:nvGrpSpPr>
        <p:grpSpPr>
          <a:xfrm>
            <a:off x="8560269" y="3992167"/>
            <a:ext cx="438567" cy="579437"/>
            <a:chOff x="8488262" y="3996915"/>
            <a:chExt cx="438567" cy="579437"/>
          </a:xfrm>
        </p:grpSpPr>
        <p:pic>
          <p:nvPicPr>
            <p:cNvPr id="49"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8262" y="3996915"/>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50"/>
            <p:cNvPicPr>
              <a:picLocks noChangeAspect="1"/>
            </p:cNvPicPr>
            <p:nvPr/>
          </p:nvPicPr>
          <p:blipFill>
            <a:blip r:embed="rId10"/>
            <a:stretch>
              <a:fillRect/>
            </a:stretch>
          </p:blipFill>
          <p:spPr>
            <a:xfrm>
              <a:off x="8681287" y="4326019"/>
              <a:ext cx="245542" cy="250333"/>
            </a:xfrm>
            <a:prstGeom prst="rect">
              <a:avLst/>
            </a:prstGeom>
          </p:spPr>
        </p:pic>
      </p:grpSp>
      <p:cxnSp>
        <p:nvCxnSpPr>
          <p:cNvPr id="52" name="Connecteur droit avec flèche 51"/>
          <p:cNvCxnSpPr/>
          <p:nvPr/>
        </p:nvCxnSpPr>
        <p:spPr>
          <a:xfrm>
            <a:off x="7713612" y="3409330"/>
            <a:ext cx="6443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oupe 53"/>
          <p:cNvGrpSpPr/>
          <p:nvPr/>
        </p:nvGrpSpPr>
        <p:grpSpPr>
          <a:xfrm>
            <a:off x="8473502" y="3051058"/>
            <a:ext cx="525334" cy="645033"/>
            <a:chOff x="8401495" y="3996915"/>
            <a:chExt cx="525334" cy="645033"/>
          </a:xfrm>
        </p:grpSpPr>
        <p:pic>
          <p:nvPicPr>
            <p:cNvPr id="62"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8262" y="3996915"/>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63" name="Image 62"/>
            <p:cNvPicPr>
              <a:picLocks noChangeAspect="1"/>
            </p:cNvPicPr>
            <p:nvPr/>
          </p:nvPicPr>
          <p:blipFill>
            <a:blip r:embed="rId9">
              <a:clrChange>
                <a:clrFrom>
                  <a:srgbClr val="000000"/>
                </a:clrFrom>
                <a:clrTo>
                  <a:srgbClr val="000000">
                    <a:alpha val="0"/>
                  </a:srgbClr>
                </a:clrTo>
              </a:clrChange>
            </a:blip>
            <a:stretch>
              <a:fillRect/>
            </a:stretch>
          </p:blipFill>
          <p:spPr>
            <a:xfrm>
              <a:off x="8401495" y="4346372"/>
              <a:ext cx="288434" cy="295576"/>
            </a:xfrm>
            <a:prstGeom prst="rect">
              <a:avLst/>
            </a:prstGeom>
          </p:spPr>
        </p:pic>
        <p:pic>
          <p:nvPicPr>
            <p:cNvPr id="65" name="Image 64"/>
            <p:cNvPicPr>
              <a:picLocks noChangeAspect="1"/>
            </p:cNvPicPr>
            <p:nvPr/>
          </p:nvPicPr>
          <p:blipFill>
            <a:blip r:embed="rId10"/>
            <a:stretch>
              <a:fillRect/>
            </a:stretch>
          </p:blipFill>
          <p:spPr>
            <a:xfrm>
              <a:off x="8681287" y="4326019"/>
              <a:ext cx="245542" cy="250333"/>
            </a:xfrm>
            <a:prstGeom prst="rect">
              <a:avLst/>
            </a:prstGeom>
          </p:spPr>
        </p:pic>
      </p:grpSp>
      <p:cxnSp>
        <p:nvCxnSpPr>
          <p:cNvPr id="68" name="Connecteur droit avec flèche 67"/>
          <p:cNvCxnSpPr/>
          <p:nvPr/>
        </p:nvCxnSpPr>
        <p:spPr>
          <a:xfrm flipH="1">
            <a:off x="8701065" y="3743901"/>
            <a:ext cx="696" cy="2044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82333" y="4657703"/>
            <a:ext cx="1273105" cy="461665"/>
          </a:xfrm>
          <a:prstGeom prst="rect">
            <a:avLst/>
          </a:prstGeom>
        </p:spPr>
        <p:txBody>
          <a:bodyPr wrap="none">
            <a:spAutoFit/>
          </a:bodyPr>
          <a:lstStyle/>
          <a:p>
            <a:r>
              <a:rPr lang="fr-FR" b="1" i="0" dirty="0" err="1">
                <a:solidFill>
                  <a:schemeClr val="tx1"/>
                </a:solidFill>
                <a:latin typeface="Segoe UI Semilight" panose="020B0402040204020203" pitchFamily="34" charset="0"/>
                <a:cs typeface="Segoe UI Semilight" panose="020B0402040204020203" pitchFamily="34" charset="0"/>
              </a:rPr>
              <a:t>Licenses</a:t>
            </a:r>
            <a:endParaRPr lang="fr-FR" dirty="0"/>
          </a:p>
        </p:txBody>
      </p:sp>
      <p:sp>
        <p:nvSpPr>
          <p:cNvPr id="50" name="Text Placeholder 2"/>
          <p:cNvSpPr>
            <a:spLocks noGrp="1"/>
          </p:cNvSpPr>
          <p:nvPr>
            <p:ph sz="half" idx="1"/>
          </p:nvPr>
        </p:nvSpPr>
        <p:spPr>
          <a:xfrm>
            <a:off x="304608" y="3286252"/>
            <a:ext cx="2741029" cy="438151"/>
          </a:xfrm>
        </p:spPr>
        <p:txBody>
          <a:bodyPr vert="horz" lIns="91440" tIns="45720" rIns="91440" bIns="45720" rtlCol="0" anchor="t">
            <a:noAutofit/>
          </a:bodyPr>
          <a:lstStyle/>
          <a:p>
            <a:r>
              <a:rPr lang="en-US" sz="1800" b="0" dirty="0"/>
              <a:t>Add clients</a:t>
            </a:r>
            <a:br>
              <a:rPr lang="en-US" sz="1800" b="0" dirty="0"/>
            </a:br>
            <a:r>
              <a:rPr lang="en-US" sz="1800" b="0" dirty="0"/>
              <a:t>Web &lt;5</a:t>
            </a:r>
            <a:br>
              <a:rPr lang="en-US" sz="1800" b="0" dirty="0"/>
            </a:br>
            <a:r>
              <a:rPr lang="en-US" sz="1800" b="0" dirty="0" err="1"/>
              <a:t>TouchVue</a:t>
            </a:r>
            <a:r>
              <a:rPr lang="en-US" sz="1800" b="0" dirty="0"/>
              <a:t>&gt;10</a:t>
            </a:r>
            <a:br>
              <a:rPr lang="en-US" sz="1800" b="0" dirty="0"/>
            </a:br>
            <a:r>
              <a:rPr lang="en-US" sz="1800" b="0" dirty="0" err="1"/>
              <a:t>SnapVue</a:t>
            </a:r>
            <a:r>
              <a:rPr lang="en-US" sz="1800" b="0" dirty="0"/>
              <a:t>&gt;10</a:t>
            </a:r>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222004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xEl>
                                              <p:pRg st="0" end="0"/>
                                            </p:txEl>
                                          </p:spTgt>
                                        </p:tgtEl>
                                        <p:attrNameLst>
                                          <p:attrName>style.visibility</p:attrName>
                                        </p:attrNameLst>
                                      </p:cBhvr>
                                      <p:to>
                                        <p:strVal val="visible"/>
                                      </p:to>
                                    </p:set>
                                    <p:animEffect transition="in" filter="fade">
                                      <p:cBhvr>
                                        <p:cTn id="10" dur="500"/>
                                        <p:tgtEl>
                                          <p:spTgt spid="7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xEl>
                                              <p:pRg st="1" end="1"/>
                                            </p:txEl>
                                          </p:spTgt>
                                        </p:tgtEl>
                                        <p:attrNameLst>
                                          <p:attrName>style.visibility</p:attrName>
                                        </p:attrNameLst>
                                      </p:cBhvr>
                                      <p:to>
                                        <p:strVal val="visible"/>
                                      </p:to>
                                    </p:set>
                                    <p:animEffect transition="in" filter="fade">
                                      <p:cBhvr>
                                        <p:cTn id="13" dur="500"/>
                                        <p:tgtEl>
                                          <p:spTgt spid="7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xEl>
                                              <p:pRg st="2" end="2"/>
                                            </p:txEl>
                                          </p:spTgt>
                                        </p:tgtEl>
                                        <p:attrNameLst>
                                          <p:attrName>style.visibility</p:attrName>
                                        </p:attrNameLst>
                                      </p:cBhvr>
                                      <p:to>
                                        <p:strVal val="visible"/>
                                      </p:to>
                                    </p:set>
                                    <p:animEffect transition="in" filter="fade">
                                      <p:cBhvr>
                                        <p:cTn id="16" dur="500"/>
                                        <p:tgtEl>
                                          <p:spTgt spid="7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2">
                                            <p:txEl>
                                              <p:pRg st="0" end="0"/>
                                            </p:txEl>
                                          </p:spTgt>
                                        </p:tgtEl>
                                        <p:attrNameLst>
                                          <p:attrName>style.visibility</p:attrName>
                                        </p:attrNameLst>
                                      </p:cBhvr>
                                      <p:to>
                                        <p:strVal val="visible"/>
                                      </p:to>
                                    </p:set>
                                    <p:animEffect transition="in" filter="fade">
                                      <p:cBhvr>
                                        <p:cTn id="22" dur="500"/>
                                        <p:tgtEl>
                                          <p:spTgt spid="182">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fade">
                                      <p:cBhvr>
                                        <p:cTn id="25" dur="500"/>
                                        <p:tgtEl>
                                          <p:spTgt spid="1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0" presetClass="entr" presetSubtype="0"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fade">
                                      <p:cBhvr>
                                        <p:cTn id="34" dur="500"/>
                                        <p:tgtEl>
                                          <p:spTgt spid="48"/>
                                        </p:tgtEl>
                                      </p:cBhvr>
                                    </p:animEffect>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xEl>
                                              <p:pRg st="0" end="0"/>
                                            </p:txEl>
                                          </p:spTgt>
                                        </p:tgtEl>
                                        <p:attrNameLst>
                                          <p:attrName>style.visibility</p:attrName>
                                        </p:attrNameLst>
                                      </p:cBhvr>
                                      <p:to>
                                        <p:strVal val="visible"/>
                                      </p:to>
                                    </p:set>
                                    <p:animEffect transition="in" filter="fade">
                                      <p:cBhvr>
                                        <p:cTn id="46" dur="500"/>
                                        <p:tgtEl>
                                          <p:spTgt spid="50">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7">
                                            <p:txEl>
                                              <p:pRg st="0" end="0"/>
                                            </p:txEl>
                                          </p:spTgt>
                                        </p:tgtEl>
                                        <p:attrNameLst>
                                          <p:attrName>style.visibility</p:attrName>
                                        </p:attrNameLst>
                                      </p:cBhvr>
                                      <p:to>
                                        <p:strVal val="visible"/>
                                      </p:to>
                                    </p:set>
                                    <p:animEffect transition="in" filter="fade">
                                      <p:cBhvr>
                                        <p:cTn id="51" dur="500"/>
                                        <p:tgtEl>
                                          <p:spTgt spid="187">
                                            <p:txEl>
                                              <p:pRg st="0" end="0"/>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7">
                                            <p:txEl>
                                              <p:pRg st="1" end="1"/>
                                            </p:txEl>
                                          </p:spTgt>
                                        </p:tgtEl>
                                        <p:attrNameLst>
                                          <p:attrName>style.visibility</p:attrName>
                                        </p:attrNameLst>
                                      </p:cBhvr>
                                      <p:to>
                                        <p:strVal val="visible"/>
                                      </p:to>
                                    </p:set>
                                    <p:animEffect transition="in" filter="fade">
                                      <p:cBhvr>
                                        <p:cTn id="54" dur="500"/>
                                        <p:tgtEl>
                                          <p:spTgt spid="187">
                                            <p:txEl>
                                              <p:pRg st="1" end="1"/>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7">
                                            <p:txEl>
                                              <p:pRg st="2" end="2"/>
                                            </p:txEl>
                                          </p:spTgt>
                                        </p:tgtEl>
                                        <p:attrNameLst>
                                          <p:attrName>style.visibility</p:attrName>
                                        </p:attrNameLst>
                                      </p:cBhvr>
                                      <p:to>
                                        <p:strVal val="visible"/>
                                      </p:to>
                                    </p:set>
                                    <p:animEffect transition="in" filter="fade">
                                      <p:cBhvr>
                                        <p:cTn id="57" dur="500"/>
                                        <p:tgtEl>
                                          <p:spTgt spid="187">
                                            <p:txEl>
                                              <p:pRg st="2" end="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7">
                                            <p:txEl>
                                              <p:pRg st="3" end="3"/>
                                            </p:txEl>
                                          </p:spTgt>
                                        </p:tgtEl>
                                        <p:attrNameLst>
                                          <p:attrName>style.visibility</p:attrName>
                                        </p:attrNameLst>
                                      </p:cBhvr>
                                      <p:to>
                                        <p:strVal val="visible"/>
                                      </p:to>
                                    </p:set>
                                    <p:animEffect transition="in" filter="fade">
                                      <p:cBhvr>
                                        <p:cTn id="60" dur="500"/>
                                        <p:tgtEl>
                                          <p:spTgt spid="187">
                                            <p:txEl>
                                              <p:pRg st="3" end="3"/>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7" grpId="0" uiExpand="1" build="p"/>
      <p:bldP spid="182" grpId="0" build="p"/>
      <p:bldP spid="187" grpId="0" uiExpand="1" build="p"/>
      <p:bldP spid="26" grpId="0" animBg="1"/>
      <p:bldP spid="70" grpId="0"/>
      <p:bldP spid="5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endParaRPr lang="en-US" dirty="0"/>
          </a:p>
        </p:txBody>
      </p:sp>
      <p:sp>
        <p:nvSpPr>
          <p:cNvPr id="7" name="Espace réservé du texte 6"/>
          <p:cNvSpPr>
            <a:spLocks noGrp="1"/>
          </p:cNvSpPr>
          <p:nvPr>
            <p:ph type="body" sz="half" idx="2"/>
          </p:nvPr>
        </p:nvSpPr>
        <p:spPr/>
        <p:txBody>
          <a:bodyPr/>
          <a:lstStyle/>
          <a:p>
            <a:r>
              <a:rPr lang="en-US" altLang="ja-JP" b="1" dirty="0">
                <a:latin typeface="BIZ UDPゴシック" panose="020B0400000000000000" pitchFamily="50" charset="-128"/>
                <a:ea typeface="BIZ UDPゴシック" panose="020B0400000000000000" pitchFamily="50" charset="-128"/>
              </a:rPr>
              <a:t>IBMS</a:t>
            </a:r>
            <a:r>
              <a:rPr lang="ja-JP" altLang="en-US" b="1" dirty="0">
                <a:latin typeface="BIZ UDPゴシック" panose="020B0400000000000000" pitchFamily="50" charset="-128"/>
                <a:ea typeface="BIZ UDPゴシック" panose="020B0400000000000000" pitchFamily="50" charset="-128"/>
              </a:rPr>
              <a:t> グローバル戦略への展望</a:t>
            </a:r>
            <a:endParaRPr lang="en-US" b="1" dirty="0">
              <a:latin typeface="BIZ UDPゴシック" panose="020B0400000000000000" pitchFamily="50" charset="-128"/>
              <a:ea typeface="BIZ UDPゴシック" panose="020B0400000000000000" pitchFamily="50" charset="-128"/>
            </a:endParaRPr>
          </a:p>
        </p:txBody>
      </p:sp>
      <p:sp>
        <p:nvSpPr>
          <p:cNvPr id="6" name="Espace réservé du contenu 5"/>
          <p:cNvSpPr>
            <a:spLocks noGrp="1"/>
          </p:cNvSpPr>
          <p:nvPr>
            <p:ph sz="half" idx="1"/>
          </p:nvPr>
        </p:nvSpPr>
        <p:spPr>
          <a:xfrm>
            <a:off x="407369" y="1340768"/>
            <a:ext cx="8424935" cy="698246"/>
          </a:xfrm>
        </p:spPr>
        <p:txBody>
          <a:bodyPr/>
          <a:lstStyle/>
          <a:p>
            <a:r>
              <a:rPr lang="ja-JP" altLang="en-US" dirty="0">
                <a:latin typeface="BIZ UDPゴシック" panose="020B0400000000000000" pitchFamily="50" charset="-128"/>
                <a:ea typeface="BIZ UDPゴシック" panose="020B0400000000000000" pitchFamily="50" charset="-128"/>
              </a:rPr>
              <a:t>① </a:t>
            </a:r>
            <a:r>
              <a:rPr lang="en-US" altLang="ja-JP" dirty="0">
                <a:latin typeface="BIZ UDPゴシック" panose="020B0400000000000000" pitchFamily="50" charset="-128"/>
                <a:ea typeface="BIZ UDPゴシック" panose="020B0400000000000000" pitchFamily="50" charset="-128"/>
              </a:rPr>
              <a:t>2009</a:t>
            </a:r>
            <a:r>
              <a:rPr lang="ja-JP" altLang="en-US" dirty="0">
                <a:latin typeface="BIZ UDPゴシック" panose="020B0400000000000000" pitchFamily="50" charset="-128"/>
                <a:ea typeface="BIZ UDPゴシック" panose="020B0400000000000000" pitchFamily="50" charset="-128"/>
              </a:rPr>
              <a:t>年～</a:t>
            </a:r>
            <a:r>
              <a:rPr lang="en-US" altLang="ja-JP" dirty="0">
                <a:latin typeface="BIZ UDPゴシック" panose="020B0400000000000000" pitchFamily="50" charset="-128"/>
                <a:ea typeface="BIZ UDPゴシック" panose="020B0400000000000000" pitchFamily="50" charset="-128"/>
              </a:rPr>
              <a:t>2018</a:t>
            </a:r>
            <a:r>
              <a:rPr lang="ja-JP" altLang="en-US" dirty="0">
                <a:latin typeface="BIZ UDPゴシック" panose="020B0400000000000000" pitchFamily="50" charset="-128"/>
                <a:ea typeface="BIZ UDPゴシック" panose="020B0400000000000000" pitchFamily="50" charset="-128"/>
              </a:rPr>
              <a:t>年　統合システムの確立と展開</a:t>
            </a:r>
            <a:endParaRPr lang="en-US" dirty="0">
              <a:latin typeface="BIZ UDPゴシック" panose="020B0400000000000000" pitchFamily="50" charset="-128"/>
              <a:ea typeface="BIZ UDPゴシック" panose="020B0400000000000000" pitchFamily="50" charset="-128"/>
            </a:endParaRPr>
          </a:p>
        </p:txBody>
      </p:sp>
      <p:sp>
        <p:nvSpPr>
          <p:cNvPr id="8" name="Espace réservé du texte 7"/>
          <p:cNvSpPr>
            <a:spLocks noGrp="1"/>
          </p:cNvSpPr>
          <p:nvPr>
            <p:ph type="body" sz="half" idx="11"/>
          </p:nvPr>
        </p:nvSpPr>
        <p:spPr/>
        <p:txBody>
          <a:bodyPr/>
          <a:lstStyle/>
          <a:p>
            <a:r>
              <a:rPr lang="ja-JP" altLang="en-US" i="0" dirty="0">
                <a:latin typeface="BIZ UDPゴシック" panose="020B0400000000000000" pitchFamily="50" charset="-128"/>
                <a:ea typeface="BIZ UDPゴシック" panose="020B0400000000000000" pitchFamily="50" charset="-128"/>
              </a:rPr>
              <a:t>次期計画達成に向けた戦略具現化の発展期</a:t>
            </a:r>
            <a:endParaRPr lang="en-US" i="0" dirty="0">
              <a:latin typeface="BIZ UDPゴシック" panose="020B0400000000000000" pitchFamily="50" charset="-128"/>
              <a:ea typeface="BIZ UDPゴシック" panose="020B0400000000000000" pitchFamily="50" charset="-128"/>
            </a:endParaRPr>
          </a:p>
        </p:txBody>
      </p:sp>
      <p:sp>
        <p:nvSpPr>
          <p:cNvPr id="11" name="コンテンツ プレースホルダー 10">
            <a:extLst>
              <a:ext uri="{FF2B5EF4-FFF2-40B4-BE49-F238E27FC236}">
                <a16:creationId xmlns:a16="http://schemas.microsoft.com/office/drawing/2014/main" id="{44EA9146-D4B7-413B-9E34-A65800DB460F}"/>
              </a:ext>
            </a:extLst>
          </p:cNvPr>
          <p:cNvSpPr>
            <a:spLocks noGrp="1"/>
          </p:cNvSpPr>
          <p:nvPr>
            <p:ph sz="half" idx="12"/>
          </p:nvPr>
        </p:nvSpPr>
        <p:spPr>
          <a:xfrm>
            <a:off x="455261" y="1893691"/>
            <a:ext cx="7992888" cy="1667370"/>
          </a:xfrm>
        </p:spPr>
        <p:txBody>
          <a:bodyPr/>
          <a:lstStyle/>
          <a:p>
            <a:pPr marL="0" indent="0">
              <a:buNone/>
            </a:pPr>
            <a:r>
              <a:rPr lang="ja-JP" altLang="en-US" sz="1800" dirty="0">
                <a:latin typeface="BIZ UDPゴシック" panose="020B0400000000000000" pitchFamily="50" charset="-128"/>
                <a:ea typeface="BIZ UDPゴシック" panose="020B0400000000000000" pitchFamily="50" charset="-128"/>
              </a:rPr>
              <a:t>「</a:t>
            </a:r>
            <a:r>
              <a:rPr lang="en-US" altLang="ja-JP" sz="1800" dirty="0" err="1">
                <a:latin typeface="BIZ UDPゴシック" panose="020B0400000000000000" pitchFamily="50" charset="-128"/>
                <a:ea typeface="BIZ UDPゴシック" panose="020B0400000000000000" pitchFamily="50" charset="-128"/>
              </a:rPr>
              <a:t>savic</a:t>
            </a:r>
            <a:r>
              <a:rPr lang="en-US" altLang="ja-JP" sz="1800" dirty="0">
                <a:latin typeface="BIZ UDPゴシック" panose="020B0400000000000000" pitchFamily="50" charset="-128"/>
                <a:ea typeface="BIZ UDPゴシック" panose="020B0400000000000000" pitchFamily="50" charset="-128"/>
              </a:rPr>
              <a:t>-net FX</a:t>
            </a:r>
            <a:r>
              <a:rPr lang="ja-JP" altLang="en-US" sz="1800" dirty="0">
                <a:latin typeface="BIZ UDPゴシック" panose="020B0400000000000000" pitchFamily="50" charset="-128"/>
                <a:ea typeface="BIZ UDPゴシック" panose="020B0400000000000000" pitchFamily="50" charset="-128"/>
              </a:rPr>
              <a:t>に</a:t>
            </a:r>
            <a:r>
              <a:rPr lang="en-US" altLang="ja-JP" sz="1800" dirty="0">
                <a:latin typeface="BIZ UDPゴシック" panose="020B0400000000000000" pitchFamily="50" charset="-128"/>
                <a:ea typeface="BIZ UDPゴシック" panose="020B0400000000000000" pitchFamily="50" charset="-128"/>
              </a:rPr>
              <a:t>PcVue</a:t>
            </a:r>
            <a:r>
              <a:rPr lang="ja-JP" altLang="en-US" sz="1800" dirty="0">
                <a:latin typeface="BIZ UDPゴシック" panose="020B0400000000000000" pitchFamily="50" charset="-128"/>
                <a:ea typeface="BIZ UDPゴシック" panose="020B0400000000000000" pitchFamily="50" charset="-128"/>
              </a:rPr>
              <a:t>で機能補完した</a:t>
            </a:r>
            <a:r>
              <a:rPr lang="en-US" altLang="ja-JP" sz="1800" dirty="0" err="1">
                <a:latin typeface="BIZ UDPゴシック" panose="020B0400000000000000" pitchFamily="50" charset="-128"/>
                <a:ea typeface="BIZ UDPゴシック" panose="020B0400000000000000" pitchFamily="50" charset="-128"/>
              </a:rPr>
              <a:t>iBMS</a:t>
            </a:r>
            <a:r>
              <a:rPr lang="en-US" altLang="ja-JP" sz="1800" dirty="0">
                <a:latin typeface="BIZ UDPゴシック" panose="020B0400000000000000" pitchFamily="50" charset="-128"/>
                <a:ea typeface="BIZ UDPゴシック" panose="020B0400000000000000" pitchFamily="50" charset="-128"/>
              </a:rPr>
              <a:t> </a:t>
            </a:r>
            <a:r>
              <a:rPr lang="ja-JP" altLang="en-US" sz="1800" dirty="0">
                <a:latin typeface="BIZ UDPゴシック" panose="020B0400000000000000" pitchFamily="50" charset="-128"/>
                <a:ea typeface="BIZ UDPゴシック" panose="020B0400000000000000" pitchFamily="50" charset="-128"/>
              </a:rPr>
              <a:t>→ 海外本格展開の幕開け」</a:t>
            </a:r>
            <a:endParaRPr lang="en-US" altLang="ja-JP" sz="1800" dirty="0">
              <a:latin typeface="BIZ UDPゴシック" panose="020B0400000000000000" pitchFamily="50" charset="-128"/>
              <a:ea typeface="BIZ UDPゴシック" panose="020B0400000000000000" pitchFamily="50" charset="-128"/>
            </a:endParaRPr>
          </a:p>
          <a:p>
            <a:r>
              <a:rPr lang="ja-JP" altLang="en-US" sz="1800" dirty="0">
                <a:latin typeface="BIZ UDPゴシック" panose="020B0400000000000000" pitchFamily="50" charset="-128"/>
                <a:ea typeface="BIZ UDPゴシック" panose="020B0400000000000000" pitchFamily="50" charset="-128"/>
              </a:rPr>
              <a:t>電気と空調衛生のシステム統合 → 多様な通信プロトコル対応</a:t>
            </a:r>
            <a:endParaRPr lang="en-US" altLang="ja-JP" sz="1800" dirty="0">
              <a:latin typeface="BIZ UDPゴシック" panose="020B0400000000000000" pitchFamily="50" charset="-128"/>
              <a:ea typeface="BIZ UDPゴシック" panose="020B0400000000000000" pitchFamily="50" charset="-128"/>
            </a:endParaRPr>
          </a:p>
          <a:p>
            <a:r>
              <a:rPr lang="ja-JP" altLang="en-US" sz="1800" dirty="0">
                <a:latin typeface="BIZ UDPゴシック" panose="020B0400000000000000" pitchFamily="50" charset="-128"/>
                <a:ea typeface="BIZ UDPゴシック" panose="020B0400000000000000" pitchFamily="50" charset="-128"/>
              </a:rPr>
              <a:t>海外市場への対応を加速 → </a:t>
            </a:r>
            <a:r>
              <a:rPr lang="en-US" altLang="ja-JP" sz="1800" dirty="0">
                <a:latin typeface="BIZ UDPゴシック" panose="020B0400000000000000" pitchFamily="50" charset="-128"/>
                <a:ea typeface="BIZ UDPゴシック" panose="020B0400000000000000" pitchFamily="50" charset="-128"/>
              </a:rPr>
              <a:t>BTL</a:t>
            </a:r>
            <a:r>
              <a:rPr lang="ja-JP" altLang="en-US" sz="1800" dirty="0">
                <a:latin typeface="BIZ UDPゴシック" panose="020B0400000000000000" pitchFamily="50" charset="-128"/>
                <a:ea typeface="BIZ UDPゴシック" panose="020B0400000000000000" pitchFamily="50" charset="-128"/>
              </a:rPr>
              <a:t>認定</a:t>
            </a:r>
            <a:endParaRPr lang="en-US" altLang="ja-JP" sz="1800" dirty="0">
              <a:latin typeface="BIZ UDPゴシック" panose="020B0400000000000000" pitchFamily="50" charset="-128"/>
              <a:ea typeface="BIZ UDPゴシック" panose="020B0400000000000000" pitchFamily="50" charset="-128"/>
            </a:endParaRPr>
          </a:p>
          <a:p>
            <a:pPr marL="0" indent="0">
              <a:buNone/>
            </a:pPr>
            <a:r>
              <a:rPr lang="ja-JP" altLang="en-US" sz="2000" b="1" dirty="0">
                <a:latin typeface="BIZ UDPゴシック" panose="020B0400000000000000" pitchFamily="50" charset="-128"/>
                <a:ea typeface="BIZ UDPゴシック" panose="020B0400000000000000" pitchFamily="50" charset="-128"/>
              </a:rPr>
              <a:t>⇒ </a:t>
            </a:r>
            <a:r>
              <a:rPr lang="en-US" altLang="ja-JP" sz="2000" b="1" dirty="0">
                <a:solidFill>
                  <a:srgbClr val="0000FF"/>
                </a:solidFill>
                <a:latin typeface="BIZ UDPゴシック" panose="020B0400000000000000" pitchFamily="50" charset="-128"/>
                <a:ea typeface="BIZ UDPゴシック" panose="020B0400000000000000" pitchFamily="50" charset="-128"/>
              </a:rPr>
              <a:t>CB</a:t>
            </a:r>
            <a:r>
              <a:rPr lang="ja-JP" altLang="en-US" sz="2000" b="1" dirty="0">
                <a:solidFill>
                  <a:srgbClr val="0000FF"/>
                </a:solidFill>
                <a:latin typeface="BIZ UDPゴシック" panose="020B0400000000000000" pitchFamily="50" charset="-128"/>
                <a:ea typeface="BIZ UDPゴシック" panose="020B0400000000000000" pitchFamily="50" charset="-128"/>
              </a:rPr>
              <a:t>のランドマークを攻略済み </a:t>
            </a:r>
            <a:r>
              <a:rPr lang="en-US" altLang="ja-JP" sz="2000" b="1" dirty="0">
                <a:solidFill>
                  <a:srgbClr val="0000FF"/>
                </a:solidFill>
                <a:latin typeface="BIZ UDPゴシック" panose="020B0400000000000000" pitchFamily="50" charset="-128"/>
                <a:ea typeface="BIZ UDPゴシック" panose="020B0400000000000000" pitchFamily="50" charset="-128"/>
              </a:rPr>
              <a:t>+@</a:t>
            </a:r>
            <a:r>
              <a:rPr lang="ja-JP" altLang="en-US" sz="2000" b="1" dirty="0">
                <a:solidFill>
                  <a:srgbClr val="0000FF"/>
                </a:solidFill>
                <a:latin typeface="BIZ UDPゴシック" panose="020B0400000000000000" pitchFamily="50" charset="-128"/>
                <a:ea typeface="BIZ UDPゴシック" panose="020B0400000000000000" pitchFamily="50" charset="-128"/>
              </a:rPr>
              <a:t> 製薬・工場・</a:t>
            </a:r>
            <a:r>
              <a:rPr lang="en-US" altLang="ja-JP" sz="2000" b="1" dirty="0">
                <a:solidFill>
                  <a:srgbClr val="0000FF"/>
                </a:solidFill>
                <a:latin typeface="BIZ UDPゴシック" panose="020B0400000000000000" pitchFamily="50" charset="-128"/>
                <a:ea typeface="BIZ UDPゴシック" panose="020B0400000000000000" pitchFamily="50" charset="-128"/>
              </a:rPr>
              <a:t>EMS</a:t>
            </a:r>
            <a:r>
              <a:rPr lang="ja-JP" altLang="en-US" sz="2000" b="1" dirty="0">
                <a:solidFill>
                  <a:srgbClr val="0000FF"/>
                </a:solidFill>
                <a:latin typeface="BIZ UDPゴシック" panose="020B0400000000000000" pitchFamily="50" charset="-128"/>
                <a:ea typeface="BIZ UDPゴシック" panose="020B0400000000000000" pitchFamily="50" charset="-128"/>
              </a:rPr>
              <a:t>開拓も成功</a:t>
            </a:r>
          </a:p>
        </p:txBody>
      </p:sp>
      <p:sp>
        <p:nvSpPr>
          <p:cNvPr id="12" name="Espace réservé du contenu 5">
            <a:extLst>
              <a:ext uri="{FF2B5EF4-FFF2-40B4-BE49-F238E27FC236}">
                <a16:creationId xmlns:a16="http://schemas.microsoft.com/office/drawing/2014/main" id="{EC36AB6C-93F6-4D47-A6C3-C4F58AC0B4BB}"/>
              </a:ext>
            </a:extLst>
          </p:cNvPr>
          <p:cNvSpPr txBox="1">
            <a:spLocks/>
          </p:cNvSpPr>
          <p:nvPr/>
        </p:nvSpPr>
        <p:spPr>
          <a:xfrm>
            <a:off x="407369" y="3753271"/>
            <a:ext cx="8424935" cy="69824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ja-JP" altLang="en-US" i="0" dirty="0">
                <a:solidFill>
                  <a:prstClr val="black"/>
                </a:solidFill>
                <a:latin typeface="BIZ UDPゴシック" panose="020B0400000000000000" pitchFamily="50" charset="-128"/>
                <a:ea typeface="BIZ UDPゴシック" panose="020B0400000000000000" pitchFamily="50" charset="-128"/>
              </a:rPr>
              <a:t>② </a:t>
            </a:r>
            <a:r>
              <a:rPr kumimoji="0" lang="en-US" altLang="ja-JP"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2019</a:t>
            </a:r>
            <a:r>
              <a:rPr kumimoji="0" lang="ja-JP" alt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年～</a:t>
            </a:r>
            <a:r>
              <a:rPr kumimoji="0" lang="en-US" altLang="ja-JP"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2030</a:t>
            </a:r>
            <a:r>
              <a:rPr kumimoji="0" lang="ja-JP" alt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年　中大規模システムへの挑戦</a:t>
            </a:r>
            <a:endParaRPr kumimoji="0" 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13" name="コンテンツ プレースホルダー 10">
            <a:extLst>
              <a:ext uri="{FF2B5EF4-FFF2-40B4-BE49-F238E27FC236}">
                <a16:creationId xmlns:a16="http://schemas.microsoft.com/office/drawing/2014/main" id="{76E67E06-D21E-4073-AF45-1CCF4ACD1224}"/>
              </a:ext>
            </a:extLst>
          </p:cNvPr>
          <p:cNvSpPr txBox="1">
            <a:spLocks/>
          </p:cNvSpPr>
          <p:nvPr/>
        </p:nvSpPr>
        <p:spPr>
          <a:xfrm>
            <a:off x="455261" y="4370574"/>
            <a:ext cx="10579003" cy="208276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en-US" altLang="ja-JP" sz="1800" b="0" i="0" u="none" strike="noStrike" kern="1200" cap="none" spc="0" normalizeH="0" baseline="0" noProof="0" dirty="0" err="1">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savic</a:t>
            </a: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-net G5</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で届かない大規模領域の</a:t>
            </a:r>
            <a:r>
              <a:rPr kumimoji="0" lang="en-US" altLang="ja-JP" sz="1800" b="0" i="0" u="none" strike="noStrike" kern="1200" cap="none" spc="0" normalizeH="0" baseline="0" noProof="0" dirty="0" err="1">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iBMS</a:t>
            </a: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 </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 棟当り売上げ拡大」</a:t>
            </a:r>
            <a:endPar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CB</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DC</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の多様化した顧客ニーズの刈取り → ビル管理アプリケーションを充実し受注確度向上</a:t>
            </a:r>
            <a:endPar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200K</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300K</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ポイントの</a:t>
            </a:r>
            <a:r>
              <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Big</a:t>
            </a:r>
            <a:r>
              <a:rPr kumimoji="0" lang="ja-JP" altLang="en-US"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データ活用 → 日本流ソリューションビジネスで勝ち方程式見出す</a:t>
            </a:r>
            <a:endParaRPr kumimoji="0" lang="en-US" altLang="ja-JP" sz="1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ja-JP" altLang="en-US" sz="20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 </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ASG</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ロールモデルを参考に、</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CB</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アプリの品揃え</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大規模・</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3D</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EMS</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en-US" altLang="ja-JP"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FMS)</a:t>
            </a:r>
            <a:r>
              <a:rPr kumimoji="0" lang="ja-JP" altLang="en-US" sz="20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で市場に挑む</a:t>
            </a:r>
          </a:p>
        </p:txBody>
      </p:sp>
      <p:sp>
        <p:nvSpPr>
          <p:cNvPr id="22" name="Espace réservé du contenu 5">
            <a:extLst>
              <a:ext uri="{FF2B5EF4-FFF2-40B4-BE49-F238E27FC236}">
                <a16:creationId xmlns:a16="http://schemas.microsoft.com/office/drawing/2014/main" id="{B95CC082-3E69-448F-B678-92CE088750F2}"/>
              </a:ext>
            </a:extLst>
          </p:cNvPr>
          <p:cNvSpPr txBox="1">
            <a:spLocks/>
          </p:cNvSpPr>
          <p:nvPr/>
        </p:nvSpPr>
        <p:spPr>
          <a:xfrm>
            <a:off x="698009" y="6086095"/>
            <a:ext cx="9321131" cy="504772"/>
          </a:xfrm>
          <a:prstGeom prst="roundRect">
            <a:avLst/>
          </a:prstGeom>
          <a:solidFill>
            <a:schemeClr val="bg1"/>
          </a:solidFill>
          <a:ln w="19050">
            <a:solidFill>
              <a:schemeClr val="tx1"/>
            </a:solidFill>
          </a:ln>
        </p:spPr>
        <p:txBody>
          <a:bodyPr lIns="0" tIns="0" rIns="0" bIns="0" anchor="ctr" anchorCtr="0"/>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ja-JP"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a:t>
            </a:r>
            <a:r>
              <a:rPr kumimoji="0" lang="ja-JP" alt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課題</a:t>
            </a:r>
            <a:r>
              <a:rPr kumimoji="0" lang="en-US" altLang="ja-JP"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 </a:t>
            </a:r>
            <a:r>
              <a:rPr kumimoji="0" lang="ja-JP" alt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既存</a:t>
            </a:r>
            <a:r>
              <a:rPr kumimoji="0" lang="en-US" altLang="ja-JP"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IBMS</a:t>
            </a:r>
            <a:r>
              <a:rPr kumimoji="0" lang="ja-JP" alt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の品揃え強化が急務 ⇒ 品揃え方を検討</a:t>
            </a:r>
            <a:endParaRPr kumimoji="0" lang="en-US" sz="2400" b="1"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grpSp>
        <p:nvGrpSpPr>
          <p:cNvPr id="24" name="グループ化 23">
            <a:extLst>
              <a:ext uri="{FF2B5EF4-FFF2-40B4-BE49-F238E27FC236}">
                <a16:creationId xmlns:a16="http://schemas.microsoft.com/office/drawing/2014/main" id="{587D4440-8928-4F0B-97BE-C49B3ED36E88}"/>
              </a:ext>
            </a:extLst>
          </p:cNvPr>
          <p:cNvGrpSpPr/>
          <p:nvPr/>
        </p:nvGrpSpPr>
        <p:grpSpPr>
          <a:xfrm>
            <a:off x="8299101" y="1122918"/>
            <a:ext cx="3738529" cy="3523650"/>
            <a:chOff x="8406143" y="1561534"/>
            <a:chExt cx="3738529" cy="3523650"/>
          </a:xfrm>
        </p:grpSpPr>
        <p:pic>
          <p:nvPicPr>
            <p:cNvPr id="31" name="Picture 2" descr="PcVue Solutions website">
              <a:extLst>
                <a:ext uri="{FF2B5EF4-FFF2-40B4-BE49-F238E27FC236}">
                  <a16:creationId xmlns:a16="http://schemas.microsoft.com/office/drawing/2014/main" id="{18D8452F-E161-438E-A7CE-4F8ECEDBD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8595" y="2519136"/>
              <a:ext cx="1712558" cy="415907"/>
            </a:xfrm>
            <a:prstGeom prst="rect">
              <a:avLst/>
            </a:prstGeom>
            <a:noFill/>
            <a:extLst>
              <a:ext uri="{909E8E84-426E-40DD-AFC4-6F175D3DCCD1}">
                <a14:hiddenFill xmlns:a14="http://schemas.microsoft.com/office/drawing/2010/main">
                  <a:solidFill>
                    <a:srgbClr val="FFFFFF"/>
                  </a:solidFill>
                </a14:hiddenFill>
              </a:ext>
            </a:extLst>
          </p:spPr>
        </p:pic>
        <p:pic>
          <p:nvPicPr>
            <p:cNvPr id="32" name="図 31">
              <a:extLst>
                <a:ext uri="{FF2B5EF4-FFF2-40B4-BE49-F238E27FC236}">
                  <a16:creationId xmlns:a16="http://schemas.microsoft.com/office/drawing/2014/main" id="{C4D2291F-3B65-4393-B4D7-5EDFF5E749E7}"/>
                </a:ext>
              </a:extLst>
            </p:cNvPr>
            <p:cNvPicPr>
              <a:picLocks noChangeAspect="1"/>
            </p:cNvPicPr>
            <p:nvPr/>
          </p:nvPicPr>
          <p:blipFill rotWithShape="1">
            <a:blip r:embed="rId3"/>
            <a:srcRect l="3313" r="5831" b="22001"/>
            <a:stretch/>
          </p:blipFill>
          <p:spPr>
            <a:xfrm>
              <a:off x="9932610" y="3427094"/>
              <a:ext cx="1996038" cy="423402"/>
            </a:xfrm>
            <a:prstGeom prst="rect">
              <a:avLst/>
            </a:prstGeom>
          </p:spPr>
        </p:pic>
        <p:pic>
          <p:nvPicPr>
            <p:cNvPr id="33" name="図 32">
              <a:extLst>
                <a:ext uri="{FF2B5EF4-FFF2-40B4-BE49-F238E27FC236}">
                  <a16:creationId xmlns:a16="http://schemas.microsoft.com/office/drawing/2014/main" id="{B99A04C2-8F3A-4E4F-99C9-6275A7B3723C}"/>
                </a:ext>
              </a:extLst>
            </p:cNvPr>
            <p:cNvPicPr>
              <a:picLocks noChangeAspect="1"/>
            </p:cNvPicPr>
            <p:nvPr/>
          </p:nvPicPr>
          <p:blipFill rotWithShape="1">
            <a:blip r:embed="rId4"/>
            <a:srcRect l="5146" r="7363" b="24564"/>
            <a:stretch/>
          </p:blipFill>
          <p:spPr>
            <a:xfrm>
              <a:off x="9854845" y="1707865"/>
              <a:ext cx="1994484" cy="397135"/>
            </a:xfrm>
            <a:prstGeom prst="rect">
              <a:avLst/>
            </a:prstGeom>
          </p:spPr>
        </p:pic>
        <p:sp>
          <p:nvSpPr>
            <p:cNvPr id="34" name="矢印: 下 33">
              <a:extLst>
                <a:ext uri="{FF2B5EF4-FFF2-40B4-BE49-F238E27FC236}">
                  <a16:creationId xmlns:a16="http://schemas.microsoft.com/office/drawing/2014/main" id="{7E6C9004-2E21-41D9-9698-358316DEC680}"/>
                </a:ext>
              </a:extLst>
            </p:cNvPr>
            <p:cNvSpPr/>
            <p:nvPr/>
          </p:nvSpPr>
          <p:spPr>
            <a:xfrm>
              <a:off x="11141306" y="2143576"/>
              <a:ext cx="288032" cy="1244037"/>
            </a:xfrm>
            <a:prstGeom prst="downArrow">
              <a:avLst>
                <a:gd name="adj1" fmla="val 50000"/>
                <a:gd name="adj2" fmla="val 90700"/>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1"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5" name="矢印: 下 34">
              <a:extLst>
                <a:ext uri="{FF2B5EF4-FFF2-40B4-BE49-F238E27FC236}">
                  <a16:creationId xmlns:a16="http://schemas.microsoft.com/office/drawing/2014/main" id="{A60597A5-CF81-4719-86E3-48B5097DDBFB}"/>
                </a:ext>
              </a:extLst>
            </p:cNvPr>
            <p:cNvSpPr/>
            <p:nvPr/>
          </p:nvSpPr>
          <p:spPr>
            <a:xfrm>
              <a:off x="9590750" y="2982581"/>
              <a:ext cx="288032" cy="1426692"/>
            </a:xfrm>
            <a:prstGeom prst="downArrow">
              <a:avLst>
                <a:gd name="adj1" fmla="val 50000"/>
                <a:gd name="adj2" fmla="val 90700"/>
              </a:avLst>
            </a:prstGeom>
            <a:solidFill>
              <a:srgbClr val="FF006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2400" b="0" i="1"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6" name="Espace réservé du contenu 5">
              <a:extLst>
                <a:ext uri="{FF2B5EF4-FFF2-40B4-BE49-F238E27FC236}">
                  <a16:creationId xmlns:a16="http://schemas.microsoft.com/office/drawing/2014/main" id="{6D44F71B-1E5A-4F28-A939-F1C2539197E7}"/>
                </a:ext>
              </a:extLst>
            </p:cNvPr>
            <p:cNvSpPr txBox="1">
              <a:spLocks/>
            </p:cNvSpPr>
            <p:nvPr/>
          </p:nvSpPr>
          <p:spPr>
            <a:xfrm>
              <a:off x="11351564" y="2399264"/>
              <a:ext cx="793108" cy="52568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kumimoji="0" lang="en-US" altLang="ja-JP" sz="1800" b="1" i="0" u="none" strike="noStrike" kern="1200" cap="none" spc="0" normalizeH="0" baseline="0" noProof="0" dirty="0">
                  <a:ln>
                    <a:noFill/>
                  </a:ln>
                  <a:solidFill>
                    <a:srgbClr val="ED7D31">
                      <a:lumMod val="75000"/>
                    </a:srgbClr>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BAS</a:t>
              </a:r>
            </a:p>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kumimoji="0" lang="ja-JP" altLang="en-US" sz="1800" b="1" i="0" u="none" strike="noStrike" kern="1200" cap="none" spc="0" normalizeH="0" baseline="0" noProof="0" dirty="0">
                  <a:ln>
                    <a:noFill/>
                  </a:ln>
                  <a:solidFill>
                    <a:srgbClr val="ED7D31">
                      <a:lumMod val="75000"/>
                    </a:srgbClr>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進化</a:t>
              </a:r>
              <a:endParaRPr kumimoji="0" lang="en-US" sz="1800" b="1" i="0" u="none" strike="noStrike" kern="1200" cap="none" spc="0" normalizeH="0" baseline="0" noProof="0" dirty="0">
                <a:ln>
                  <a:noFill/>
                </a:ln>
                <a:solidFill>
                  <a:srgbClr val="ED7D31">
                    <a:lumMod val="75000"/>
                  </a:srgbClr>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37" name="Espace réservé du contenu 5">
              <a:extLst>
                <a:ext uri="{FF2B5EF4-FFF2-40B4-BE49-F238E27FC236}">
                  <a16:creationId xmlns:a16="http://schemas.microsoft.com/office/drawing/2014/main" id="{E8934CB0-71F4-4400-844D-6BBD3DA7E960}"/>
                </a:ext>
              </a:extLst>
            </p:cNvPr>
            <p:cNvSpPr txBox="1">
              <a:spLocks/>
            </p:cNvSpPr>
            <p:nvPr/>
          </p:nvSpPr>
          <p:spPr>
            <a:xfrm>
              <a:off x="8406143" y="3138993"/>
              <a:ext cx="1281315" cy="769091"/>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ja-JP" altLang="en-US" sz="1800" i="0" dirty="0">
                  <a:solidFill>
                    <a:srgbClr val="FF0066"/>
                  </a:solidFill>
                  <a:latin typeface="BIZ UDPゴシック" panose="020B0400000000000000" pitchFamily="50" charset="-128"/>
                  <a:ea typeface="BIZ UDPゴシック" panose="020B0400000000000000" pitchFamily="50" charset="-128"/>
                </a:rPr>
                <a:t>機能改善</a:t>
              </a:r>
              <a:endParaRPr lang="en-US" altLang="ja-JP" sz="1800" i="0" dirty="0">
                <a:solidFill>
                  <a:srgbClr val="FF0066"/>
                </a:solidFill>
                <a:latin typeface="BIZ UDPゴシック" panose="020B0400000000000000" pitchFamily="50" charset="-128"/>
                <a:ea typeface="BIZ UDPゴシック" panose="020B0400000000000000" pitchFamily="50" charset="-128"/>
              </a:endParaRPr>
            </a:p>
            <a:p>
              <a:pPr marL="0" marR="0" lvl="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lang="ja-JP" altLang="en-US" sz="1800" i="0" dirty="0">
                  <a:solidFill>
                    <a:srgbClr val="FF0066"/>
                  </a:solidFill>
                  <a:latin typeface="BIZ UDPゴシック" panose="020B0400000000000000" pitchFamily="50" charset="-128"/>
                  <a:ea typeface="BIZ UDPゴシック" panose="020B0400000000000000" pitchFamily="50" charset="-128"/>
                </a:rPr>
                <a:t>ｱﾌﾟﾘ拡大</a:t>
              </a:r>
              <a:endParaRPr lang="en-US" altLang="ja-JP" sz="1800" i="0" dirty="0">
                <a:solidFill>
                  <a:srgbClr val="FF0066"/>
                </a:solidFill>
                <a:latin typeface="BIZ UDPゴシック" panose="020B0400000000000000" pitchFamily="50" charset="-128"/>
                <a:ea typeface="BIZ UDPゴシック" panose="020B0400000000000000" pitchFamily="50" charset="-128"/>
              </a:endParaRPr>
            </a:p>
            <a:p>
              <a:pPr marL="0" marR="0" lvl="0" indent="0" algn="r" defTabSz="914400" rtl="0" eaLnBrk="1" fontAlgn="auto" latinLnBrk="0" hangingPunct="1">
                <a:lnSpc>
                  <a:spcPts val="2200"/>
                </a:lnSpc>
                <a:spcBef>
                  <a:spcPts val="0"/>
                </a:spcBef>
                <a:spcAft>
                  <a:spcPts val="0"/>
                </a:spcAft>
                <a:buClrTx/>
                <a:buSzTx/>
                <a:buFont typeface="Arial" panose="020B0604020202020204" pitchFamily="34" charset="0"/>
                <a:buNone/>
                <a:tabLst/>
                <a:defRPr/>
              </a:pPr>
              <a:r>
                <a:rPr kumimoji="0" lang="ja-JP" altLang="en-US" sz="1800" b="1" i="0" u="none" strike="noStrike" kern="1200" cap="none" spc="0" normalizeH="0" baseline="0" noProof="0" dirty="0">
                  <a:ln>
                    <a:noFill/>
                  </a:ln>
                  <a:solidFill>
                    <a:srgbClr val="FF0066"/>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⇒急務</a:t>
              </a:r>
              <a:endParaRPr kumimoji="0" lang="en-US" sz="1800" b="1" i="0" u="none" strike="noStrike" kern="1200" cap="none" spc="0" normalizeH="0" baseline="0" noProof="0" dirty="0">
                <a:ln>
                  <a:noFill/>
                </a:ln>
                <a:solidFill>
                  <a:srgbClr val="FF0066"/>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38" name="Espace réservé du contenu 5">
              <a:extLst>
                <a:ext uri="{FF2B5EF4-FFF2-40B4-BE49-F238E27FC236}">
                  <a16:creationId xmlns:a16="http://schemas.microsoft.com/office/drawing/2014/main" id="{CF947F1D-BC0A-4240-9E63-7E02A6A3D84D}"/>
                </a:ext>
              </a:extLst>
            </p:cNvPr>
            <p:cNvSpPr txBox="1">
              <a:spLocks/>
            </p:cNvSpPr>
            <p:nvPr/>
          </p:nvSpPr>
          <p:spPr>
            <a:xfrm>
              <a:off x="8755560" y="1700808"/>
              <a:ext cx="1183781" cy="29246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kumimoji="0"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２００９年</a:t>
              </a:r>
              <a:endParaRPr kumimoji="0" 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39" name="Espace réservé du contenu 5">
              <a:extLst>
                <a:ext uri="{FF2B5EF4-FFF2-40B4-BE49-F238E27FC236}">
                  <a16:creationId xmlns:a16="http://schemas.microsoft.com/office/drawing/2014/main" id="{F85FD515-4B76-489A-BDA2-1670EC97E9E9}"/>
                </a:ext>
              </a:extLst>
            </p:cNvPr>
            <p:cNvSpPr txBox="1">
              <a:spLocks/>
            </p:cNvSpPr>
            <p:nvPr/>
          </p:nvSpPr>
          <p:spPr>
            <a:xfrm>
              <a:off x="8755560" y="4168766"/>
              <a:ext cx="1183781" cy="29246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kumimoji="0"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２０</a:t>
              </a:r>
              <a:r>
                <a:rPr kumimoji="0"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20</a:t>
              </a:r>
              <a:r>
                <a:rPr kumimoji="0"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年</a:t>
              </a:r>
              <a:endParaRPr kumimoji="0" 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40" name="Espace réservé du contenu 5">
              <a:extLst>
                <a:ext uri="{FF2B5EF4-FFF2-40B4-BE49-F238E27FC236}">
                  <a16:creationId xmlns:a16="http://schemas.microsoft.com/office/drawing/2014/main" id="{C6F9A6A4-DA33-4814-8C50-22C794AD7EFF}"/>
                </a:ext>
              </a:extLst>
            </p:cNvPr>
            <p:cNvSpPr txBox="1">
              <a:spLocks/>
            </p:cNvSpPr>
            <p:nvPr/>
          </p:nvSpPr>
          <p:spPr>
            <a:xfrm>
              <a:off x="9347450" y="4533351"/>
              <a:ext cx="1281315" cy="383578"/>
            </a:xfrm>
            <a:prstGeom prst="rect">
              <a:avLst/>
            </a:prstGeom>
            <a:solidFill>
              <a:schemeClr val="bg1"/>
            </a:solidFill>
            <a:ln w="12700">
              <a:solidFill>
                <a:srgbClr val="FF0066"/>
              </a:solidFill>
            </a:ln>
            <a:effectLst>
              <a:outerShdw blurRad="50800" dist="38100" dir="2700000" algn="tl" rotWithShape="0">
                <a:prstClr val="black">
                  <a:alpha val="40000"/>
                </a:prstClr>
              </a:outerShdw>
            </a:effectLst>
          </p:spPr>
          <p:txBody>
            <a:bodyPr anchor="ctr" anchorCtr="0"/>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1800"/>
                </a:lnSpc>
                <a:spcBef>
                  <a:spcPts val="0"/>
                </a:spcBef>
                <a:spcAft>
                  <a:spcPts val="0"/>
                </a:spcAft>
                <a:buClrTx/>
                <a:buSzTx/>
                <a:buFont typeface="Arial" panose="020B0604020202020204" pitchFamily="34" charset="0"/>
                <a:buNone/>
                <a:tabLst/>
                <a:defRPr/>
              </a:pPr>
              <a:r>
                <a:rPr kumimoji="0" lang="ja-JP" altLang="en-US" sz="1800" b="1" i="0" u="none" strike="noStrike" kern="1200" cap="none" spc="0" normalizeH="0" baseline="0" noProof="0" dirty="0">
                  <a:ln>
                    <a:noFill/>
                  </a:ln>
                  <a:solidFill>
                    <a:srgbClr val="FF0066"/>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rPr>
                <a:t>中大規模</a:t>
              </a:r>
              <a:endParaRPr kumimoji="0" lang="en-US" sz="1800" b="1" i="0" u="none" strike="noStrike" kern="1200" cap="none" spc="0" normalizeH="0" baseline="0" noProof="0" dirty="0">
                <a:ln>
                  <a:noFill/>
                </a:ln>
                <a:solidFill>
                  <a:srgbClr val="FF0066"/>
                </a:solidFill>
                <a:effectLst/>
                <a:uLnTx/>
                <a:uFillTx/>
                <a:latin typeface="BIZ UDPゴシック" panose="020B0400000000000000" pitchFamily="50" charset="-128"/>
                <a:ea typeface="BIZ UDPゴシック" panose="020B0400000000000000" pitchFamily="50" charset="-128"/>
                <a:cs typeface="Segoe UI Semilight" panose="020B0402040204020203" pitchFamily="34" charset="0"/>
              </a:endParaRPr>
            </a:p>
          </p:txBody>
        </p:sp>
        <p:sp>
          <p:nvSpPr>
            <p:cNvPr id="41" name="四角形: 角を丸くする 40">
              <a:extLst>
                <a:ext uri="{FF2B5EF4-FFF2-40B4-BE49-F238E27FC236}">
                  <a16:creationId xmlns:a16="http://schemas.microsoft.com/office/drawing/2014/main" id="{D5F48654-36A1-43DF-B4AD-E3C3964925BE}"/>
                </a:ext>
              </a:extLst>
            </p:cNvPr>
            <p:cNvSpPr/>
            <p:nvPr/>
          </p:nvSpPr>
          <p:spPr>
            <a:xfrm>
              <a:off x="8535898" y="1561534"/>
              <a:ext cx="3566015" cy="3523650"/>
            </a:xfrm>
            <a:prstGeom prst="roundRect">
              <a:avLst>
                <a:gd name="adj" fmla="val 2874"/>
              </a:avLst>
            </a:prstGeom>
            <a:no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823184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à coins arrondis 41"/>
          <p:cNvSpPr/>
          <p:nvPr/>
        </p:nvSpPr>
        <p:spPr>
          <a:xfrm>
            <a:off x="285827" y="1902954"/>
            <a:ext cx="11447723" cy="986285"/>
          </a:xfrm>
          <a:prstGeom prst="roundRect">
            <a:avLst/>
          </a:prstGeom>
          <a:solidFill>
            <a:srgbClr val="CCF5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2" name="Text Placeholder 2"/>
          <p:cNvSpPr>
            <a:spLocks noGrp="1"/>
          </p:cNvSpPr>
          <p:nvPr>
            <p:ph sz="half" idx="1"/>
          </p:nvPr>
        </p:nvSpPr>
        <p:spPr>
          <a:xfrm>
            <a:off x="2621401" y="2186736"/>
            <a:ext cx="4507728"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SCADA station v12 CPT</a:t>
            </a:r>
            <a:endParaRPr lang="en-US" sz="2400" dirty="0"/>
          </a:p>
        </p:txBody>
      </p:sp>
      <p:sp>
        <p:nvSpPr>
          <p:cNvPr id="132" name="Text Placeholder 2"/>
          <p:cNvSpPr>
            <a:spLocks noGrp="1"/>
          </p:cNvSpPr>
          <p:nvPr>
            <p:ph sz="half" idx="1"/>
          </p:nvPr>
        </p:nvSpPr>
        <p:spPr>
          <a:xfrm>
            <a:off x="8034387" y="1543202"/>
            <a:ext cx="1305200" cy="438151"/>
          </a:xfrm>
        </p:spPr>
        <p:txBody>
          <a:bodyPr vert="horz" lIns="91440" tIns="45720" rIns="91440" bIns="45720" rtlCol="0" anchor="t">
            <a:noAutofit/>
          </a:bodyPr>
          <a:lstStyle/>
          <a:p>
            <a:r>
              <a:rPr lang="en-US" sz="2000" b="0" dirty="0"/>
              <a:t>Backend</a:t>
            </a:r>
            <a:endParaRPr lang="en-US" sz="2400" dirty="0"/>
          </a:p>
        </p:txBody>
      </p:sp>
      <p:sp>
        <p:nvSpPr>
          <p:cNvPr id="133" name="Text Placeholder 2"/>
          <p:cNvSpPr>
            <a:spLocks noGrp="1"/>
          </p:cNvSpPr>
          <p:nvPr>
            <p:ph sz="half" idx="1"/>
          </p:nvPr>
        </p:nvSpPr>
        <p:spPr>
          <a:xfrm>
            <a:off x="9274788" y="1518690"/>
            <a:ext cx="2458762" cy="438151"/>
          </a:xfrm>
        </p:spPr>
        <p:txBody>
          <a:bodyPr vert="horz" lIns="91440" tIns="45720" rIns="91440" bIns="45720" rtlCol="0" anchor="t">
            <a:noAutofit/>
          </a:bodyPr>
          <a:lstStyle/>
          <a:p>
            <a:r>
              <a:rPr lang="en-US" sz="2000" b="0" dirty="0"/>
              <a:t>Web/Mobile clients</a:t>
            </a: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69" name="Rectangle à coins arrondis 68"/>
          <p:cNvSpPr/>
          <p:nvPr/>
        </p:nvSpPr>
        <p:spPr>
          <a:xfrm>
            <a:off x="200340" y="3020469"/>
            <a:ext cx="11534596" cy="1612822"/>
          </a:xfrm>
          <a:prstGeom prst="roundRect">
            <a:avLst/>
          </a:prstGeom>
          <a:solidFill>
            <a:schemeClr val="accent4">
              <a:lumMod val="20000"/>
              <a:lumOff val="80000"/>
            </a:schemeClr>
          </a:solidFill>
          <a:ln>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7" name="Text Placeholder 2"/>
          <p:cNvSpPr>
            <a:spLocks noGrp="1"/>
          </p:cNvSpPr>
          <p:nvPr>
            <p:ph sz="half" idx="1"/>
          </p:nvPr>
        </p:nvSpPr>
        <p:spPr>
          <a:xfrm>
            <a:off x="2578879" y="3233610"/>
            <a:ext cx="4532395" cy="438151"/>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1 SCADA station v15 CPT</a:t>
            </a:r>
          </a:p>
          <a:p>
            <a:pPr marL="342900" indent="-342900">
              <a:buFont typeface="Arial" panose="020B0604020202020204" pitchFamily="34" charset="0"/>
              <a:buChar char="•"/>
            </a:pPr>
            <a:r>
              <a:rPr lang="en-US" sz="2000" b="0" dirty="0"/>
              <a:t>1 </a:t>
            </a:r>
            <a:r>
              <a:rPr lang="en-US" sz="2000" b="0" dirty="0" err="1"/>
              <a:t>Web&amp;Mobile</a:t>
            </a:r>
            <a:r>
              <a:rPr lang="en-US" sz="2000" b="0" dirty="0"/>
              <a:t> Backend</a:t>
            </a:r>
          </a:p>
          <a:p>
            <a:pPr marL="342900" indent="-342900">
              <a:buFont typeface="Arial" panose="020B0604020202020204" pitchFamily="34" charset="0"/>
              <a:buChar char="•"/>
            </a:pPr>
            <a:r>
              <a:rPr lang="en-US" sz="2000" b="0" dirty="0"/>
              <a:t>1 Engineering station</a:t>
            </a:r>
          </a:p>
          <a:p>
            <a:pPr marL="342900" indent="-342900">
              <a:buFont typeface="Arial" panose="020B0604020202020204" pitchFamily="34" charset="0"/>
              <a:buChar char="•"/>
            </a:pPr>
            <a:endParaRPr lang="en-US" sz="2400" dirty="0"/>
          </a:p>
        </p:txBody>
      </p:sp>
      <p:sp>
        <p:nvSpPr>
          <p:cNvPr id="101" name="Text Placeholder 2"/>
          <p:cNvSpPr>
            <a:spLocks noGrp="1"/>
          </p:cNvSpPr>
          <p:nvPr>
            <p:ph sz="half" idx="1"/>
          </p:nvPr>
        </p:nvSpPr>
        <p:spPr>
          <a:xfrm>
            <a:off x="285827" y="2177020"/>
            <a:ext cx="2178153" cy="438151"/>
          </a:xfrm>
        </p:spPr>
        <p:txBody>
          <a:bodyPr vert="horz" lIns="91440" tIns="45720" rIns="91440" bIns="45720" rtlCol="0" anchor="t">
            <a:noAutofit/>
          </a:bodyPr>
          <a:lstStyle/>
          <a:p>
            <a:r>
              <a:rPr lang="en-US" sz="2000" b="0" dirty="0"/>
              <a:t>Existing </a:t>
            </a:r>
            <a:r>
              <a:rPr lang="en-US" sz="2000" b="0" dirty="0" err="1"/>
              <a:t>PcVue</a:t>
            </a:r>
            <a:endParaRPr lang="en-US" sz="2400" dirty="0"/>
          </a:p>
        </p:txBody>
      </p:sp>
      <p:grpSp>
        <p:nvGrpSpPr>
          <p:cNvPr id="177" name="Groupe 176"/>
          <p:cNvGrpSpPr/>
          <p:nvPr/>
        </p:nvGrpSpPr>
        <p:grpSpPr>
          <a:xfrm>
            <a:off x="9554595" y="3238517"/>
            <a:ext cx="709896" cy="525331"/>
            <a:chOff x="1739334" y="2012659"/>
            <a:chExt cx="813183" cy="587224"/>
          </a:xfrm>
        </p:grpSpPr>
        <p:pic>
          <p:nvPicPr>
            <p:cNvPr id="178" name="Imag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7878" y="2012659"/>
              <a:ext cx="486996" cy="525112"/>
            </a:xfrm>
            <a:prstGeom prst="rect">
              <a:avLst/>
            </a:prstGeom>
          </p:spPr>
        </p:pic>
        <p:pic>
          <p:nvPicPr>
            <p:cNvPr id="179" name="Image 1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334" y="2235811"/>
              <a:ext cx="364072" cy="364072"/>
            </a:xfrm>
            <a:prstGeom prst="rect">
              <a:avLst/>
            </a:prstGeom>
          </p:spPr>
        </p:pic>
        <p:pic>
          <p:nvPicPr>
            <p:cNvPr id="180" name="Image 1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6707" y="2249942"/>
              <a:ext cx="335810" cy="335810"/>
            </a:xfrm>
            <a:prstGeom prst="rect">
              <a:avLst/>
            </a:prstGeom>
          </p:spPr>
        </p:pic>
      </p:grpSp>
      <p:sp>
        <p:nvSpPr>
          <p:cNvPr id="182" name="Text Placeholder 2"/>
          <p:cNvSpPr>
            <a:spLocks noGrp="1"/>
          </p:cNvSpPr>
          <p:nvPr>
            <p:ph sz="half" idx="1"/>
          </p:nvPr>
        </p:nvSpPr>
        <p:spPr>
          <a:xfrm>
            <a:off x="10286208" y="3095489"/>
            <a:ext cx="1488107" cy="438151"/>
          </a:xfrm>
        </p:spPr>
        <p:txBody>
          <a:bodyPr vert="horz" lIns="91440" tIns="45720" rIns="91440" bIns="45720" rtlCol="0" anchor="t">
            <a:noAutofit/>
          </a:bodyPr>
          <a:lstStyle/>
          <a:p>
            <a:r>
              <a:rPr lang="en-US" sz="1800" b="0" dirty="0"/>
              <a:t>3 </a:t>
            </a:r>
            <a:r>
              <a:rPr lang="en-US" sz="1800" b="0" dirty="0" err="1"/>
              <a:t>WebVue</a:t>
            </a:r>
            <a:br>
              <a:rPr lang="en-US" sz="1800" b="0" dirty="0"/>
            </a:br>
            <a:r>
              <a:rPr lang="en-US" sz="1800" b="0" dirty="0"/>
              <a:t>11 </a:t>
            </a:r>
            <a:r>
              <a:rPr lang="en-US" sz="1800" b="0" dirty="0" err="1"/>
              <a:t>TouchVue</a:t>
            </a:r>
            <a:br>
              <a:rPr lang="en-US" sz="1800" b="0" dirty="0"/>
            </a:br>
            <a:r>
              <a:rPr lang="en-US" sz="1800" b="0" dirty="0"/>
              <a:t>12 </a:t>
            </a:r>
            <a:r>
              <a:rPr lang="en-US" sz="1800" b="0" dirty="0" err="1"/>
              <a:t>SnapVue</a:t>
            </a:r>
            <a:endParaRPr lang="en-US" sz="1800" b="0" dirty="0"/>
          </a:p>
          <a:p>
            <a:pPr lvl="0">
              <a:buClr>
                <a:schemeClr val="tx1">
                  <a:lumMod val="65000"/>
                  <a:lumOff val="35000"/>
                </a:schemeClr>
              </a:buClr>
              <a:buFont typeface="Wingdings" panose="05000000000000000000" pitchFamily="2" charset="2"/>
              <a:buChar char="ü"/>
            </a:pPr>
            <a:endParaRPr lang="en-US" sz="3200" dirty="0">
              <a:solidFill>
                <a:schemeClr val="tx1">
                  <a:lumMod val="65000"/>
                  <a:lumOff val="35000"/>
                </a:schemeClr>
              </a:solidFill>
            </a:endParaRPr>
          </a:p>
          <a:p>
            <a:endParaRPr lang="en-US" sz="2400" dirty="0"/>
          </a:p>
          <a:p>
            <a:pPr marL="0" indent="0">
              <a:buNone/>
            </a:pPr>
            <a:endParaRPr lang="en-US" sz="2400" dirty="0"/>
          </a:p>
          <a:p>
            <a:endParaRPr lang="en-US" sz="2400" dirty="0"/>
          </a:p>
        </p:txBody>
      </p:sp>
      <p:cxnSp>
        <p:nvCxnSpPr>
          <p:cNvPr id="183" name="Connecteur droit avec flèche 182"/>
          <p:cNvCxnSpPr/>
          <p:nvPr/>
        </p:nvCxnSpPr>
        <p:spPr>
          <a:xfrm>
            <a:off x="9107391" y="3417619"/>
            <a:ext cx="32307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Text Placeholder 2"/>
          <p:cNvSpPr>
            <a:spLocks noGrp="1"/>
          </p:cNvSpPr>
          <p:nvPr>
            <p:ph sz="half" idx="1"/>
          </p:nvPr>
        </p:nvSpPr>
        <p:spPr>
          <a:xfrm>
            <a:off x="1723995" y="4746275"/>
            <a:ext cx="11338595" cy="965848"/>
          </a:xfrm>
        </p:spPr>
        <p:txBody>
          <a:bodyPr vert="horz" lIns="91440" tIns="45720" rIns="91440" bIns="45720" rtlCol="0" anchor="t">
            <a:noAutofit/>
          </a:bodyPr>
          <a:lstStyle/>
          <a:p>
            <a:pPr marL="342900" indent="-342900">
              <a:buFont typeface="Arial" panose="020B0604020202020204" pitchFamily="34" charset="0"/>
              <a:buChar char="•"/>
            </a:pPr>
            <a:r>
              <a:rPr lang="en-US" sz="2000" b="0" dirty="0"/>
              <a:t>Update SCADA station </a:t>
            </a:r>
            <a:r>
              <a:rPr lang="en-US" sz="2000" b="0" dirty="0" err="1"/>
              <a:t>en</a:t>
            </a:r>
            <a:r>
              <a:rPr lang="en-US" sz="2000" b="0" dirty="0"/>
              <a:t> v15</a:t>
            </a:r>
          </a:p>
          <a:p>
            <a:pPr marL="342900" indent="-342900">
              <a:buFont typeface="Arial" panose="020B0604020202020204" pitchFamily="34" charset="0"/>
              <a:buChar char="•"/>
            </a:pPr>
            <a:r>
              <a:rPr lang="en-US" sz="2000" b="0" dirty="0"/>
              <a:t>Add a license “</a:t>
            </a:r>
            <a:r>
              <a:rPr lang="en-US" sz="2000" b="0" dirty="0" err="1"/>
              <a:t>PcVue</a:t>
            </a:r>
            <a:r>
              <a:rPr lang="en-US" sz="2000" b="0" dirty="0"/>
              <a:t> studio” (for </a:t>
            </a:r>
            <a:r>
              <a:rPr lang="en-US" sz="2000" b="0" dirty="0" err="1"/>
              <a:t>ContextVue</a:t>
            </a:r>
            <a:r>
              <a:rPr lang="en-US" sz="2000" b="0" dirty="0"/>
              <a:t> settings)</a:t>
            </a:r>
          </a:p>
          <a:p>
            <a:pPr marL="342900" indent="-342900">
              <a:buFont typeface="Arial" panose="020B0604020202020204" pitchFamily="34" charset="0"/>
              <a:buChar char="•"/>
            </a:pPr>
            <a:r>
              <a:rPr lang="en-US" sz="2000" b="0" dirty="0"/>
              <a:t>Add a license </a:t>
            </a:r>
            <a:r>
              <a:rPr lang="en-US" sz="2000" b="0" dirty="0" err="1"/>
              <a:t>Web&amp;Mobile</a:t>
            </a:r>
            <a:r>
              <a:rPr lang="en-US" sz="2000" b="0" dirty="0"/>
              <a:t> backend (# clients, </a:t>
            </a:r>
            <a:r>
              <a:rPr lang="en-US" sz="2000" b="0" dirty="0" err="1"/>
              <a:t>SnapVue</a:t>
            </a:r>
            <a:r>
              <a:rPr lang="en-US" sz="2000" b="0" dirty="0"/>
              <a:t>) </a:t>
            </a:r>
            <a:r>
              <a:rPr lang="en-US" sz="1600" dirty="0"/>
              <a:t>WMB_SER_RT</a:t>
            </a:r>
          </a:p>
          <a:p>
            <a:pPr marL="342900" indent="-342900">
              <a:buFont typeface="Arial" panose="020B0604020202020204" pitchFamily="34" charset="0"/>
              <a:buChar char="•"/>
            </a:pPr>
            <a:r>
              <a:rPr lang="en-US" sz="2000" b="0" dirty="0"/>
              <a:t>Add a license #clients Web/mobile </a:t>
            </a:r>
            <a:r>
              <a:rPr lang="en-US" sz="1600" dirty="0"/>
              <a:t>SV_WBV3,SV_TVC10,SV_SVC10 + 2xSV_SVC01 + SV_TVC01</a:t>
            </a:r>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marL="342900" indent="-342900">
              <a:buFont typeface="Arial" panose="020B0604020202020204" pitchFamily="34" charset="0"/>
              <a:buChar char="•"/>
            </a:pPr>
            <a:endParaRPr lang="en-US" sz="2000" b="0" dirty="0"/>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endParaRPr>
          </a:p>
          <a:p>
            <a:endParaRPr lang="en-US" sz="2400" dirty="0"/>
          </a:p>
          <a:p>
            <a:pPr marL="0" indent="0">
              <a:buNone/>
            </a:pPr>
            <a:endParaRPr lang="en-US" sz="2400" dirty="0"/>
          </a:p>
          <a:p>
            <a:endParaRPr lang="en-US" sz="2400" dirty="0"/>
          </a:p>
        </p:txBody>
      </p:sp>
      <p:sp>
        <p:nvSpPr>
          <p:cNvPr id="26" name="Flèche droite rayée 25"/>
          <p:cNvSpPr/>
          <p:nvPr/>
        </p:nvSpPr>
        <p:spPr>
          <a:xfrm rot="5400000">
            <a:off x="723886" y="2406754"/>
            <a:ext cx="452118" cy="105204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Text Placeholder 2"/>
          <p:cNvSpPr>
            <a:spLocks noGrp="1"/>
          </p:cNvSpPr>
          <p:nvPr>
            <p:ph sz="half" idx="1"/>
          </p:nvPr>
        </p:nvSpPr>
        <p:spPr>
          <a:xfrm>
            <a:off x="5453759" y="1528533"/>
            <a:ext cx="3383840" cy="438151"/>
          </a:xfrm>
        </p:spPr>
        <p:txBody>
          <a:bodyPr vert="horz" lIns="91440" tIns="45720" rIns="91440" bIns="45720" rtlCol="0" anchor="t">
            <a:noAutofit/>
          </a:bodyPr>
          <a:lstStyle/>
          <a:p>
            <a:pPr algn="ctr"/>
            <a:r>
              <a:rPr lang="en-US" sz="2000" b="0" dirty="0"/>
              <a:t>Data sources</a:t>
            </a:r>
            <a:endParaRPr lang="en-US" sz="2400" dirty="0"/>
          </a:p>
        </p:txBody>
      </p:sp>
      <p:grpSp>
        <p:nvGrpSpPr>
          <p:cNvPr id="44" name="Groupe 43"/>
          <p:cNvGrpSpPr/>
          <p:nvPr/>
        </p:nvGrpSpPr>
        <p:grpSpPr>
          <a:xfrm>
            <a:off x="6855167" y="2011961"/>
            <a:ext cx="581025" cy="950174"/>
            <a:chOff x="6894180" y="1986517"/>
            <a:chExt cx="581025" cy="950174"/>
          </a:xfrm>
        </p:grpSpPr>
        <p:pic>
          <p:nvPicPr>
            <p:cNvPr id="45" name="Imag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46"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7" name="Groupe 6"/>
          <p:cNvGrpSpPr/>
          <p:nvPr/>
        </p:nvGrpSpPr>
        <p:grpSpPr>
          <a:xfrm>
            <a:off x="304608" y="6336948"/>
            <a:ext cx="5898054" cy="586490"/>
            <a:chOff x="304608" y="6336948"/>
            <a:chExt cx="5898054" cy="586490"/>
          </a:xfrm>
        </p:grpSpPr>
        <p:pic>
          <p:nvPicPr>
            <p:cNvPr id="53" name="Image 52"/>
            <p:cNvPicPr>
              <a:picLocks noChangeAspect="1"/>
            </p:cNvPicPr>
            <p:nvPr/>
          </p:nvPicPr>
          <p:blipFill>
            <a:blip r:embed="rId9">
              <a:clrChange>
                <a:clrFrom>
                  <a:srgbClr val="000000"/>
                </a:clrFrom>
                <a:clrTo>
                  <a:srgbClr val="000000">
                    <a:alpha val="0"/>
                  </a:srgbClr>
                </a:clrTo>
              </a:clrChange>
            </a:blip>
            <a:stretch>
              <a:fillRect/>
            </a:stretch>
          </p:blipFill>
          <p:spPr>
            <a:xfrm>
              <a:off x="2021328" y="6515770"/>
              <a:ext cx="288434" cy="295576"/>
            </a:xfrm>
            <a:prstGeom prst="rect">
              <a:avLst/>
            </a:prstGeom>
          </p:spPr>
        </p:pic>
        <p:sp>
          <p:nvSpPr>
            <p:cNvPr id="55" name="ZoneTexte 54"/>
            <p:cNvSpPr txBox="1"/>
            <p:nvPr/>
          </p:nvSpPr>
          <p:spPr>
            <a:xfrm>
              <a:off x="2305361" y="6515770"/>
              <a:ext cx="1347746"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Server IIS</a:t>
              </a:r>
            </a:p>
          </p:txBody>
        </p:sp>
        <p:sp>
          <p:nvSpPr>
            <p:cNvPr id="56" name="ZoneTexte 55"/>
            <p:cNvSpPr txBox="1"/>
            <p:nvPr/>
          </p:nvSpPr>
          <p:spPr>
            <a:xfrm>
              <a:off x="4028462" y="6507939"/>
              <a:ext cx="2174200" cy="307777"/>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Physical or virtual Server</a:t>
              </a:r>
            </a:p>
          </p:txBody>
        </p:sp>
        <p:pic>
          <p:nvPicPr>
            <p:cNvPr id="57"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8443" y="6336948"/>
              <a:ext cx="282983" cy="486599"/>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e 57"/>
            <p:cNvGrpSpPr/>
            <p:nvPr/>
          </p:nvGrpSpPr>
          <p:grpSpPr>
            <a:xfrm>
              <a:off x="304608" y="6400218"/>
              <a:ext cx="1733925" cy="523220"/>
              <a:chOff x="323475" y="6297253"/>
              <a:chExt cx="1733925" cy="523220"/>
            </a:xfrm>
          </p:grpSpPr>
          <p:sp>
            <p:nvSpPr>
              <p:cNvPr id="59" name="ZoneTexte 58"/>
              <p:cNvSpPr txBox="1"/>
              <p:nvPr/>
            </p:nvSpPr>
            <p:spPr>
              <a:xfrm>
                <a:off x="651688" y="6297253"/>
                <a:ext cx="1405712" cy="523220"/>
              </a:xfrm>
              <a:prstGeom prst="rect">
                <a:avLst/>
              </a:prstGeom>
              <a:noFill/>
            </p:spPr>
            <p:txBody>
              <a:bodyPr wrap="square" rtlCol="0">
                <a:spAutoFit/>
              </a:bodyPr>
              <a:lstStyle/>
              <a:p>
                <a:r>
                  <a:rPr lang="en-US" sz="1400" i="0" dirty="0">
                    <a:solidFill>
                      <a:schemeClr val="tx1"/>
                    </a:solidFill>
                    <a:latin typeface="Segoe UI" panose="020B0502040204020203" pitchFamily="34" charset="0"/>
                    <a:cs typeface="Segoe UI" panose="020B0502040204020203" pitchFamily="34" charset="0"/>
                  </a:rPr>
                  <a:t>Web &amp; Mobile Backend</a:t>
                </a:r>
              </a:p>
            </p:txBody>
          </p:sp>
          <p:pic>
            <p:nvPicPr>
              <p:cNvPr id="60" name="Image 59"/>
              <p:cNvPicPr>
                <a:picLocks noChangeAspect="1"/>
              </p:cNvPicPr>
              <p:nvPr/>
            </p:nvPicPr>
            <p:blipFill>
              <a:blip r:embed="rId10"/>
              <a:stretch>
                <a:fillRect/>
              </a:stretch>
            </p:blipFill>
            <p:spPr>
              <a:xfrm>
                <a:off x="449974" y="6323233"/>
                <a:ext cx="245542" cy="250333"/>
              </a:xfrm>
              <a:prstGeom prst="rect">
                <a:avLst/>
              </a:prstGeom>
            </p:spPr>
          </p:pic>
          <p:pic>
            <p:nvPicPr>
              <p:cNvPr id="61" name="Imag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475" y="6492669"/>
                <a:ext cx="238627" cy="241692"/>
              </a:xfrm>
              <a:prstGeom prst="rect">
                <a:avLst/>
              </a:prstGeom>
            </p:spPr>
          </p:pic>
        </p:grpSp>
      </p:grpSp>
      <p:grpSp>
        <p:nvGrpSpPr>
          <p:cNvPr id="73" name="Groupe 72"/>
          <p:cNvGrpSpPr/>
          <p:nvPr/>
        </p:nvGrpSpPr>
        <p:grpSpPr>
          <a:xfrm>
            <a:off x="6898087" y="3140978"/>
            <a:ext cx="581025" cy="950174"/>
            <a:chOff x="6894180" y="1986517"/>
            <a:chExt cx="581025" cy="950174"/>
          </a:xfrm>
        </p:grpSpPr>
        <p:pic>
          <p:nvPicPr>
            <p:cNvPr id="74" name="Imag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4180" y="2355666"/>
              <a:ext cx="581025" cy="581025"/>
            </a:xfrm>
            <a:prstGeom prst="rect">
              <a:avLst/>
            </a:prstGeom>
          </p:spPr>
        </p:pic>
        <p:pic>
          <p:nvPicPr>
            <p:cNvPr id="75"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8796" y="1986517"/>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76" name="Image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50759" y="2265714"/>
              <a:ext cx="238627" cy="241692"/>
            </a:xfrm>
            <a:prstGeom prst="rect">
              <a:avLst/>
            </a:prstGeom>
          </p:spPr>
        </p:pic>
      </p:grpSp>
      <p:grpSp>
        <p:nvGrpSpPr>
          <p:cNvPr id="48" name="Groupe 47"/>
          <p:cNvGrpSpPr/>
          <p:nvPr/>
        </p:nvGrpSpPr>
        <p:grpSpPr>
          <a:xfrm>
            <a:off x="8560269" y="3992167"/>
            <a:ext cx="438567" cy="579437"/>
            <a:chOff x="8488262" y="3996915"/>
            <a:chExt cx="438567" cy="579437"/>
          </a:xfrm>
        </p:grpSpPr>
        <p:pic>
          <p:nvPicPr>
            <p:cNvPr id="49"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8262" y="3996915"/>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51" name="Image 50"/>
            <p:cNvPicPr>
              <a:picLocks noChangeAspect="1"/>
            </p:cNvPicPr>
            <p:nvPr/>
          </p:nvPicPr>
          <p:blipFill>
            <a:blip r:embed="rId10"/>
            <a:stretch>
              <a:fillRect/>
            </a:stretch>
          </p:blipFill>
          <p:spPr>
            <a:xfrm>
              <a:off x="8681287" y="4326019"/>
              <a:ext cx="245542" cy="250333"/>
            </a:xfrm>
            <a:prstGeom prst="rect">
              <a:avLst/>
            </a:prstGeom>
          </p:spPr>
        </p:pic>
      </p:grpSp>
      <p:cxnSp>
        <p:nvCxnSpPr>
          <p:cNvPr id="52" name="Connecteur droit avec flèche 51"/>
          <p:cNvCxnSpPr/>
          <p:nvPr/>
        </p:nvCxnSpPr>
        <p:spPr>
          <a:xfrm>
            <a:off x="7713612" y="3409330"/>
            <a:ext cx="64432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4" name="Groupe 53"/>
          <p:cNvGrpSpPr/>
          <p:nvPr/>
        </p:nvGrpSpPr>
        <p:grpSpPr>
          <a:xfrm>
            <a:off x="8473502" y="3051058"/>
            <a:ext cx="525334" cy="645033"/>
            <a:chOff x="8401495" y="3996915"/>
            <a:chExt cx="525334" cy="645033"/>
          </a:xfrm>
        </p:grpSpPr>
        <p:pic>
          <p:nvPicPr>
            <p:cNvPr id="62" name="Picture 6" descr="D:\ARC\ARC_Libraries\V11.1\LIB\ACTUAL\PcVue\V1.8\FR\Lib\SH_SYSTEM\B\PCVUE_LIBS_SYSTEM_SERVER_CABINET_FRONT_12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8262" y="3996915"/>
              <a:ext cx="282983" cy="486599"/>
            </a:xfrm>
            <a:prstGeom prst="rect">
              <a:avLst/>
            </a:prstGeom>
            <a:noFill/>
            <a:extLst>
              <a:ext uri="{909E8E84-426E-40DD-AFC4-6F175D3DCCD1}">
                <a14:hiddenFill xmlns:a14="http://schemas.microsoft.com/office/drawing/2010/main">
                  <a:solidFill>
                    <a:srgbClr val="FFFFFF"/>
                  </a:solidFill>
                </a14:hiddenFill>
              </a:ext>
            </a:extLst>
          </p:spPr>
        </p:pic>
        <p:pic>
          <p:nvPicPr>
            <p:cNvPr id="63" name="Image 62"/>
            <p:cNvPicPr>
              <a:picLocks noChangeAspect="1"/>
            </p:cNvPicPr>
            <p:nvPr/>
          </p:nvPicPr>
          <p:blipFill>
            <a:blip r:embed="rId9">
              <a:clrChange>
                <a:clrFrom>
                  <a:srgbClr val="000000"/>
                </a:clrFrom>
                <a:clrTo>
                  <a:srgbClr val="000000">
                    <a:alpha val="0"/>
                  </a:srgbClr>
                </a:clrTo>
              </a:clrChange>
            </a:blip>
            <a:stretch>
              <a:fillRect/>
            </a:stretch>
          </p:blipFill>
          <p:spPr>
            <a:xfrm>
              <a:off x="8401495" y="4346372"/>
              <a:ext cx="288434" cy="295576"/>
            </a:xfrm>
            <a:prstGeom prst="rect">
              <a:avLst/>
            </a:prstGeom>
          </p:spPr>
        </p:pic>
        <p:pic>
          <p:nvPicPr>
            <p:cNvPr id="65" name="Image 64"/>
            <p:cNvPicPr>
              <a:picLocks noChangeAspect="1"/>
            </p:cNvPicPr>
            <p:nvPr/>
          </p:nvPicPr>
          <p:blipFill>
            <a:blip r:embed="rId10"/>
            <a:stretch>
              <a:fillRect/>
            </a:stretch>
          </p:blipFill>
          <p:spPr>
            <a:xfrm>
              <a:off x="8681287" y="4326019"/>
              <a:ext cx="245542" cy="250333"/>
            </a:xfrm>
            <a:prstGeom prst="rect">
              <a:avLst/>
            </a:prstGeom>
          </p:spPr>
        </p:pic>
      </p:grpSp>
      <p:cxnSp>
        <p:nvCxnSpPr>
          <p:cNvPr id="68" name="Connecteur droit avec flèche 67"/>
          <p:cNvCxnSpPr/>
          <p:nvPr/>
        </p:nvCxnSpPr>
        <p:spPr>
          <a:xfrm flipH="1">
            <a:off x="8701065" y="3743901"/>
            <a:ext cx="696" cy="20444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382333" y="4657703"/>
            <a:ext cx="1273105" cy="461665"/>
          </a:xfrm>
          <a:prstGeom prst="rect">
            <a:avLst/>
          </a:prstGeom>
        </p:spPr>
        <p:txBody>
          <a:bodyPr wrap="none">
            <a:spAutoFit/>
          </a:bodyPr>
          <a:lstStyle/>
          <a:p>
            <a:r>
              <a:rPr lang="fr-FR" b="1" i="0" dirty="0" err="1">
                <a:solidFill>
                  <a:schemeClr val="tx1"/>
                </a:solidFill>
                <a:latin typeface="Segoe UI Semilight" panose="020B0402040204020203" pitchFamily="34" charset="0"/>
                <a:cs typeface="Segoe UI Semilight" panose="020B0402040204020203" pitchFamily="34" charset="0"/>
              </a:rPr>
              <a:t>Licenses</a:t>
            </a:r>
            <a:endParaRPr lang="fr-FR" dirty="0"/>
          </a:p>
        </p:txBody>
      </p:sp>
      <p:sp>
        <p:nvSpPr>
          <p:cNvPr id="50" name="Text Placeholder 2"/>
          <p:cNvSpPr>
            <a:spLocks noGrp="1"/>
          </p:cNvSpPr>
          <p:nvPr>
            <p:ph sz="half" idx="1"/>
          </p:nvPr>
        </p:nvSpPr>
        <p:spPr>
          <a:xfrm>
            <a:off x="304608" y="3286252"/>
            <a:ext cx="2741029" cy="438151"/>
          </a:xfrm>
        </p:spPr>
        <p:txBody>
          <a:bodyPr vert="horz" lIns="91440" tIns="45720" rIns="91440" bIns="45720" rtlCol="0" anchor="t">
            <a:noAutofit/>
          </a:bodyPr>
          <a:lstStyle/>
          <a:p>
            <a:r>
              <a:rPr lang="en-US" sz="1800" b="0" dirty="0"/>
              <a:t>Add clients</a:t>
            </a:r>
            <a:br>
              <a:rPr lang="en-US" sz="1800" b="0" dirty="0"/>
            </a:br>
            <a:r>
              <a:rPr lang="en-US" sz="1800" b="0" dirty="0" err="1"/>
              <a:t>Web&amp;mobile</a:t>
            </a:r>
            <a:br>
              <a:rPr lang="en-US" sz="1800" b="0" dirty="0"/>
            </a:br>
            <a:endParaRPr lang="en-US" sz="1800" b="0" dirty="0"/>
          </a:p>
        </p:txBody>
      </p:sp>
      <p:sp>
        <p:nvSpPr>
          <p:cNvPr id="2" name="Titre 1"/>
          <p:cNvSpPr>
            <a:spLocks noGrp="1"/>
          </p:cNvSpPr>
          <p:nvPr>
            <p:ph type="title"/>
          </p:nvPr>
        </p:nvSpPr>
        <p:spPr/>
        <p:txBody>
          <a:bodyPr/>
          <a:lstStyle/>
          <a:p>
            <a:endParaRPr lang="fr-FR"/>
          </a:p>
        </p:txBody>
      </p:sp>
      <p:sp>
        <p:nvSpPr>
          <p:cNvPr id="64" name="Espace réservé du texte 3"/>
          <p:cNvSpPr txBox="1">
            <a:spLocks/>
          </p:cNvSpPr>
          <p:nvPr/>
        </p:nvSpPr>
        <p:spPr>
          <a:xfrm>
            <a:off x="2192777" y="-48301"/>
            <a:ext cx="9410619" cy="720000"/>
          </a:xfrm>
          <a:prstGeom prst="rect">
            <a:avLst/>
          </a:prstGeom>
        </p:spPr>
        <p:txBody>
          <a:bodyPr anchor="b" anchorCtr="0"/>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auto">
              <a:spcAft>
                <a:spcPts val="0"/>
              </a:spcAft>
            </a:pPr>
            <a:r>
              <a:rPr lang="fr-FR" i="0" dirty="0" err="1"/>
              <a:t>Deployment</a:t>
            </a:r>
            <a:r>
              <a:rPr lang="fr-FR" i="0" dirty="0"/>
              <a:t> scenarios</a:t>
            </a:r>
          </a:p>
        </p:txBody>
      </p:sp>
      <p:sp>
        <p:nvSpPr>
          <p:cNvPr id="66" name="Espace réservé du texte 4"/>
          <p:cNvSpPr txBox="1">
            <a:spLocks/>
          </p:cNvSpPr>
          <p:nvPr/>
        </p:nvSpPr>
        <p:spPr>
          <a:xfrm>
            <a:off x="2192776" y="788411"/>
            <a:ext cx="9410619" cy="50405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i="1" kern="1200" spc="100" baseline="0">
                <a:solidFill>
                  <a:srgbClr val="CC2412"/>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fontAlgn="auto">
              <a:spcAft>
                <a:spcPts val="0"/>
              </a:spcAft>
            </a:pPr>
            <a:r>
              <a:rPr lang="fr-FR"/>
              <a:t>Add WebVue,TouchVue or SnapVue client to an existing PcVue seamlessly</a:t>
            </a:r>
            <a:endParaRPr lang="fr-FR" dirty="0"/>
          </a:p>
        </p:txBody>
      </p:sp>
    </p:spTree>
    <p:extLst>
      <p:ext uri="{BB962C8B-B14F-4D97-AF65-F5344CB8AC3E}">
        <p14:creationId xmlns:p14="http://schemas.microsoft.com/office/powerpoint/2010/main" val="29847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animEffect transition="in" filter="fade">
                                      <p:cBhvr>
                                        <p:cTn id="13" dur="500"/>
                                        <p:tgtEl>
                                          <p:spTgt spid="50">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xEl>
                                              <p:pRg st="0" end="0"/>
                                            </p:txEl>
                                          </p:spTgt>
                                        </p:tgtEl>
                                        <p:attrNameLst>
                                          <p:attrName>style.visibility</p:attrName>
                                        </p:attrNameLst>
                                      </p:cBhvr>
                                      <p:to>
                                        <p:strVal val="visible"/>
                                      </p:to>
                                    </p:set>
                                    <p:animEffect transition="in" filter="fade">
                                      <p:cBhvr>
                                        <p:cTn id="16" dur="500"/>
                                        <p:tgtEl>
                                          <p:spTgt spid="77">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7">
                                            <p:txEl>
                                              <p:pRg st="1" end="1"/>
                                            </p:txEl>
                                          </p:spTgt>
                                        </p:tgtEl>
                                        <p:attrNameLst>
                                          <p:attrName>style.visibility</p:attrName>
                                        </p:attrNameLst>
                                      </p:cBhvr>
                                      <p:to>
                                        <p:strVal val="visible"/>
                                      </p:to>
                                    </p:set>
                                    <p:animEffect transition="in" filter="fade">
                                      <p:cBhvr>
                                        <p:cTn id="24" dur="500"/>
                                        <p:tgtEl>
                                          <p:spTgt spid="77">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500"/>
                                        <p:tgtEl>
                                          <p:spTgt spid="1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2">
                                            <p:txEl>
                                              <p:pRg st="0" end="0"/>
                                            </p:txEl>
                                          </p:spTgt>
                                        </p:tgtEl>
                                        <p:attrNameLst>
                                          <p:attrName>style.visibility</p:attrName>
                                        </p:attrNameLst>
                                      </p:cBhvr>
                                      <p:to>
                                        <p:strVal val="visible"/>
                                      </p:to>
                                    </p:set>
                                    <p:animEffect transition="in" filter="fade">
                                      <p:cBhvr>
                                        <p:cTn id="30" dur="500"/>
                                        <p:tgtEl>
                                          <p:spTgt spid="182">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3"/>
                                        </p:tgtEl>
                                        <p:attrNameLst>
                                          <p:attrName>style.visibility</p:attrName>
                                        </p:attrNameLst>
                                      </p:cBhvr>
                                      <p:to>
                                        <p:strVal val="visible"/>
                                      </p:to>
                                    </p:set>
                                    <p:animEffect transition="in" filter="fade">
                                      <p:cBhvr>
                                        <p:cTn id="33" dur="500"/>
                                        <p:tgtEl>
                                          <p:spTgt spid="183"/>
                                        </p:tgtEl>
                                      </p:cBhvr>
                                    </p:animEffect>
                                  </p:childTnLst>
                                </p:cTn>
                              </p:par>
                              <p:par>
                                <p:cTn id="34" presetID="10"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500"/>
                                        <p:tgtEl>
                                          <p:spTgt spid="52"/>
                                        </p:tgtEl>
                                      </p:cBhvr>
                                    </p:animEffect>
                                  </p:childTnLst>
                                </p:cTn>
                              </p:par>
                              <p:par>
                                <p:cTn id="37" presetID="10"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7">
                                            <p:txEl>
                                              <p:pRg st="2" end="2"/>
                                            </p:txEl>
                                          </p:spTgt>
                                        </p:tgtEl>
                                        <p:attrNameLst>
                                          <p:attrName>style.visibility</p:attrName>
                                        </p:attrNameLst>
                                      </p:cBhvr>
                                      <p:to>
                                        <p:strVal val="visible"/>
                                      </p:to>
                                    </p:set>
                                    <p:animEffect transition="in" filter="fade">
                                      <p:cBhvr>
                                        <p:cTn id="44" dur="500"/>
                                        <p:tgtEl>
                                          <p:spTgt spid="77">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87">
                                            <p:txEl>
                                              <p:pRg st="0" end="0"/>
                                            </p:txEl>
                                          </p:spTgt>
                                        </p:tgtEl>
                                        <p:attrNameLst>
                                          <p:attrName>style.visibility</p:attrName>
                                        </p:attrNameLst>
                                      </p:cBhvr>
                                      <p:to>
                                        <p:strVal val="visible"/>
                                      </p:to>
                                    </p:set>
                                    <p:animEffect transition="in" filter="fade">
                                      <p:cBhvr>
                                        <p:cTn id="60" dur="500"/>
                                        <p:tgtEl>
                                          <p:spTgt spid="187">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7">
                                            <p:txEl>
                                              <p:pRg st="1" end="1"/>
                                            </p:txEl>
                                          </p:spTgt>
                                        </p:tgtEl>
                                        <p:attrNameLst>
                                          <p:attrName>style.visibility</p:attrName>
                                        </p:attrNameLst>
                                      </p:cBhvr>
                                      <p:to>
                                        <p:strVal val="visible"/>
                                      </p:to>
                                    </p:set>
                                    <p:animEffect transition="in" filter="fade">
                                      <p:cBhvr>
                                        <p:cTn id="65" dur="500"/>
                                        <p:tgtEl>
                                          <p:spTgt spid="187">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7">
                                            <p:txEl>
                                              <p:pRg st="2" end="2"/>
                                            </p:txEl>
                                          </p:spTgt>
                                        </p:tgtEl>
                                        <p:attrNameLst>
                                          <p:attrName>style.visibility</p:attrName>
                                        </p:attrNameLst>
                                      </p:cBhvr>
                                      <p:to>
                                        <p:strVal val="visible"/>
                                      </p:to>
                                    </p:set>
                                    <p:animEffect transition="in" filter="fade">
                                      <p:cBhvr>
                                        <p:cTn id="70" dur="500"/>
                                        <p:tgtEl>
                                          <p:spTgt spid="187">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7">
                                            <p:txEl>
                                              <p:pRg st="3" end="3"/>
                                            </p:txEl>
                                          </p:spTgt>
                                        </p:tgtEl>
                                        <p:attrNameLst>
                                          <p:attrName>style.visibility</p:attrName>
                                        </p:attrNameLst>
                                      </p:cBhvr>
                                      <p:to>
                                        <p:strVal val="visible"/>
                                      </p:to>
                                    </p:set>
                                    <p:animEffect transition="in" filter="fade">
                                      <p:cBhvr>
                                        <p:cTn id="75" dur="500"/>
                                        <p:tgtEl>
                                          <p:spTgt spid="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7" grpId="0" uiExpand="1" build="p"/>
      <p:bldP spid="182" grpId="0" build="p"/>
      <p:bldP spid="187" grpId="0" build="p"/>
      <p:bldP spid="26" grpId="0" animBg="1"/>
      <p:bldP spid="70" grpId="0"/>
      <p:bldP spid="50"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en-US" dirty="0" err="1"/>
              <a:t>ContextVue</a:t>
            </a:r>
            <a:r>
              <a:rPr lang="en-US" dirty="0"/>
              <a:t>/</a:t>
            </a:r>
            <a:r>
              <a:rPr lang="en-US" dirty="0" err="1"/>
              <a:t>SnapVue</a:t>
            </a:r>
            <a:r>
              <a:rPr lang="en-US" dirty="0"/>
              <a:t> - Deployment</a:t>
            </a:r>
          </a:p>
        </p:txBody>
      </p:sp>
      <p:sp>
        <p:nvSpPr>
          <p:cNvPr id="10" name="Text Placeholder 2"/>
          <p:cNvSpPr>
            <a:spLocks noGrp="1"/>
          </p:cNvSpPr>
          <p:nvPr>
            <p:ph sz="half" idx="1"/>
          </p:nvPr>
        </p:nvSpPr>
        <p:spPr>
          <a:xfrm>
            <a:off x="428885" y="2092749"/>
            <a:ext cx="9564970" cy="698246"/>
          </a:xfrm>
        </p:spPr>
        <p:txBody>
          <a:bodyPr vert="horz" lIns="91440" tIns="45720" rIns="91440" bIns="45720" rtlCol="0" anchor="t">
            <a:noAutofit/>
          </a:bodyPr>
          <a:lstStyle/>
          <a:p>
            <a:pPr marL="342900" lvl="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Interface for configuring and deploying web&amp; mobile architectures</a:t>
            </a:r>
          </a:p>
          <a:p>
            <a:pPr marL="342900" lvl="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Deployment of web services and web apps on IIS</a:t>
            </a:r>
          </a:p>
          <a:p>
            <a:pPr marL="342900" lvl="0" indent="-342900">
              <a:buFont typeface="Arial" panose="020B0604020202020204" pitchFamily="34" charset="0"/>
              <a:buChar char="•"/>
            </a:pPr>
            <a:r>
              <a:rPr lang="en-US" sz="2000" b="0" dirty="0" err="1">
                <a:latin typeface="Segoe UI Semilight" panose="020B0402040204020203" pitchFamily="34" charset="0"/>
                <a:cs typeface="Segoe UI Semilight" panose="020B0402040204020203" pitchFamily="34" charset="0"/>
              </a:rPr>
              <a:t>PcVue</a:t>
            </a:r>
            <a:r>
              <a:rPr lang="en-US" sz="2000" b="0" dirty="0">
                <a:latin typeface="Segoe UI Semilight" panose="020B0402040204020203" pitchFamily="34" charset="0"/>
                <a:cs typeface="Segoe UI Semilight" panose="020B0402040204020203" pitchFamily="34" charset="0"/>
              </a:rPr>
              <a:t> Web Backend endpoint management</a:t>
            </a:r>
          </a:p>
          <a:p>
            <a:pPr marL="342900" lvl="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Data protection management</a:t>
            </a:r>
          </a:p>
          <a:p>
            <a:pPr marL="342900" lvl="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Certificate management</a:t>
            </a:r>
          </a:p>
          <a:p>
            <a:pPr marL="34290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User access logging &amp; OAuth Server management</a:t>
            </a:r>
          </a:p>
          <a:p>
            <a:pPr marL="342900" lvl="0" indent="-342900">
              <a:buFont typeface="Arial" panose="020B0604020202020204" pitchFamily="34" charset="0"/>
              <a:buChar char="•"/>
            </a:pPr>
            <a:r>
              <a:rPr lang="en-US" sz="2000" b="0" dirty="0">
                <a:latin typeface="Segoe UI Semilight" panose="020B0402040204020203" pitchFamily="34" charset="0"/>
                <a:cs typeface="Segoe UI Semilight" panose="020B0402040204020203" pitchFamily="34" charset="0"/>
              </a:rPr>
              <a:t>IIS auditing / diagnosis</a:t>
            </a:r>
          </a:p>
          <a:p>
            <a:pPr marL="342900" lvl="0" indent="-342900">
              <a:buFont typeface="Arial" panose="020B0604020202020204" pitchFamily="34" charset="0"/>
              <a:buChar char="•"/>
            </a:pPr>
            <a:endParaRPr lang="en-US" sz="2000" dirty="0">
              <a:solidFill>
                <a:schemeClr val="tx1">
                  <a:lumMod val="65000"/>
                  <a:lumOff val="35000"/>
                </a:schemeClr>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000" dirty="0">
              <a:latin typeface="Segoe UI Semilight" panose="020B0402040204020203" pitchFamily="34" charset="0"/>
              <a:cs typeface="Segoe UI Semilight" panose="020B0402040204020203" pitchFamily="34" charset="0"/>
            </a:endParaRPr>
          </a:p>
        </p:txBody>
      </p:sp>
      <p:sp>
        <p:nvSpPr>
          <p:cNvPr id="4" name="Espace réservé du texte 3"/>
          <p:cNvSpPr>
            <a:spLocks noGrp="1"/>
          </p:cNvSpPr>
          <p:nvPr>
            <p:ph type="body" sz="half" idx="11"/>
          </p:nvPr>
        </p:nvSpPr>
        <p:spPr/>
        <p:txBody>
          <a:bodyPr/>
          <a:lstStyle/>
          <a:p>
            <a:r>
              <a:rPr lang="en-US" dirty="0"/>
              <a:t>Deployment console</a:t>
            </a:r>
          </a:p>
          <a:p>
            <a:endParaRPr lang="en-US" dirty="0"/>
          </a:p>
        </p:txBody>
      </p:sp>
      <p:pic>
        <p:nvPicPr>
          <p:cNvPr id="7" name="Espace réservé pour une image  3"/>
          <p:cNvPicPr>
            <a:picLocks noChangeAspect="1"/>
          </p:cNvPicPr>
          <p:nvPr/>
        </p:nvPicPr>
        <p:blipFill rotWithShape="1">
          <a:blip r:embed="rId3">
            <a:extLst>
              <a:ext uri="{28A0092B-C50C-407E-A947-70E740481C1C}">
                <a14:useLocalDpi xmlns:a14="http://schemas.microsoft.com/office/drawing/2010/main" val="0"/>
              </a:ext>
            </a:extLst>
          </a:blip>
          <a:srcRect l="-718" t="475" r="11457" b="-475"/>
          <a:stretch/>
        </p:blipFill>
        <p:spPr>
          <a:xfrm>
            <a:off x="8242457" y="2092749"/>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pic>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4120418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half" idx="2"/>
          </p:nvPr>
        </p:nvSpPr>
        <p:spPr/>
        <p:txBody>
          <a:bodyPr/>
          <a:lstStyle/>
          <a:p>
            <a:r>
              <a:rPr lang="fr-FR" dirty="0" err="1"/>
              <a:t>ContextVue</a:t>
            </a:r>
            <a:r>
              <a:rPr lang="fr-FR" dirty="0"/>
              <a:t>/</a:t>
            </a:r>
            <a:r>
              <a:rPr lang="fr-FR" dirty="0" err="1"/>
              <a:t>SnapVue</a:t>
            </a:r>
            <a:endParaRPr lang="fr-FR" dirty="0"/>
          </a:p>
        </p:txBody>
      </p:sp>
      <p:sp>
        <p:nvSpPr>
          <p:cNvPr id="9" name="Espace réservé du texte 8"/>
          <p:cNvSpPr>
            <a:spLocks noGrp="1"/>
          </p:cNvSpPr>
          <p:nvPr>
            <p:ph type="body" sz="half" idx="11"/>
          </p:nvPr>
        </p:nvSpPr>
        <p:spPr/>
        <p:txBody>
          <a:bodyPr/>
          <a:lstStyle/>
          <a:p>
            <a:r>
              <a:rPr lang="fr-FR" dirty="0" err="1"/>
              <a:t>Benefits</a:t>
            </a:r>
            <a:endParaRPr lang="fr-FR" dirty="0"/>
          </a:p>
        </p:txBody>
      </p:sp>
      <p:sp>
        <p:nvSpPr>
          <p:cNvPr id="10" name="Espace réservé du contenu 9"/>
          <p:cNvSpPr>
            <a:spLocks noGrp="1"/>
          </p:cNvSpPr>
          <p:nvPr>
            <p:ph sz="half" idx="12"/>
          </p:nvPr>
        </p:nvSpPr>
        <p:spPr>
          <a:xfrm>
            <a:off x="970850" y="1772816"/>
            <a:ext cx="8150508" cy="3306898"/>
          </a:xfrm>
        </p:spPr>
        <p:txBody>
          <a:bodyPr/>
          <a:lstStyle/>
          <a:p>
            <a:pPr marL="0" indent="0">
              <a:buNone/>
            </a:pPr>
            <a:r>
              <a:rPr lang="en-US" b="1" dirty="0">
                <a:latin typeface="Segoe UI Semilight" panose="020B0402040204020203" pitchFamily="34" charset="0"/>
                <a:cs typeface="Segoe UI Semilight" panose="020B0402040204020203" pitchFamily="34" charset="0"/>
              </a:rPr>
              <a:t>Improved efficiency of operations</a:t>
            </a:r>
          </a:p>
          <a:p>
            <a:pPr lvl="1"/>
            <a:r>
              <a:rPr lang="en-US" dirty="0">
                <a:latin typeface="Segoe UI Semilight" panose="020B0402040204020203" pitchFamily="34" charset="0"/>
                <a:cs typeface="Segoe UI Semilight" panose="020B0402040204020203" pitchFamily="34" charset="0"/>
              </a:rPr>
              <a:t>Increase comfort and services for all users</a:t>
            </a:r>
          </a:p>
          <a:p>
            <a:pPr lvl="1"/>
            <a:r>
              <a:rPr lang="en-US" dirty="0">
                <a:latin typeface="Segoe UI Semilight" panose="020B0402040204020203" pitchFamily="34" charset="0"/>
                <a:cs typeface="Segoe UI Semilight" panose="020B0402040204020203" pitchFamily="34" charset="0"/>
              </a:rPr>
              <a:t>Better responsiveness and team effectiveness</a:t>
            </a:r>
            <a:r>
              <a:rPr lang="en-US" b="1" dirty="0">
                <a:latin typeface="Segoe UI Semilight" panose="020B0402040204020203" pitchFamily="34" charset="0"/>
                <a:cs typeface="Segoe UI Semilight" panose="020B0402040204020203" pitchFamily="34" charset="0"/>
              </a:rPr>
              <a:t> </a:t>
            </a:r>
          </a:p>
          <a:p>
            <a:pPr marL="0" indent="0">
              <a:buNone/>
            </a:pPr>
            <a:r>
              <a:rPr lang="en-US" b="1" dirty="0">
                <a:latin typeface="Segoe UI Semilight" panose="020B0402040204020203" pitchFamily="34" charset="0"/>
                <a:cs typeface="Segoe UI Semilight" panose="020B0402040204020203" pitchFamily="34" charset="0"/>
              </a:rPr>
              <a:t>Reduced cost of labor and training</a:t>
            </a:r>
          </a:p>
          <a:p>
            <a:pPr lvl="1"/>
            <a:r>
              <a:rPr lang="en-US" dirty="0">
                <a:latin typeface="Segoe UI Semilight" panose="020B0402040204020203" pitchFamily="34" charset="0"/>
                <a:cs typeface="Segoe UI Semilight" panose="020B0402040204020203" pitchFamily="34" charset="0"/>
              </a:rPr>
              <a:t>User-friendly solution allowing quick adoption </a:t>
            </a:r>
            <a:br>
              <a:rPr lang="en-US" dirty="0">
                <a:latin typeface="Segoe UI Semilight" panose="020B0402040204020203" pitchFamily="34" charset="0"/>
                <a:cs typeface="Segoe UI Semilight" panose="020B0402040204020203" pitchFamily="34" charset="0"/>
              </a:rPr>
            </a:br>
            <a:r>
              <a:rPr lang="en-US" dirty="0">
                <a:latin typeface="Segoe UI Semilight" panose="020B0402040204020203" pitchFamily="34" charset="0"/>
                <a:cs typeface="Segoe UI Semilight" panose="020B0402040204020203" pitchFamily="34" charset="0"/>
              </a:rPr>
              <a:t>by any kind of teams</a:t>
            </a:r>
          </a:p>
          <a:p>
            <a:pPr lvl="1"/>
            <a:r>
              <a:rPr lang="en-US" dirty="0">
                <a:latin typeface="Segoe UI Semilight" panose="020B0402040204020203" pitchFamily="34" charset="0"/>
                <a:cs typeface="Segoe UI Semilight" panose="020B0402040204020203" pitchFamily="34" charset="0"/>
              </a:rPr>
              <a:t>Ready to use solution yet customizable to fit various needs</a:t>
            </a:r>
          </a:p>
          <a:p>
            <a:pPr marL="0" indent="0">
              <a:buNone/>
            </a:pPr>
            <a:r>
              <a:rPr lang="en-US" b="1" dirty="0">
                <a:latin typeface="Segoe UI Semilight" panose="020B0402040204020203" pitchFamily="34" charset="0"/>
                <a:cs typeface="Segoe UI Semilight" panose="020B0402040204020203" pitchFamily="34" charset="0"/>
              </a:rPr>
              <a:t>Improved</a:t>
            </a:r>
            <a:r>
              <a:rPr lang="en-US" dirty="0">
                <a:latin typeface="Segoe UI Semilight" panose="020B0402040204020203" pitchFamily="34" charset="0"/>
                <a:cs typeface="Segoe UI Semilight" panose="020B0402040204020203" pitchFamily="34" charset="0"/>
              </a:rPr>
              <a:t> </a:t>
            </a:r>
            <a:r>
              <a:rPr lang="en-US" b="1" dirty="0">
                <a:latin typeface="Segoe UI Semilight" panose="020B0402040204020203" pitchFamily="34" charset="0"/>
                <a:cs typeface="Segoe UI Semilight" panose="020B0402040204020203" pitchFamily="34" charset="0"/>
              </a:rPr>
              <a:t>decision-making for</a:t>
            </a:r>
          </a:p>
          <a:p>
            <a:pPr lvl="1"/>
            <a:r>
              <a:rPr lang="en-US" dirty="0">
                <a:latin typeface="Segoe UI Semilight" panose="020B0402040204020203" pitchFamily="34" charset="0"/>
                <a:cs typeface="Segoe UI Semilight" panose="020B0402040204020203" pitchFamily="34" charset="0"/>
              </a:rPr>
              <a:t>Monitoring &amp; control of industrial process</a:t>
            </a:r>
          </a:p>
          <a:p>
            <a:pPr lvl="1"/>
            <a:r>
              <a:rPr lang="en-US" dirty="0">
                <a:latin typeface="Segoe UI Semilight" panose="020B0402040204020203" pitchFamily="34" charset="0"/>
                <a:cs typeface="Segoe UI Semilight" panose="020B0402040204020203" pitchFamily="34" charset="0"/>
              </a:rPr>
              <a:t>Commissioning</a:t>
            </a:r>
          </a:p>
          <a:p>
            <a:pPr lvl="1"/>
            <a:r>
              <a:rPr lang="en-US" dirty="0">
                <a:latin typeface="Segoe UI Semilight" panose="020B0402040204020203" pitchFamily="34" charset="0"/>
                <a:cs typeface="Segoe UI Semilight" panose="020B0402040204020203" pitchFamily="34" charset="0"/>
              </a:rPr>
              <a:t>Diagnostic &amp; maintenance</a:t>
            </a:r>
          </a:p>
          <a:p>
            <a:pPr lvl="1"/>
            <a:r>
              <a:rPr lang="en-US" dirty="0">
                <a:latin typeface="Segoe UI Semilight" panose="020B0402040204020203" pitchFamily="34" charset="0"/>
                <a:cs typeface="Segoe UI Semilight" panose="020B0402040204020203" pitchFamily="34" charset="0"/>
              </a:rPr>
              <a:t>Team dispatch and security</a:t>
            </a:r>
          </a:p>
          <a:p>
            <a:endParaRPr lang="en-US" b="1" dirty="0">
              <a:latin typeface="Segoe UI Semilight" panose="020B0402040204020203" pitchFamily="34" charset="0"/>
              <a:cs typeface="Segoe UI Semilight" panose="020B0402040204020203" pitchFamily="34" charset="0"/>
            </a:endParaRPr>
          </a:p>
          <a:p>
            <a:endParaRPr lang="fr-FR" dirty="0">
              <a:latin typeface="Segoe UI Semilight" panose="020B0402040204020203" pitchFamily="34" charset="0"/>
              <a:cs typeface="Segoe UI Semilight" panose="020B0402040204020203" pitchFamily="34" charset="0"/>
            </a:endParaRPr>
          </a:p>
        </p:txBody>
      </p:sp>
      <p:pic>
        <p:nvPicPr>
          <p:cNvPr id="14" name="Espace réservé pour une image  14"/>
          <p:cNvPicPr>
            <a:picLocks noChangeAspect="1"/>
          </p:cNvPicPr>
          <p:nvPr/>
        </p:nvPicPr>
        <p:blipFill>
          <a:blip r:embed="rId4">
            <a:extLst>
              <a:ext uri="{28A0092B-C50C-407E-A947-70E740481C1C}">
                <a14:useLocalDpi xmlns:a14="http://schemas.microsoft.com/office/drawing/2010/main" val="0"/>
              </a:ext>
            </a:extLst>
          </a:blip>
          <a:srcRect l="2540" r="2540"/>
          <a:stretch>
            <a:fillRect/>
          </a:stretch>
        </p:blipFill>
        <p:spPr>
          <a:xfrm>
            <a:off x="8353844" y="1700808"/>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pic>
      <p:sp>
        <p:nvSpPr>
          <p:cNvPr id="2" name="Titre 1"/>
          <p:cNvSpPr>
            <a:spLocks noGrp="1"/>
          </p:cNvSpPr>
          <p:nvPr>
            <p:ph type="title"/>
          </p:nvPr>
        </p:nvSpPr>
        <p:spPr/>
        <p:txBody>
          <a:bodyPr/>
          <a:lstStyle/>
          <a:p>
            <a:endParaRPr lang="fr-FR"/>
          </a:p>
        </p:txBody>
      </p:sp>
    </p:spTree>
    <p:custDataLst>
      <p:tags r:id="rId1"/>
    </p:custDataLst>
    <p:extLst>
      <p:ext uri="{BB962C8B-B14F-4D97-AF65-F5344CB8AC3E}">
        <p14:creationId xmlns:p14="http://schemas.microsoft.com/office/powerpoint/2010/main" val="16306816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500"/>
                                        <p:tgtEl>
                                          <p:spTgt spid="1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animEffect transition="in" filter="fade">
                                      <p:cBhvr>
                                        <p:cTn id="27" dur="500"/>
                                        <p:tgtEl>
                                          <p:spTgt spid="10">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xEl>
                                              <p:pRg st="8" end="8"/>
                                            </p:txEl>
                                          </p:spTgt>
                                        </p:tgtEl>
                                        <p:attrNameLst>
                                          <p:attrName>style.visibility</p:attrName>
                                        </p:attrNameLst>
                                      </p:cBhvr>
                                      <p:to>
                                        <p:strVal val="visible"/>
                                      </p:to>
                                    </p:set>
                                    <p:animEffect transition="in" filter="fade">
                                      <p:cBhvr>
                                        <p:cTn id="30" dur="500"/>
                                        <p:tgtEl>
                                          <p:spTgt spid="10">
                                            <p:txEl>
                                              <p:pRg st="8" end="8"/>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0">
                                            <p:txEl>
                                              <p:pRg st="9" end="9"/>
                                            </p:txEl>
                                          </p:spTgt>
                                        </p:tgtEl>
                                        <p:attrNameLst>
                                          <p:attrName>style.visibility</p:attrName>
                                        </p:attrNameLst>
                                      </p:cBhvr>
                                      <p:to>
                                        <p:strVal val="visible"/>
                                      </p:to>
                                    </p:set>
                                    <p:animEffect transition="in" filter="fade">
                                      <p:cBhvr>
                                        <p:cTn id="34" dur="500"/>
                                        <p:tgtEl>
                                          <p:spTgt spid="10">
                                            <p:txEl>
                                              <p:pRg st="9" end="9"/>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0">
                                            <p:txEl>
                                              <p:pRg st="10" end="10"/>
                                            </p:txEl>
                                          </p:spTgt>
                                        </p:tgtEl>
                                        <p:attrNameLst>
                                          <p:attrName>style.visibility</p:attrName>
                                        </p:attrNameLst>
                                      </p:cBhvr>
                                      <p:to>
                                        <p:strVal val="visible"/>
                                      </p:to>
                                    </p:set>
                                    <p:animEffect transition="in" filter="fade">
                                      <p:cBhvr>
                                        <p:cTn id="38" dur="500"/>
                                        <p:tgtEl>
                                          <p:spTgt spid="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r>
              <a:rPr lang="fr-FR" dirty="0"/>
              <a:t> </a:t>
            </a:r>
            <a:r>
              <a:rPr lang="fr-FR" dirty="0" err="1"/>
              <a:t>within</a:t>
            </a:r>
            <a:r>
              <a:rPr lang="fr-FR" dirty="0"/>
              <a:t> the mobile </a:t>
            </a:r>
            <a:r>
              <a:rPr lang="fr-FR" dirty="0" err="1"/>
              <a:t>offer</a:t>
            </a:r>
            <a:endParaRPr lang="fr-FR" dirty="0"/>
          </a:p>
        </p:txBody>
      </p:sp>
      <p:sp>
        <p:nvSpPr>
          <p:cNvPr id="5" name="Espace réservé du texte 4"/>
          <p:cNvSpPr>
            <a:spLocks noGrp="1"/>
          </p:cNvSpPr>
          <p:nvPr>
            <p:ph type="body" sz="half" idx="11"/>
          </p:nvPr>
        </p:nvSpPr>
        <p:spPr/>
        <p:txBody>
          <a:bodyPr/>
          <a:lstStyle/>
          <a:p>
            <a:r>
              <a:rPr lang="fr-FR" dirty="0" err="1"/>
              <a:t>Features</a:t>
            </a:r>
            <a:r>
              <a:rPr lang="fr-FR" dirty="0"/>
              <a:t> Matrix</a:t>
            </a:r>
          </a:p>
        </p:txBody>
      </p:sp>
      <p:graphicFrame>
        <p:nvGraphicFramePr>
          <p:cNvPr id="7" name="Tableau 6"/>
          <p:cNvGraphicFramePr>
            <a:graphicFrameLocks noGrp="1"/>
          </p:cNvGraphicFramePr>
          <p:nvPr>
            <p:extLst>
              <p:ext uri="{D42A27DB-BD31-4B8C-83A1-F6EECF244321}">
                <p14:modId xmlns:p14="http://schemas.microsoft.com/office/powerpoint/2010/main" val="2802814189"/>
              </p:ext>
            </p:extLst>
          </p:nvPr>
        </p:nvGraphicFramePr>
        <p:xfrm>
          <a:off x="609600" y="1981200"/>
          <a:ext cx="9525000" cy="2494280"/>
        </p:xfrm>
        <a:graphic>
          <a:graphicData uri="http://schemas.openxmlformats.org/drawingml/2006/table">
            <a:tbl>
              <a:tblPr firstRow="1" bandRow="1">
                <a:tableStyleId>{5C22544A-7EE6-4342-B048-85BDC9FD1C3A}</a:tableStyleId>
              </a:tblPr>
              <a:tblGrid>
                <a:gridCol w="2381250">
                  <a:extLst>
                    <a:ext uri="{9D8B030D-6E8A-4147-A177-3AD203B41FA5}">
                      <a16:colId xmlns:a16="http://schemas.microsoft.com/office/drawing/2014/main" val="3990807146"/>
                    </a:ext>
                  </a:extLst>
                </a:gridCol>
                <a:gridCol w="2381250">
                  <a:extLst>
                    <a:ext uri="{9D8B030D-6E8A-4147-A177-3AD203B41FA5}">
                      <a16:colId xmlns:a16="http://schemas.microsoft.com/office/drawing/2014/main" val="1334426453"/>
                    </a:ext>
                  </a:extLst>
                </a:gridCol>
                <a:gridCol w="2381250">
                  <a:extLst>
                    <a:ext uri="{9D8B030D-6E8A-4147-A177-3AD203B41FA5}">
                      <a16:colId xmlns:a16="http://schemas.microsoft.com/office/drawing/2014/main" val="2150149615"/>
                    </a:ext>
                  </a:extLst>
                </a:gridCol>
                <a:gridCol w="2381250">
                  <a:extLst>
                    <a:ext uri="{9D8B030D-6E8A-4147-A177-3AD203B41FA5}">
                      <a16:colId xmlns:a16="http://schemas.microsoft.com/office/drawing/2014/main" val="919128675"/>
                    </a:ext>
                  </a:extLst>
                </a:gridCol>
              </a:tblGrid>
              <a:tr h="370840">
                <a:tc>
                  <a:txBody>
                    <a:bodyPr/>
                    <a:lstStyle/>
                    <a:p>
                      <a:r>
                        <a:rPr lang="fr-FR" dirty="0"/>
                        <a:t>Use/</a:t>
                      </a:r>
                      <a:r>
                        <a:rPr lang="fr-FR" dirty="0" err="1"/>
                        <a:t>Features</a:t>
                      </a:r>
                      <a:endParaRPr lang="fr-FR" dirty="0"/>
                    </a:p>
                  </a:txBody>
                  <a:tcPr/>
                </a:tc>
                <a:tc>
                  <a:txBody>
                    <a:bodyPr/>
                    <a:lstStyle/>
                    <a:p>
                      <a:r>
                        <a:rPr lang="fr-FR" dirty="0" err="1"/>
                        <a:t>WebVue</a:t>
                      </a:r>
                      <a:endParaRPr lang="fr-FR" dirty="0"/>
                    </a:p>
                  </a:txBody>
                  <a:tcPr/>
                </a:tc>
                <a:tc>
                  <a:txBody>
                    <a:bodyPr/>
                    <a:lstStyle/>
                    <a:p>
                      <a:r>
                        <a:rPr lang="fr-FR" dirty="0" err="1"/>
                        <a:t>TouchVue</a:t>
                      </a:r>
                      <a:endParaRPr lang="fr-FR" dirty="0"/>
                    </a:p>
                  </a:txBody>
                  <a:tcPr/>
                </a:tc>
                <a:tc>
                  <a:txBody>
                    <a:bodyPr/>
                    <a:lstStyle/>
                    <a:p>
                      <a:r>
                        <a:rPr lang="fr-FR" dirty="0" err="1"/>
                        <a:t>SnapVue</a:t>
                      </a:r>
                      <a:endParaRPr lang="fr-FR" dirty="0"/>
                    </a:p>
                  </a:txBody>
                  <a:tcPr/>
                </a:tc>
                <a:extLst>
                  <a:ext uri="{0D108BD9-81ED-4DB2-BD59-A6C34878D82A}">
                    <a16:rowId xmlns:a16="http://schemas.microsoft.com/office/drawing/2014/main" val="1774001421"/>
                  </a:ext>
                </a:extLst>
              </a:tr>
              <a:tr h="370840">
                <a:tc>
                  <a:txBody>
                    <a:bodyPr/>
                    <a:lstStyle/>
                    <a:p>
                      <a:r>
                        <a:rPr lang="fr-FR" dirty="0"/>
                        <a:t>Navigation</a:t>
                      </a:r>
                    </a:p>
                  </a:txBody>
                  <a:tcPr/>
                </a:tc>
                <a:tc>
                  <a:txBody>
                    <a:bodyPr/>
                    <a:lstStyle/>
                    <a:p>
                      <a:endParaRPr lang="fr-FR" dirty="0"/>
                    </a:p>
                  </a:txBody>
                  <a:tcPr>
                    <a:solidFill>
                      <a:schemeClr val="accent6"/>
                    </a:solidFill>
                  </a:tcPr>
                </a:tc>
                <a:tc>
                  <a:txBody>
                    <a:bodyPr/>
                    <a:lstStyle/>
                    <a:p>
                      <a:endParaRPr lang="fr-FR"/>
                    </a:p>
                  </a:txBody>
                  <a:tcPr/>
                </a:tc>
                <a:tc>
                  <a:txBody>
                    <a:bodyPr/>
                    <a:lstStyle/>
                    <a:p>
                      <a:endParaRPr lang="fr-FR"/>
                    </a:p>
                  </a:txBody>
                  <a:tcPr/>
                </a:tc>
                <a:extLst>
                  <a:ext uri="{0D108BD9-81ED-4DB2-BD59-A6C34878D82A}">
                    <a16:rowId xmlns:a16="http://schemas.microsoft.com/office/drawing/2014/main" val="3330193614"/>
                  </a:ext>
                </a:extLst>
              </a:tr>
              <a:tr h="370840">
                <a:tc>
                  <a:txBody>
                    <a:bodyPr/>
                    <a:lstStyle/>
                    <a:p>
                      <a:r>
                        <a:rPr lang="fr-FR" dirty="0"/>
                        <a:t>Notification</a:t>
                      </a:r>
                    </a:p>
                  </a:txBody>
                  <a:tcPr/>
                </a:tc>
                <a:tc>
                  <a:txBody>
                    <a:bodyPr/>
                    <a:lstStyle/>
                    <a:p>
                      <a:endParaRPr lang="fr-FR"/>
                    </a:p>
                  </a:txBody>
                  <a:tcPr/>
                </a:tc>
                <a:tc>
                  <a:txBody>
                    <a:bodyPr/>
                    <a:lstStyle/>
                    <a:p>
                      <a:endParaRPr lang="fr-FR" dirty="0"/>
                    </a:p>
                  </a:txBody>
                  <a:tcPr>
                    <a:solidFill>
                      <a:schemeClr val="accent6"/>
                    </a:solidFill>
                  </a:tcPr>
                </a:tc>
                <a:tc>
                  <a:txBody>
                    <a:bodyPr/>
                    <a:lstStyle/>
                    <a:p>
                      <a:endParaRPr lang="fr-FR" dirty="0"/>
                    </a:p>
                  </a:txBody>
                  <a:tcPr>
                    <a:solidFill>
                      <a:schemeClr val="accent6"/>
                    </a:solidFill>
                  </a:tcPr>
                </a:tc>
                <a:extLst>
                  <a:ext uri="{0D108BD9-81ED-4DB2-BD59-A6C34878D82A}">
                    <a16:rowId xmlns:a16="http://schemas.microsoft.com/office/drawing/2014/main" val="2014878556"/>
                  </a:ext>
                </a:extLst>
              </a:tr>
              <a:tr h="370840">
                <a:tc>
                  <a:txBody>
                    <a:bodyPr/>
                    <a:lstStyle/>
                    <a:p>
                      <a:r>
                        <a:rPr lang="fr-FR" dirty="0"/>
                        <a:t>Control</a:t>
                      </a:r>
                    </a:p>
                  </a:txBody>
                  <a:tcPr/>
                </a:tc>
                <a:tc>
                  <a:txBody>
                    <a:bodyPr/>
                    <a:lstStyle/>
                    <a:p>
                      <a:endParaRPr lang="fr-FR" dirty="0"/>
                    </a:p>
                  </a:txBody>
                  <a:tcPr>
                    <a:solidFill>
                      <a:schemeClr val="accent6"/>
                    </a:solidFill>
                  </a:tcPr>
                </a:tc>
                <a:tc>
                  <a:txBody>
                    <a:bodyPr/>
                    <a:lstStyle/>
                    <a:p>
                      <a:endParaRPr lang="fr-FR" dirty="0"/>
                    </a:p>
                  </a:txBody>
                  <a:tcPr>
                    <a:solidFill>
                      <a:schemeClr val="accent6"/>
                    </a:solidFill>
                  </a:tcPr>
                </a:tc>
                <a:tc>
                  <a:txBody>
                    <a:bodyPr/>
                    <a:lstStyle/>
                    <a:p>
                      <a:endParaRPr lang="fr-FR" dirty="0"/>
                    </a:p>
                  </a:txBody>
                  <a:tcPr>
                    <a:solidFill>
                      <a:schemeClr val="accent6"/>
                    </a:solidFill>
                  </a:tcPr>
                </a:tc>
                <a:extLst>
                  <a:ext uri="{0D108BD9-81ED-4DB2-BD59-A6C34878D82A}">
                    <a16:rowId xmlns:a16="http://schemas.microsoft.com/office/drawing/2014/main" val="3599460297"/>
                  </a:ext>
                </a:extLst>
              </a:tr>
              <a:tr h="370840">
                <a:tc>
                  <a:txBody>
                    <a:bodyPr/>
                    <a:lstStyle/>
                    <a:p>
                      <a:r>
                        <a:rPr lang="fr-FR" dirty="0"/>
                        <a:t>Real-time value  monitoring</a:t>
                      </a:r>
                    </a:p>
                  </a:txBody>
                  <a:tcPr/>
                </a:tc>
                <a:tc>
                  <a:txBody>
                    <a:bodyPr/>
                    <a:lstStyle/>
                    <a:p>
                      <a:endParaRPr lang="fr-FR" dirty="0"/>
                    </a:p>
                  </a:txBody>
                  <a:tcPr>
                    <a:solidFill>
                      <a:schemeClr val="accent6"/>
                    </a:solidFill>
                  </a:tcPr>
                </a:tc>
                <a:tc>
                  <a:txBody>
                    <a:bodyPr/>
                    <a:lstStyle/>
                    <a:p>
                      <a:endParaRPr lang="fr-FR" dirty="0"/>
                    </a:p>
                  </a:txBody>
                  <a:tcPr>
                    <a:solidFill>
                      <a:schemeClr val="accent6"/>
                    </a:solidFill>
                  </a:tcPr>
                </a:tc>
                <a:tc>
                  <a:txBody>
                    <a:bodyPr/>
                    <a:lstStyle/>
                    <a:p>
                      <a:endParaRPr lang="fr-FR" dirty="0"/>
                    </a:p>
                  </a:txBody>
                  <a:tcPr>
                    <a:solidFill>
                      <a:schemeClr val="accent6"/>
                    </a:solidFill>
                  </a:tcPr>
                </a:tc>
                <a:extLst>
                  <a:ext uri="{0D108BD9-81ED-4DB2-BD59-A6C34878D82A}">
                    <a16:rowId xmlns:a16="http://schemas.microsoft.com/office/drawing/2014/main" val="332885771"/>
                  </a:ext>
                </a:extLst>
              </a:tr>
              <a:tr h="370840">
                <a:tc>
                  <a:txBody>
                    <a:bodyPr/>
                    <a:lstStyle/>
                    <a:p>
                      <a:r>
                        <a:rPr lang="fr-FR" dirty="0" err="1"/>
                        <a:t>Geo</a:t>
                      </a:r>
                      <a:r>
                        <a:rPr lang="fr-FR" dirty="0"/>
                        <a:t> location</a:t>
                      </a:r>
                    </a:p>
                  </a:txBody>
                  <a:tcPr/>
                </a:tc>
                <a:tc>
                  <a:txBody>
                    <a:bodyPr/>
                    <a:lstStyle/>
                    <a:p>
                      <a:endParaRPr lang="fr-FR" dirty="0"/>
                    </a:p>
                  </a:txBody>
                  <a:tcPr>
                    <a:solidFill>
                      <a:schemeClr val="accent5">
                        <a:lumMod val="20000"/>
                        <a:lumOff val="80000"/>
                      </a:schemeClr>
                    </a:solidFill>
                  </a:tcPr>
                </a:tc>
                <a:tc>
                  <a:txBody>
                    <a:bodyPr/>
                    <a:lstStyle/>
                    <a:p>
                      <a:endParaRPr lang="fr-FR" dirty="0"/>
                    </a:p>
                  </a:txBody>
                  <a:tcPr>
                    <a:solidFill>
                      <a:schemeClr val="accent5">
                        <a:lumMod val="20000"/>
                        <a:lumOff val="80000"/>
                      </a:schemeClr>
                    </a:solidFill>
                  </a:tcPr>
                </a:tc>
                <a:tc>
                  <a:txBody>
                    <a:bodyPr/>
                    <a:lstStyle/>
                    <a:p>
                      <a:endParaRPr lang="fr-FR" dirty="0"/>
                    </a:p>
                  </a:txBody>
                  <a:tcPr>
                    <a:solidFill>
                      <a:schemeClr val="accent6"/>
                    </a:solidFill>
                  </a:tcPr>
                </a:tc>
                <a:extLst>
                  <a:ext uri="{0D108BD9-81ED-4DB2-BD59-A6C34878D82A}">
                    <a16:rowId xmlns:a16="http://schemas.microsoft.com/office/drawing/2014/main" val="3528413670"/>
                  </a:ext>
                </a:extLst>
              </a:tr>
            </a:tbl>
          </a:graphicData>
        </a:graphic>
      </p:graphicFrame>
      <p:sp>
        <p:nvSpPr>
          <p:cNvPr id="6" name="Rectangle 5"/>
          <p:cNvSpPr/>
          <p:nvPr/>
        </p:nvSpPr>
        <p:spPr>
          <a:xfrm>
            <a:off x="7620000" y="1785256"/>
            <a:ext cx="2590800" cy="29173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endParaRPr lang="fr-FR"/>
          </a:p>
        </p:txBody>
      </p:sp>
    </p:spTree>
    <p:extLst>
      <p:ext uri="{BB962C8B-B14F-4D97-AF65-F5344CB8AC3E}">
        <p14:creationId xmlns:p14="http://schemas.microsoft.com/office/powerpoint/2010/main" val="4000765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Notification </a:t>
            </a:r>
            <a:r>
              <a:rPr lang="fr-FR" dirty="0" err="1"/>
              <a:t>based</a:t>
            </a:r>
            <a:r>
              <a:rPr lang="fr-FR" dirty="0"/>
              <a:t> solution</a:t>
            </a:r>
          </a:p>
        </p:txBody>
      </p:sp>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6" name="Espace réservé du contenu 5"/>
          <p:cNvSpPr>
            <a:spLocks noGrp="1"/>
          </p:cNvSpPr>
          <p:nvPr>
            <p:ph sz="half" idx="12"/>
          </p:nvPr>
        </p:nvSpPr>
        <p:spPr>
          <a:xfrm>
            <a:off x="790854" y="1794982"/>
            <a:ext cx="6840760" cy="1002642"/>
          </a:xfrm>
        </p:spPr>
        <p:txBody>
          <a:bodyPr/>
          <a:lstStyle/>
          <a:p>
            <a:r>
              <a:rPr lang="fr-FR" dirty="0"/>
              <a:t>Scan the </a:t>
            </a:r>
            <a:r>
              <a:rPr lang="fr-FR" dirty="0" err="1"/>
              <a:t>QRCode</a:t>
            </a:r>
            <a:endParaRPr lang="fr-FR" dirty="0"/>
          </a:p>
        </p:txBody>
      </p:sp>
      <p:sp>
        <p:nvSpPr>
          <p:cNvPr id="8" name="Espace réservé du contenu 5"/>
          <p:cNvSpPr>
            <a:spLocks noGrp="1"/>
          </p:cNvSpPr>
          <p:nvPr>
            <p:ph sz="half" idx="12"/>
          </p:nvPr>
        </p:nvSpPr>
        <p:spPr>
          <a:xfrm>
            <a:off x="4211234" y="1794982"/>
            <a:ext cx="6840760" cy="1002642"/>
          </a:xfrm>
        </p:spPr>
        <p:txBody>
          <a:bodyPr/>
          <a:lstStyle/>
          <a:p>
            <a:r>
              <a:rPr lang="fr-FR" dirty="0" err="1"/>
              <a:t>Download</a:t>
            </a:r>
            <a:r>
              <a:rPr lang="fr-FR" dirty="0"/>
              <a:t> the </a:t>
            </a:r>
            <a:r>
              <a:rPr lang="fr-FR" dirty="0" err="1"/>
              <a:t>app</a:t>
            </a:r>
            <a:endParaRPr lang="fr-FR" dirty="0"/>
          </a:p>
        </p:txBody>
      </p:sp>
      <p:sp>
        <p:nvSpPr>
          <p:cNvPr id="7" name="Rectangle 6"/>
          <p:cNvSpPr/>
          <p:nvPr/>
        </p:nvSpPr>
        <p:spPr>
          <a:xfrm>
            <a:off x="790854" y="5062691"/>
            <a:ext cx="6330579" cy="830997"/>
          </a:xfrm>
          <a:prstGeom prst="rect">
            <a:avLst/>
          </a:prstGeom>
        </p:spPr>
        <p:txBody>
          <a:bodyPr wrap="none">
            <a:spAutoFit/>
          </a:bodyPr>
          <a:lstStyle/>
          <a:p>
            <a:r>
              <a:rPr lang="fr-FR" dirty="0">
                <a:hlinkClick r:id="rId2"/>
              </a:rPr>
              <a:t>https://demo.pcvuesolutions.com/mobileapps</a:t>
            </a:r>
            <a:endParaRPr lang="fr-FR" dirty="0"/>
          </a:p>
          <a:p>
            <a:pPr marL="0" indent="0">
              <a:buNone/>
            </a:pPr>
            <a:endParaRPr lang="fr-FR" i="0" dirty="0"/>
          </a:p>
        </p:txBody>
      </p:sp>
      <p:pic>
        <p:nvPicPr>
          <p:cNvPr id="10" name="Image 9"/>
          <p:cNvPicPr>
            <a:picLocks noChangeAspect="1"/>
          </p:cNvPicPr>
          <p:nvPr/>
        </p:nvPicPr>
        <p:blipFill rotWithShape="1">
          <a:blip r:embed="rId3"/>
          <a:srcRect t="64386"/>
          <a:stretch/>
        </p:blipFill>
        <p:spPr>
          <a:xfrm>
            <a:off x="4304502" y="2853257"/>
            <a:ext cx="2816931" cy="1411724"/>
          </a:xfrm>
          <a:prstGeom prst="rect">
            <a:avLst/>
          </a:prstGeom>
        </p:spPr>
      </p:pic>
      <p:pic>
        <p:nvPicPr>
          <p:cNvPr id="4" name="Image 3"/>
          <p:cNvPicPr>
            <a:picLocks noChangeAspect="1"/>
          </p:cNvPicPr>
          <p:nvPr/>
        </p:nvPicPr>
        <p:blipFill>
          <a:blip r:embed="rId4"/>
          <a:stretch>
            <a:fillRect/>
          </a:stretch>
        </p:blipFill>
        <p:spPr>
          <a:xfrm>
            <a:off x="970844" y="2166870"/>
            <a:ext cx="2849832" cy="3023358"/>
          </a:xfrm>
          <a:prstGeom prst="rect">
            <a:avLst/>
          </a:prstGeom>
        </p:spPr>
      </p:pic>
    </p:spTree>
    <p:extLst>
      <p:ext uri="{BB962C8B-B14F-4D97-AF65-F5344CB8AC3E}">
        <p14:creationId xmlns:p14="http://schemas.microsoft.com/office/powerpoint/2010/main" val="283147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12" name="Rectangle 11">
            <a:extLst>
              <a:ext uri="{FF2B5EF4-FFF2-40B4-BE49-F238E27FC236}">
                <a16:creationId xmlns:a16="http://schemas.microsoft.com/office/drawing/2014/main" id="{12D0F22F-8A4A-4640-AFA7-ED0E4470B036}"/>
              </a:ext>
            </a:extLst>
          </p:cNvPr>
          <p:cNvSpPr/>
          <p:nvPr/>
        </p:nvSpPr>
        <p:spPr>
          <a:xfrm>
            <a:off x="205768" y="1441494"/>
            <a:ext cx="4257260" cy="1456809"/>
          </a:xfrm>
          <a:prstGeom prst="rect">
            <a:avLst/>
          </a:prstGeom>
        </p:spPr>
        <p:txBody>
          <a:bodyPr wrap="square" anchor="t">
            <a:spAutoFit/>
          </a:bodyPr>
          <a:lstStyle/>
          <a:p>
            <a:pPr marL="228600" lvl="2" indent="-228600" eaLnBrk="1" hangingPunct="1">
              <a:spcBef>
                <a:spcPts val="1000"/>
              </a:spcBef>
              <a:buSzPct val="85000"/>
              <a:buFont typeface="Arial" panose="020B0604020202020204" pitchFamily="34" charset="0"/>
              <a:buChar char="•"/>
              <a:defRPr/>
            </a:pPr>
            <a:r>
              <a:rPr lang="en-US" i="0" dirty="0">
                <a:solidFill>
                  <a:schemeClr val="tx1"/>
                </a:solidFill>
                <a:latin typeface="Segoe UI" panose="020B0502040204020203" pitchFamily="34" charset="0"/>
                <a:cs typeface="Segoe UI" panose="020B0502040204020203" pitchFamily="34" charset="0"/>
              </a:rPr>
              <a:t>Run the app</a:t>
            </a:r>
          </a:p>
          <a:p>
            <a:pPr marL="228600" lvl="2" indent="-228600" eaLnBrk="1" hangingPunct="1">
              <a:spcBef>
                <a:spcPts val="1000"/>
              </a:spcBef>
              <a:buSzPct val="85000"/>
              <a:buFont typeface="Arial" panose="020B0604020202020204" pitchFamily="34" charset="0"/>
              <a:buChar char="•"/>
              <a:defRPr/>
            </a:pPr>
            <a:r>
              <a:rPr lang="en-US" i="0" dirty="0">
                <a:solidFill>
                  <a:schemeClr val="tx1"/>
                </a:solidFill>
                <a:latin typeface="Segoe UI" panose="020B0502040204020203" pitchFamily="34" charset="0"/>
                <a:cs typeface="Segoe UI" panose="020B0502040204020203" pitchFamily="34" charset="0"/>
              </a:rPr>
              <a:t>Scan the </a:t>
            </a:r>
            <a:r>
              <a:rPr lang="en-US" i="0" dirty="0" err="1">
                <a:solidFill>
                  <a:schemeClr val="tx1"/>
                </a:solidFill>
                <a:latin typeface="Segoe UI" panose="020B0502040204020203" pitchFamily="34" charset="0"/>
                <a:cs typeface="Segoe UI" panose="020B0502040204020203" pitchFamily="34" charset="0"/>
              </a:rPr>
              <a:t>QRCode</a:t>
            </a:r>
            <a:endParaRPr lang="en-US" i="0" dirty="0">
              <a:solidFill>
                <a:schemeClr val="tx1"/>
              </a:solidFill>
              <a:latin typeface="Segoe UI" panose="020B0502040204020203" pitchFamily="34" charset="0"/>
              <a:cs typeface="Segoe UI" panose="020B0502040204020203" pitchFamily="34" charset="0"/>
            </a:endParaRPr>
          </a:p>
          <a:p>
            <a:pPr marL="0" lvl="2" eaLnBrk="1" hangingPunct="1">
              <a:spcBef>
                <a:spcPts val="1000"/>
              </a:spcBef>
              <a:buSzPct val="85000"/>
              <a:defRPr/>
            </a:pPr>
            <a:endParaRPr lang="en-US" i="0" dirty="0">
              <a:solidFill>
                <a:schemeClr val="tx1"/>
              </a:solidFill>
              <a:latin typeface="Segoe UI" panose="020B0502040204020203" pitchFamily="34" charset="0"/>
              <a:cs typeface="Segoe UI" panose="020B0502040204020203" pitchFamily="34" charset="0"/>
            </a:endParaRPr>
          </a:p>
        </p:txBody>
      </p:sp>
      <p:sp>
        <p:nvSpPr>
          <p:cNvPr id="6" name="Rectangle 5"/>
          <p:cNvSpPr/>
          <p:nvPr/>
        </p:nvSpPr>
        <p:spPr>
          <a:xfrm>
            <a:off x="5687122" y="3323063"/>
            <a:ext cx="2141034" cy="1115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p:cNvPicPr>
            <a:picLocks noChangeAspect="1"/>
          </p:cNvPicPr>
          <p:nvPr/>
        </p:nvPicPr>
        <p:blipFill>
          <a:blip r:embed="rId2"/>
          <a:stretch>
            <a:fillRect/>
          </a:stretch>
        </p:blipFill>
        <p:spPr>
          <a:xfrm>
            <a:off x="8226555" y="2252511"/>
            <a:ext cx="2582655" cy="3504581"/>
          </a:xfrm>
          <a:prstGeom prst="rect">
            <a:avLst/>
          </a:prstGeom>
        </p:spPr>
      </p:pic>
      <p:pic>
        <p:nvPicPr>
          <p:cNvPr id="11" name="Image 10"/>
          <p:cNvPicPr>
            <a:picLocks noChangeAspect="1"/>
          </p:cNvPicPr>
          <p:nvPr/>
        </p:nvPicPr>
        <p:blipFill>
          <a:blip r:embed="rId3"/>
          <a:stretch>
            <a:fillRect/>
          </a:stretch>
        </p:blipFill>
        <p:spPr>
          <a:xfrm>
            <a:off x="3448057" y="2128333"/>
            <a:ext cx="2001919" cy="4240518"/>
          </a:xfrm>
          <a:prstGeom prst="rect">
            <a:avLst/>
          </a:prstGeom>
        </p:spPr>
      </p:pic>
      <p:sp>
        <p:nvSpPr>
          <p:cNvPr id="14" name="Rectangle 13">
            <a:extLst>
              <a:ext uri="{FF2B5EF4-FFF2-40B4-BE49-F238E27FC236}">
                <a16:creationId xmlns:a16="http://schemas.microsoft.com/office/drawing/2014/main" id="{12D0F22F-8A4A-4640-AFA7-ED0E4470B036}"/>
              </a:ext>
            </a:extLst>
          </p:cNvPr>
          <p:cNvSpPr/>
          <p:nvPr/>
        </p:nvSpPr>
        <p:spPr>
          <a:xfrm>
            <a:off x="5742952" y="1685622"/>
            <a:ext cx="1991696"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English user</a:t>
            </a:r>
          </a:p>
        </p:txBody>
      </p:sp>
      <p:sp>
        <p:nvSpPr>
          <p:cNvPr id="16" name="Rectangle 15">
            <a:extLst>
              <a:ext uri="{FF2B5EF4-FFF2-40B4-BE49-F238E27FC236}">
                <a16:creationId xmlns:a16="http://schemas.microsoft.com/office/drawing/2014/main" id="{12D0F22F-8A4A-4640-AFA7-ED0E4470B036}"/>
              </a:ext>
            </a:extLst>
          </p:cNvPr>
          <p:cNvSpPr/>
          <p:nvPr/>
        </p:nvSpPr>
        <p:spPr>
          <a:xfrm>
            <a:off x="5809262" y="4252038"/>
            <a:ext cx="1991696"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French user</a:t>
            </a:r>
          </a:p>
        </p:txBody>
      </p:sp>
      <p:pic>
        <p:nvPicPr>
          <p:cNvPr id="17" name="Image 16"/>
          <p:cNvPicPr>
            <a:picLocks noChangeAspect="1"/>
          </p:cNvPicPr>
          <p:nvPr/>
        </p:nvPicPr>
        <p:blipFill>
          <a:blip r:embed="rId4"/>
          <a:stretch>
            <a:fillRect/>
          </a:stretch>
        </p:blipFill>
        <p:spPr>
          <a:xfrm>
            <a:off x="5875573" y="4683333"/>
            <a:ext cx="1666859" cy="1685518"/>
          </a:xfrm>
          <a:prstGeom prst="rect">
            <a:avLst/>
          </a:prstGeom>
        </p:spPr>
      </p:pic>
      <p:pic>
        <p:nvPicPr>
          <p:cNvPr id="18" name="Image 17"/>
          <p:cNvPicPr>
            <a:picLocks noChangeAspect="1"/>
          </p:cNvPicPr>
          <p:nvPr/>
        </p:nvPicPr>
        <p:blipFill>
          <a:blip r:embed="rId5"/>
          <a:stretch>
            <a:fillRect/>
          </a:stretch>
        </p:blipFill>
        <p:spPr>
          <a:xfrm>
            <a:off x="5921627" y="2117056"/>
            <a:ext cx="1598861" cy="1623941"/>
          </a:xfrm>
          <a:prstGeom prst="rect">
            <a:avLst/>
          </a:prstGeom>
        </p:spPr>
      </p:pic>
    </p:spTree>
    <p:extLst>
      <p:ext uri="{BB962C8B-B14F-4D97-AF65-F5344CB8AC3E}">
        <p14:creationId xmlns:p14="http://schemas.microsoft.com/office/powerpoint/2010/main" val="1243845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12" name="Rectangle 11">
            <a:extLst>
              <a:ext uri="{FF2B5EF4-FFF2-40B4-BE49-F238E27FC236}">
                <a16:creationId xmlns:a16="http://schemas.microsoft.com/office/drawing/2014/main" id="{12D0F22F-8A4A-4640-AFA7-ED0E4470B036}"/>
              </a:ext>
            </a:extLst>
          </p:cNvPr>
          <p:cNvSpPr/>
          <p:nvPr/>
        </p:nvSpPr>
        <p:spPr>
          <a:xfrm>
            <a:off x="136320" y="2049774"/>
            <a:ext cx="3830257" cy="830997"/>
          </a:xfrm>
          <a:prstGeom prst="rect">
            <a:avLst/>
          </a:prstGeom>
        </p:spPr>
        <p:txBody>
          <a:bodyPr wrap="square" anchor="t">
            <a:spAutoFit/>
          </a:bodyPr>
          <a:lstStyle/>
          <a:p>
            <a:pPr marL="228600" lvl="2" indent="-228600" eaLnBrk="1" hangingPunct="1">
              <a:spcBef>
                <a:spcPts val="1000"/>
              </a:spcBef>
              <a:buSzPct val="85000"/>
              <a:buFont typeface="Arial" panose="020B0604020202020204" pitchFamily="34" charset="0"/>
              <a:buChar char="•"/>
              <a:defRPr/>
            </a:pPr>
            <a:r>
              <a:rPr lang="en-US" i="0" dirty="0">
                <a:solidFill>
                  <a:schemeClr val="tx1"/>
                </a:solidFill>
                <a:latin typeface="Segoe UI" panose="020B0502040204020203" pitchFamily="34" charset="0"/>
                <a:cs typeface="Segoe UI" panose="020B0502040204020203" pitchFamily="34" charset="0"/>
              </a:rPr>
              <a:t> Scan a </a:t>
            </a:r>
            <a:r>
              <a:rPr lang="en-US" i="0" dirty="0" err="1">
                <a:solidFill>
                  <a:schemeClr val="tx1"/>
                </a:solidFill>
                <a:latin typeface="Segoe UI" panose="020B0502040204020203" pitchFamily="34" charset="0"/>
                <a:cs typeface="Segoe UI" panose="020B0502040204020203" pitchFamily="34" charset="0"/>
              </a:rPr>
              <a:t>Qrcode</a:t>
            </a:r>
            <a:r>
              <a:rPr lang="en-US" i="0" dirty="0">
                <a:solidFill>
                  <a:schemeClr val="tx1"/>
                </a:solidFill>
                <a:latin typeface="Segoe UI" panose="020B0502040204020203" pitchFamily="34" charset="0"/>
                <a:cs typeface="Segoe UI" panose="020B0502040204020203" pitchFamily="34" charset="0"/>
              </a:rPr>
              <a:t> in the next slides</a:t>
            </a:r>
          </a:p>
        </p:txBody>
      </p:sp>
      <p:pic>
        <p:nvPicPr>
          <p:cNvPr id="2" name="Image 1"/>
          <p:cNvPicPr>
            <a:picLocks noChangeAspect="1"/>
          </p:cNvPicPr>
          <p:nvPr/>
        </p:nvPicPr>
        <p:blipFill>
          <a:blip r:embed="rId2"/>
          <a:stretch>
            <a:fillRect/>
          </a:stretch>
        </p:blipFill>
        <p:spPr>
          <a:xfrm>
            <a:off x="4545195" y="2404021"/>
            <a:ext cx="3101609" cy="2049958"/>
          </a:xfrm>
          <a:prstGeom prst="rect">
            <a:avLst/>
          </a:prstGeom>
        </p:spPr>
      </p:pic>
      <p:sp>
        <p:nvSpPr>
          <p:cNvPr id="9" name="Rectangle 8"/>
          <p:cNvSpPr/>
          <p:nvPr/>
        </p:nvSpPr>
        <p:spPr>
          <a:xfrm>
            <a:off x="7019562" y="2404021"/>
            <a:ext cx="805327" cy="4331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95745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r>
              <a:rPr lang="fr-FR" dirty="0"/>
              <a:t> BMS</a:t>
            </a:r>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12" name="Rectangle 11">
            <a:extLst>
              <a:ext uri="{FF2B5EF4-FFF2-40B4-BE49-F238E27FC236}">
                <a16:creationId xmlns:a16="http://schemas.microsoft.com/office/drawing/2014/main" id="{12D0F22F-8A4A-4640-AFA7-ED0E4470B036}"/>
              </a:ext>
            </a:extLst>
          </p:cNvPr>
          <p:cNvSpPr/>
          <p:nvPr/>
        </p:nvSpPr>
        <p:spPr>
          <a:xfrm>
            <a:off x="619190" y="1314543"/>
            <a:ext cx="7316899" cy="959237"/>
          </a:xfrm>
          <a:prstGeom prst="rect">
            <a:avLst/>
          </a:prstGeom>
        </p:spPr>
        <p:txBody>
          <a:bodyPr wrap="square" anchor="t">
            <a:spAutoFit/>
          </a:bodyPr>
          <a:lstStyle/>
          <a:p>
            <a:pPr marL="228600" lvl="2" indent="-228600" eaLnBrk="1" hangingPunct="1">
              <a:spcBef>
                <a:spcPts val="1000"/>
              </a:spcBef>
              <a:buSzPct val="85000"/>
              <a:buFont typeface="Arial" panose="020B0604020202020204" pitchFamily="34" charset="0"/>
              <a:buChar char="•"/>
              <a:defRPr/>
            </a:pPr>
            <a:r>
              <a:rPr lang="en-US" i="0" dirty="0">
                <a:solidFill>
                  <a:schemeClr val="tx1"/>
                </a:solidFill>
                <a:latin typeface="Segoe UI" panose="020B0502040204020203" pitchFamily="34" charset="0"/>
                <a:cs typeface="Segoe UI" panose="020B0502040204020203" pitchFamily="34" charset="0"/>
              </a:rPr>
              <a:t>Tap “</a:t>
            </a:r>
            <a:r>
              <a:rPr lang="en-US" i="0" dirty="0" err="1">
                <a:solidFill>
                  <a:schemeClr val="tx1"/>
                </a:solidFill>
                <a:latin typeface="Segoe UI" panose="020B0502040204020203" pitchFamily="34" charset="0"/>
                <a:cs typeface="Segoe UI" panose="020B0502040204020203" pitchFamily="34" charset="0"/>
              </a:rPr>
              <a:t>QRCode</a:t>
            </a:r>
            <a:r>
              <a:rPr lang="en-US" i="0" dirty="0">
                <a:solidFill>
                  <a:schemeClr val="tx1"/>
                </a:solidFill>
                <a:latin typeface="Segoe UI" panose="020B0502040204020203" pitchFamily="34" charset="0"/>
                <a:cs typeface="Segoe UI" panose="020B0502040204020203" pitchFamily="34" charset="0"/>
              </a:rPr>
              <a:t>” menu</a:t>
            </a:r>
          </a:p>
          <a:p>
            <a:pPr marL="228600" lvl="2" indent="-228600" eaLnBrk="1" hangingPunct="1">
              <a:spcBef>
                <a:spcPts val="1000"/>
              </a:spcBef>
              <a:buSzPct val="85000"/>
              <a:buFont typeface="Arial" panose="020B0604020202020204" pitchFamily="34" charset="0"/>
              <a:buChar char="•"/>
              <a:defRPr/>
            </a:pPr>
            <a:r>
              <a:rPr lang="en-US" i="0" dirty="0">
                <a:solidFill>
                  <a:schemeClr val="tx1"/>
                </a:solidFill>
                <a:latin typeface="Segoe UI" panose="020B0502040204020203" pitchFamily="34" charset="0"/>
                <a:cs typeface="Segoe UI" panose="020B0502040204020203" pitchFamily="34" charset="0"/>
              </a:rPr>
              <a:t>Scan the following </a:t>
            </a:r>
            <a:r>
              <a:rPr lang="en-US" i="0" dirty="0" err="1">
                <a:solidFill>
                  <a:schemeClr val="tx1"/>
                </a:solidFill>
                <a:latin typeface="Segoe UI" panose="020B0502040204020203" pitchFamily="34" charset="0"/>
                <a:cs typeface="Segoe UI" panose="020B0502040204020203" pitchFamily="34" charset="0"/>
              </a:rPr>
              <a:t>QRCode</a:t>
            </a:r>
            <a:r>
              <a:rPr lang="en-US" i="0" dirty="0">
                <a:solidFill>
                  <a:schemeClr val="tx1"/>
                </a:solidFill>
                <a:latin typeface="Segoe UI" panose="020B0502040204020203" pitchFamily="34" charset="0"/>
                <a:cs typeface="Segoe UI" panose="020B0502040204020203" pitchFamily="34" charset="0"/>
              </a:rPr>
              <a:t> to access data :</a:t>
            </a:r>
          </a:p>
        </p:txBody>
      </p:sp>
      <p:grpSp>
        <p:nvGrpSpPr>
          <p:cNvPr id="4" name="Groupe 3"/>
          <p:cNvGrpSpPr/>
          <p:nvPr/>
        </p:nvGrpSpPr>
        <p:grpSpPr>
          <a:xfrm>
            <a:off x="599683" y="5094931"/>
            <a:ext cx="10405658" cy="1237514"/>
            <a:chOff x="1047844" y="4921990"/>
            <a:chExt cx="10405658" cy="1237514"/>
          </a:xfrm>
        </p:grpSpPr>
        <p:sp>
          <p:nvSpPr>
            <p:cNvPr id="6" name="Zone de texte 3"/>
            <p:cNvSpPr txBox="1">
              <a:spLocks noChangeArrowheads="1"/>
            </p:cNvSpPr>
            <p:nvPr/>
          </p:nvSpPr>
          <p:spPr bwMode="auto">
            <a:xfrm>
              <a:off x="1047844" y="4951943"/>
              <a:ext cx="1969804" cy="985837"/>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TechRoom</a:t>
              </a:r>
              <a:endParaRPr kumimoji="0" lang="en-US"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 fda50693-a4e2-4fb1-afcf-c6eb07647825-7-1</a:t>
              </a:r>
              <a:endParaRPr kumimoji="0" lang="en-US" altLang="fr-FR" sz="1800" b="0" i="0" u="none" strike="noStrike" cap="none" normalizeH="0" baseline="0" dirty="0">
                <a:ln>
                  <a:noFill/>
                </a:ln>
                <a:solidFill>
                  <a:schemeClr val="tx1"/>
                </a:solidFill>
                <a:effectLst/>
                <a:latin typeface="Arial" panose="020B0604020202020204" pitchFamily="34" charset="0"/>
              </a:endParaRPr>
            </a:p>
          </p:txBody>
        </p:sp>
        <p:sp>
          <p:nvSpPr>
            <p:cNvPr id="8" name="Zone de texte 4"/>
            <p:cNvSpPr txBox="1">
              <a:spLocks noChangeArrowheads="1"/>
            </p:cNvSpPr>
            <p:nvPr/>
          </p:nvSpPr>
          <p:spPr bwMode="auto">
            <a:xfrm>
              <a:off x="7280834" y="4921990"/>
              <a:ext cx="1969804" cy="1042988"/>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TechRoom</a:t>
              </a:r>
              <a:endParaRPr kumimoji="0" lang="en-US"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 fda50693-a4e2-4fb1-afcf-c6eb07647825-2-1</a:t>
              </a:r>
              <a:endParaRPr kumimoji="0" lang="en-US" altLang="fr-FR" sz="1400" b="0" i="0" u="none" strike="noStrike" cap="none" normalizeH="0" baseline="0" dirty="0">
                <a:ln>
                  <a:noFill/>
                </a:ln>
                <a:solidFill>
                  <a:schemeClr val="tx1"/>
                </a:solidFill>
                <a:effectLst/>
                <a:latin typeface="Arial" panose="020B0604020202020204" pitchFamily="34" charset="0"/>
              </a:endParaRPr>
            </a:p>
          </p:txBody>
        </p:sp>
        <p:sp>
          <p:nvSpPr>
            <p:cNvPr id="9" name="Zone de texte 5"/>
            <p:cNvSpPr txBox="1">
              <a:spLocks noChangeArrowheads="1"/>
            </p:cNvSpPr>
            <p:nvPr/>
          </p:nvSpPr>
          <p:spPr bwMode="auto">
            <a:xfrm>
              <a:off x="3118526" y="4987929"/>
              <a:ext cx="2407609" cy="1171575"/>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CHILLER</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 </a:t>
              </a:r>
              <a:r>
                <a:rPr kumimoji="0" lang="fr-FR" altLang="fr-FR" sz="12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QRCode_Chiller</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sp>
          <p:nvSpPr>
            <p:cNvPr id="15" name="Zone de texte 21"/>
            <p:cNvSpPr txBox="1">
              <a:spLocks noChangeArrowheads="1"/>
            </p:cNvSpPr>
            <p:nvPr/>
          </p:nvSpPr>
          <p:spPr bwMode="auto">
            <a:xfrm>
              <a:off x="5149241" y="4959796"/>
              <a:ext cx="1969804" cy="728476"/>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BOILER</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 Boiler</a:t>
              </a:r>
              <a:endParaRPr kumimoji="0" lang="fr-FR" altLang="fr-FR" b="0" i="0" u="none" strike="noStrike" cap="none" normalizeH="0" baseline="0" dirty="0">
                <a:ln>
                  <a:noFill/>
                </a:ln>
                <a:solidFill>
                  <a:schemeClr val="tx1"/>
                </a:solidFill>
                <a:effectLst/>
                <a:latin typeface="Arial" panose="020B0604020202020204" pitchFamily="34" charset="0"/>
              </a:endParaRPr>
            </a:p>
          </p:txBody>
        </p:sp>
        <p:sp>
          <p:nvSpPr>
            <p:cNvPr id="22" name="Zone de texte 4"/>
            <p:cNvSpPr txBox="1">
              <a:spLocks noChangeArrowheads="1"/>
            </p:cNvSpPr>
            <p:nvPr/>
          </p:nvSpPr>
          <p:spPr bwMode="auto">
            <a:xfrm>
              <a:off x="9483698" y="4987929"/>
              <a:ext cx="1969804" cy="1042988"/>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AHU</a:t>
              </a:r>
              <a:endParaRPr kumimoji="0" lang="en-US"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 AHU</a:t>
              </a:r>
              <a:endParaRPr kumimoji="0" lang="en-US" altLang="fr-FR" sz="2000" b="0" i="0" u="none" strike="noStrike" cap="none" normalizeH="0" baseline="0" dirty="0">
                <a:ln>
                  <a:noFill/>
                </a:ln>
                <a:solidFill>
                  <a:schemeClr val="tx1"/>
                </a:solidFill>
                <a:effectLst/>
                <a:latin typeface="Arial" panose="020B0604020202020204" pitchFamily="34" charset="0"/>
              </a:endParaRPr>
            </a:p>
          </p:txBody>
        </p:sp>
      </p:grpSp>
      <p:sp>
        <p:nvSpPr>
          <p:cNvPr id="16" name="Rectangle 9"/>
          <p:cNvSpPr>
            <a:spLocks noChangeArrowheads="1"/>
          </p:cNvSpPr>
          <p:nvPr/>
        </p:nvSpPr>
        <p:spPr bwMode="auto">
          <a:xfrm>
            <a:off x="430696" y="27676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7" name="Rectangle 10"/>
          <p:cNvSpPr>
            <a:spLocks noChangeArrowheads="1"/>
          </p:cNvSpPr>
          <p:nvPr/>
        </p:nvSpPr>
        <p:spPr bwMode="auto">
          <a:xfrm>
            <a:off x="430696" y="32248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8" name="Rectangle 11"/>
          <p:cNvSpPr>
            <a:spLocks noChangeArrowheads="1"/>
          </p:cNvSpPr>
          <p:nvPr/>
        </p:nvSpPr>
        <p:spPr bwMode="auto">
          <a:xfrm>
            <a:off x="430696" y="32248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4" name="Rectangle 23">
            <a:extLst>
              <a:ext uri="{FF2B5EF4-FFF2-40B4-BE49-F238E27FC236}">
                <a16:creationId xmlns:a16="http://schemas.microsoft.com/office/drawing/2014/main" id="{12D0F22F-8A4A-4640-AFA7-ED0E4470B036}"/>
              </a:ext>
            </a:extLst>
          </p:cNvPr>
          <p:cNvSpPr/>
          <p:nvPr/>
        </p:nvSpPr>
        <p:spPr>
          <a:xfrm>
            <a:off x="823362" y="2115198"/>
            <a:ext cx="902313"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BMS</a:t>
            </a:r>
          </a:p>
        </p:txBody>
      </p:sp>
      <p:pic>
        <p:nvPicPr>
          <p:cNvPr id="2" name="Image 1"/>
          <p:cNvPicPr>
            <a:picLocks noChangeAspect="1"/>
          </p:cNvPicPr>
          <p:nvPr/>
        </p:nvPicPr>
        <p:blipFill>
          <a:blip r:embed="rId2"/>
          <a:stretch>
            <a:fillRect/>
          </a:stretch>
        </p:blipFill>
        <p:spPr>
          <a:xfrm>
            <a:off x="485256" y="3412563"/>
            <a:ext cx="1615756" cy="1684188"/>
          </a:xfrm>
          <a:prstGeom prst="rect">
            <a:avLst/>
          </a:prstGeom>
        </p:spPr>
      </p:pic>
      <p:pic>
        <p:nvPicPr>
          <p:cNvPr id="7" name="Image 6"/>
          <p:cNvPicPr>
            <a:picLocks noChangeAspect="1"/>
          </p:cNvPicPr>
          <p:nvPr/>
        </p:nvPicPr>
        <p:blipFill>
          <a:blip r:embed="rId3"/>
          <a:stretch>
            <a:fillRect/>
          </a:stretch>
        </p:blipFill>
        <p:spPr>
          <a:xfrm>
            <a:off x="2429341" y="3412563"/>
            <a:ext cx="1525839" cy="1628066"/>
          </a:xfrm>
          <a:prstGeom prst="rect">
            <a:avLst/>
          </a:prstGeom>
        </p:spPr>
      </p:pic>
      <p:pic>
        <p:nvPicPr>
          <p:cNvPr id="11" name="Image 10"/>
          <p:cNvPicPr>
            <a:picLocks noChangeAspect="1"/>
          </p:cNvPicPr>
          <p:nvPr/>
        </p:nvPicPr>
        <p:blipFill>
          <a:blip r:embed="rId4"/>
          <a:stretch>
            <a:fillRect/>
          </a:stretch>
        </p:blipFill>
        <p:spPr>
          <a:xfrm>
            <a:off x="6599613" y="3525355"/>
            <a:ext cx="1502123" cy="1571396"/>
          </a:xfrm>
          <a:prstGeom prst="rect">
            <a:avLst/>
          </a:prstGeom>
        </p:spPr>
      </p:pic>
      <p:pic>
        <p:nvPicPr>
          <p:cNvPr id="14" name="Image 13"/>
          <p:cNvPicPr>
            <a:picLocks noChangeAspect="1"/>
          </p:cNvPicPr>
          <p:nvPr/>
        </p:nvPicPr>
        <p:blipFill>
          <a:blip r:embed="rId5"/>
          <a:stretch>
            <a:fillRect/>
          </a:stretch>
        </p:blipFill>
        <p:spPr>
          <a:xfrm>
            <a:off x="8476348" y="3471289"/>
            <a:ext cx="1655792" cy="1734051"/>
          </a:xfrm>
          <a:prstGeom prst="rect">
            <a:avLst/>
          </a:prstGeom>
        </p:spPr>
      </p:pic>
      <p:pic>
        <p:nvPicPr>
          <p:cNvPr id="19" name="Image 18"/>
          <p:cNvPicPr>
            <a:picLocks noChangeAspect="1"/>
          </p:cNvPicPr>
          <p:nvPr/>
        </p:nvPicPr>
        <p:blipFill>
          <a:blip r:embed="rId6"/>
          <a:stretch>
            <a:fillRect/>
          </a:stretch>
        </p:blipFill>
        <p:spPr>
          <a:xfrm>
            <a:off x="4283509" y="3517897"/>
            <a:ext cx="1566813" cy="1606987"/>
          </a:xfrm>
          <a:prstGeom prst="rect">
            <a:avLst/>
          </a:prstGeom>
        </p:spPr>
      </p:pic>
      <p:sp>
        <p:nvSpPr>
          <p:cNvPr id="26" name="Rectangle 25">
            <a:extLst>
              <a:ext uri="{FF2B5EF4-FFF2-40B4-BE49-F238E27FC236}">
                <a16:creationId xmlns:a16="http://schemas.microsoft.com/office/drawing/2014/main" id="{12D0F22F-8A4A-4640-AFA7-ED0E4470B036}"/>
              </a:ext>
            </a:extLst>
          </p:cNvPr>
          <p:cNvSpPr/>
          <p:nvPr/>
        </p:nvSpPr>
        <p:spPr>
          <a:xfrm>
            <a:off x="2207567" y="2722458"/>
            <a:ext cx="2101433"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FLOOR 00</a:t>
            </a:r>
          </a:p>
        </p:txBody>
      </p:sp>
      <p:sp>
        <p:nvSpPr>
          <p:cNvPr id="27" name="Rectangle 26">
            <a:extLst>
              <a:ext uri="{FF2B5EF4-FFF2-40B4-BE49-F238E27FC236}">
                <a16:creationId xmlns:a16="http://schemas.microsoft.com/office/drawing/2014/main" id="{12D0F22F-8A4A-4640-AFA7-ED0E4470B036}"/>
              </a:ext>
            </a:extLst>
          </p:cNvPr>
          <p:cNvSpPr/>
          <p:nvPr/>
        </p:nvSpPr>
        <p:spPr>
          <a:xfrm>
            <a:off x="7344122" y="2767610"/>
            <a:ext cx="2101433"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FLOOR 01</a:t>
            </a:r>
          </a:p>
        </p:txBody>
      </p:sp>
    </p:spTree>
    <p:extLst>
      <p:ext uri="{BB962C8B-B14F-4D97-AF65-F5344CB8AC3E}">
        <p14:creationId xmlns:p14="http://schemas.microsoft.com/office/powerpoint/2010/main" val="2383694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24" name="Rectangle 23">
            <a:extLst>
              <a:ext uri="{FF2B5EF4-FFF2-40B4-BE49-F238E27FC236}">
                <a16:creationId xmlns:a16="http://schemas.microsoft.com/office/drawing/2014/main" id="{12D0F22F-8A4A-4640-AFA7-ED0E4470B036}"/>
              </a:ext>
            </a:extLst>
          </p:cNvPr>
          <p:cNvSpPr/>
          <p:nvPr/>
        </p:nvSpPr>
        <p:spPr>
          <a:xfrm>
            <a:off x="2207567" y="1454493"/>
            <a:ext cx="1836296"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Wind farm</a:t>
            </a:r>
          </a:p>
        </p:txBody>
      </p:sp>
      <p:sp>
        <p:nvSpPr>
          <p:cNvPr id="20" name="Rectangle 11"/>
          <p:cNvSpPr>
            <a:spLocks noChangeArrowheads="1"/>
          </p:cNvSpPr>
          <p:nvPr/>
        </p:nvSpPr>
        <p:spPr bwMode="auto">
          <a:xfrm>
            <a:off x="-10977" y="16589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1" name="Rectangle 12"/>
          <p:cNvSpPr>
            <a:spLocks noChangeArrowheads="1"/>
          </p:cNvSpPr>
          <p:nvPr/>
        </p:nvSpPr>
        <p:spPr bwMode="auto">
          <a:xfrm>
            <a:off x="1787661" y="2116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2" name="Rectangle 18"/>
          <p:cNvSpPr>
            <a:spLocks noChangeArrowheads="1"/>
          </p:cNvSpPr>
          <p:nvPr/>
        </p:nvSpPr>
        <p:spPr bwMode="auto">
          <a:xfrm>
            <a:off x="1787661" y="2116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fr-FR" altLang="fr-FR"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a:ln>
                <a:noFill/>
              </a:ln>
              <a:solidFill>
                <a:schemeClr val="tx1"/>
              </a:solidFill>
              <a:effectLst/>
              <a:latin typeface="Arial" panose="020B0604020202020204" pitchFamily="34" charset="0"/>
            </a:endParaRPr>
          </a:p>
        </p:txBody>
      </p:sp>
      <p:grpSp>
        <p:nvGrpSpPr>
          <p:cNvPr id="2" name="Groupe 1"/>
          <p:cNvGrpSpPr/>
          <p:nvPr/>
        </p:nvGrpSpPr>
        <p:grpSpPr>
          <a:xfrm>
            <a:off x="103658" y="1983273"/>
            <a:ext cx="10936875" cy="5069074"/>
            <a:chOff x="103658" y="1983273"/>
            <a:chExt cx="10936875" cy="5069074"/>
          </a:xfrm>
        </p:grpSpPr>
        <p:pic>
          <p:nvPicPr>
            <p:cNvPr id="3081" name="Imag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356" y="1983273"/>
              <a:ext cx="1626711" cy="1626711"/>
            </a:xfrm>
            <a:prstGeom prst="rect">
              <a:avLst/>
            </a:prstGeom>
            <a:noFill/>
            <a:extLst>
              <a:ext uri="{909E8E84-426E-40DD-AFC4-6F175D3DCCD1}">
                <a14:hiddenFill xmlns:a14="http://schemas.microsoft.com/office/drawing/2010/main">
                  <a:solidFill>
                    <a:srgbClr val="FFFFFF"/>
                  </a:solidFill>
                </a14:hiddenFill>
              </a:ext>
            </a:extLst>
          </p:spPr>
        </p:pic>
        <p:pic>
          <p:nvPicPr>
            <p:cNvPr id="3082" name="Imag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983273"/>
              <a:ext cx="1684484" cy="1684484"/>
            </a:xfrm>
            <a:prstGeom prst="rect">
              <a:avLst/>
            </a:prstGeom>
            <a:noFill/>
            <a:extLst>
              <a:ext uri="{909E8E84-426E-40DD-AFC4-6F175D3DCCD1}">
                <a14:hiddenFill xmlns:a14="http://schemas.microsoft.com/office/drawing/2010/main">
                  <a:solidFill>
                    <a:srgbClr val="FFFFFF"/>
                  </a:solidFill>
                </a14:hiddenFill>
              </a:ext>
            </a:extLst>
          </p:spPr>
        </p:pic>
        <p:sp>
          <p:nvSpPr>
            <p:cNvPr id="4" name="Zone de texte 11"/>
            <p:cNvSpPr txBox="1">
              <a:spLocks noChangeArrowheads="1"/>
            </p:cNvSpPr>
            <p:nvPr/>
          </p:nvSpPr>
          <p:spPr bwMode="auto">
            <a:xfrm>
              <a:off x="406674" y="3667757"/>
              <a:ext cx="1966959" cy="1042987"/>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WindFarm</a:t>
              </a: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fr-FR"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aera</a:t>
              </a:r>
              <a:endParaRPr lang="en-US" altLang="fr-FR" sz="1800" i="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fda50693-a4e2-4fb1-afcf-c6eb07647825-3-1</a:t>
              </a:r>
              <a:endParaRPr kumimoji="0" lang="en-US" altLang="fr-FR" sz="1800" b="0" i="0" u="none" strike="noStrike" cap="none" normalizeH="0" baseline="0" dirty="0">
                <a:ln>
                  <a:noFill/>
                </a:ln>
                <a:solidFill>
                  <a:schemeClr val="tx1"/>
                </a:solidFill>
                <a:effectLst/>
                <a:latin typeface="Arial" panose="020B0604020202020204" pitchFamily="34" charset="0"/>
              </a:endParaRPr>
            </a:p>
          </p:txBody>
        </p:sp>
        <p:sp>
          <p:nvSpPr>
            <p:cNvPr id="11" name="Zone de texte 12"/>
            <p:cNvSpPr txBox="1">
              <a:spLocks noChangeArrowheads="1"/>
            </p:cNvSpPr>
            <p:nvPr/>
          </p:nvSpPr>
          <p:spPr bwMode="auto">
            <a:xfrm>
              <a:off x="3940356" y="3664493"/>
              <a:ext cx="3047466" cy="852488"/>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Transformer </a:t>
              </a:r>
              <a:r>
                <a:rPr kumimoji="0" lang="en-US" altLang="fr-FR" sz="1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aera</a:t>
              </a:r>
              <a:endParaRPr kumimoji="0" lang="en-US"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fda50693-a4e2-4fb1-afcf-c6eb07647825-5-1</a:t>
              </a:r>
              <a:endParaRPr kumimoji="0" lang="en-US" altLang="fr-FR" sz="1800" b="0" i="0" u="none" strike="noStrike" cap="none" normalizeH="0" baseline="0" dirty="0">
                <a:ln>
                  <a:noFill/>
                </a:ln>
                <a:solidFill>
                  <a:schemeClr val="tx1"/>
                </a:solidFill>
                <a:effectLst/>
                <a:latin typeface="Arial" panose="020B0604020202020204" pitchFamily="34" charset="0"/>
              </a:endParaRPr>
            </a:p>
          </p:txBody>
        </p:sp>
        <p:sp>
          <p:nvSpPr>
            <p:cNvPr id="13" name="Zone de texte 13"/>
            <p:cNvSpPr txBox="1">
              <a:spLocks noChangeArrowheads="1"/>
            </p:cNvSpPr>
            <p:nvPr/>
          </p:nvSpPr>
          <p:spPr bwMode="auto">
            <a:xfrm>
              <a:off x="7363156" y="3649572"/>
              <a:ext cx="3677377" cy="1138237"/>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lvl1pPr indent="449263">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Substation</a:t>
              </a:r>
              <a:endParaRPr kumimoji="0" lang="en-US"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fda50693-a4e2-4fb1-afcf-c6eb07647825-4-1</a:t>
              </a: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fr-FR" sz="3200" b="0" i="0" u="none" strike="noStrike" cap="none" normalizeH="0" baseline="0" dirty="0">
                <a:ln>
                  <a:noFill/>
                </a:ln>
                <a:solidFill>
                  <a:schemeClr val="tx1"/>
                </a:solidFill>
                <a:effectLst/>
                <a:latin typeface="Arial" panose="020B0604020202020204" pitchFamily="34" charset="0"/>
              </a:endParaRPr>
            </a:p>
          </p:txBody>
        </p:sp>
        <p:sp>
          <p:nvSpPr>
            <p:cNvPr id="14" name="Zone de texte 23"/>
            <p:cNvSpPr txBox="1">
              <a:spLocks noChangeArrowheads="1"/>
            </p:cNvSpPr>
            <p:nvPr/>
          </p:nvSpPr>
          <p:spPr bwMode="auto">
            <a:xfrm>
              <a:off x="4020581" y="6156997"/>
              <a:ext cx="1806507" cy="895350"/>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Transformer </a:t>
              </a:r>
              <a:endParaRPr kumimoji="0" lang="en-US"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Transformer</a:t>
              </a:r>
              <a:endParaRPr kumimoji="0" lang="en-US" altLang="fr-FR" b="0" i="0" u="none" strike="noStrike" cap="none" normalizeH="0" baseline="0" dirty="0">
                <a:ln>
                  <a:noFill/>
                </a:ln>
                <a:solidFill>
                  <a:schemeClr val="tx1"/>
                </a:solidFill>
                <a:effectLst/>
                <a:latin typeface="Arial" panose="020B0604020202020204" pitchFamily="34" charset="0"/>
              </a:endParaRPr>
            </a:p>
          </p:txBody>
        </p:sp>
        <p:pic>
          <p:nvPicPr>
            <p:cNvPr id="3080" name="Imag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0356" y="4581037"/>
              <a:ext cx="1593628" cy="1511904"/>
            </a:xfrm>
            <a:prstGeom prst="rect">
              <a:avLst/>
            </a:prstGeom>
            <a:noFill/>
            <a:extLst>
              <a:ext uri="{909E8E84-426E-40DD-AFC4-6F175D3DCCD1}">
                <a14:hiddenFill xmlns:a14="http://schemas.microsoft.com/office/drawing/2010/main">
                  <a:solidFill>
                    <a:srgbClr val="FFFFFF"/>
                  </a:solidFill>
                </a14:hiddenFill>
              </a:ext>
            </a:extLst>
          </p:spPr>
        </p:pic>
        <p:sp>
          <p:nvSpPr>
            <p:cNvPr id="19" name="Zone de texte 28"/>
            <p:cNvSpPr txBox="1">
              <a:spLocks noChangeArrowheads="1"/>
            </p:cNvSpPr>
            <p:nvPr/>
          </p:nvSpPr>
          <p:spPr bwMode="auto">
            <a:xfrm>
              <a:off x="7104156" y="6092941"/>
              <a:ext cx="2783879" cy="671512"/>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lvl1pPr indent="449263">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Distribution board</a:t>
              </a:r>
              <a:endParaRPr kumimoji="0" lang="en-US"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a:t>
              </a:r>
              <a:r>
                <a:rPr kumimoji="0" lang="en-US" altLang="fr-FR" sz="14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QRCode_DB</a:t>
              </a:r>
              <a:endParaRPr kumimoji="0" lang="en-US" altLang="fr-FR" sz="6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a:t>
              </a:r>
              <a:endParaRPr kumimoji="0" lang="en-US" altLang="fr-FR" sz="800" b="0" i="0" u="none" strike="noStrike" cap="none" normalizeH="0" baseline="0" dirty="0">
                <a:ln>
                  <a:noFill/>
                </a:ln>
                <a:solidFill>
                  <a:schemeClr val="tx1"/>
                </a:solidFill>
                <a:effectLst/>
              </a:endParaRPr>
            </a:p>
            <a:p>
              <a:pPr marL="0" marR="0" lvl="0" indent="449263" algn="l" defTabSz="914400" rtl="0" eaLnBrk="0" fontAlgn="base" latinLnBrk="0" hangingPunct="0">
                <a:lnSpc>
                  <a:spcPct val="100000"/>
                </a:lnSpc>
                <a:spcBef>
                  <a:spcPct val="0"/>
                </a:spcBef>
                <a:spcAft>
                  <a:spcPct val="0"/>
                </a:spcAft>
                <a:buClrTx/>
                <a:buSzTx/>
                <a:buFontTx/>
                <a:buNone/>
                <a:tabLst/>
              </a:pPr>
              <a:endParaRPr kumimoji="0" lang="en-US" altLang="fr-FR" sz="3200" b="0" i="0" u="none" strike="noStrike" cap="none" normalizeH="0" baseline="0" dirty="0">
                <a:ln>
                  <a:noFill/>
                </a:ln>
                <a:solidFill>
                  <a:schemeClr val="tx1"/>
                </a:solidFill>
                <a:effectLst/>
                <a:latin typeface="Arial" panose="020B0604020202020204" pitchFamily="34" charset="0"/>
              </a:endParaRPr>
            </a:p>
          </p:txBody>
        </p:sp>
        <p:pic>
          <p:nvPicPr>
            <p:cNvPr id="3074" name="Imag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032" y="4405487"/>
              <a:ext cx="1710193" cy="1658681"/>
            </a:xfrm>
            <a:prstGeom prst="rect">
              <a:avLst/>
            </a:prstGeom>
            <a:noFill/>
            <a:extLst>
              <a:ext uri="{909E8E84-426E-40DD-AFC4-6F175D3DCCD1}">
                <a14:hiddenFill xmlns:a14="http://schemas.microsoft.com/office/drawing/2010/main">
                  <a:solidFill>
                    <a:srgbClr val="FFFFFF"/>
                  </a:solidFill>
                </a14:hiddenFill>
              </a:ext>
            </a:extLst>
          </p:spPr>
        </p:pic>
        <p:pic>
          <p:nvPicPr>
            <p:cNvPr id="3079" name="Imag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5187" y="1983273"/>
              <a:ext cx="1681819" cy="1734677"/>
            </a:xfrm>
            <a:prstGeom prst="rect">
              <a:avLst/>
            </a:prstGeom>
            <a:noFill/>
            <a:extLst>
              <a:ext uri="{909E8E84-426E-40DD-AFC4-6F175D3DCCD1}">
                <a14:hiddenFill xmlns:a14="http://schemas.microsoft.com/office/drawing/2010/main">
                  <a:solidFill>
                    <a:srgbClr val="FFFFFF"/>
                  </a:solidFill>
                </a14:hiddenFill>
              </a:ext>
            </a:extLst>
          </p:spPr>
        </p:pic>
        <p:sp>
          <p:nvSpPr>
            <p:cNvPr id="34" name="Zone de texte 13"/>
            <p:cNvSpPr txBox="1">
              <a:spLocks noChangeArrowheads="1"/>
            </p:cNvSpPr>
            <p:nvPr/>
          </p:nvSpPr>
          <p:spPr bwMode="auto">
            <a:xfrm>
              <a:off x="103658" y="6324964"/>
              <a:ext cx="2857105" cy="411702"/>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lvl1pPr indent="449263">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l" defTabSz="914400" rtl="0" eaLnBrk="0" fontAlgn="base" latinLnBrk="0" hangingPunct="0">
                <a:lnSpc>
                  <a:spcPct val="100000"/>
                </a:lnSpc>
                <a:spcBef>
                  <a:spcPct val="0"/>
                </a:spcBef>
                <a:spcAft>
                  <a:spcPct val="0"/>
                </a:spcAft>
                <a:buClrTx/>
                <a:buSzTx/>
                <a:buFontTx/>
                <a:buNone/>
                <a:tabLst/>
              </a:pPr>
              <a:r>
                <a:rPr kumimoji="0" lang="en-US" altLang="fr-FR"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Turbine																</a:t>
              </a:r>
              <a:endParaRPr kumimoji="0" lang="en-US" altLang="fr-FR" sz="3200" b="0" i="0" u="none" strike="noStrike" cap="none" normalizeH="0" baseline="0" dirty="0">
                <a:ln>
                  <a:noFill/>
                </a:ln>
                <a:solidFill>
                  <a:schemeClr val="tx1"/>
                </a:solidFill>
                <a:effectLst/>
                <a:latin typeface="Arial" panose="020B0604020202020204" pitchFamily="34" charset="0"/>
              </a:endParaRPr>
            </a:p>
          </p:txBody>
        </p:sp>
        <p:pic>
          <p:nvPicPr>
            <p:cNvPr id="25" name="Image 24"/>
            <p:cNvPicPr>
              <a:picLocks noChangeAspect="1"/>
            </p:cNvPicPr>
            <p:nvPr/>
          </p:nvPicPr>
          <p:blipFill>
            <a:blip r:embed="rId7"/>
            <a:stretch>
              <a:fillRect/>
            </a:stretch>
          </p:blipFill>
          <p:spPr>
            <a:xfrm>
              <a:off x="508000" y="4599433"/>
              <a:ext cx="1490366" cy="1523069"/>
            </a:xfrm>
            <a:prstGeom prst="rect">
              <a:avLst/>
            </a:prstGeom>
          </p:spPr>
        </p:pic>
      </p:grpSp>
    </p:spTree>
    <p:extLst>
      <p:ext uri="{BB962C8B-B14F-4D97-AF65-F5344CB8AC3E}">
        <p14:creationId xmlns:p14="http://schemas.microsoft.com/office/powerpoint/2010/main" val="1307929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24" name="Rectangle 23">
            <a:extLst>
              <a:ext uri="{FF2B5EF4-FFF2-40B4-BE49-F238E27FC236}">
                <a16:creationId xmlns:a16="http://schemas.microsoft.com/office/drawing/2014/main" id="{12D0F22F-8A4A-4640-AFA7-ED0E4470B036}"/>
              </a:ext>
            </a:extLst>
          </p:cNvPr>
          <p:cNvSpPr/>
          <p:nvPr/>
        </p:nvSpPr>
        <p:spPr>
          <a:xfrm>
            <a:off x="2207567" y="1454493"/>
            <a:ext cx="1836296"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INDUSTRY</a:t>
            </a:r>
          </a:p>
        </p:txBody>
      </p:sp>
      <p:sp>
        <p:nvSpPr>
          <p:cNvPr id="20" name="Rectangle 11"/>
          <p:cNvSpPr>
            <a:spLocks noChangeArrowheads="1"/>
          </p:cNvSpPr>
          <p:nvPr/>
        </p:nvSpPr>
        <p:spPr bwMode="auto">
          <a:xfrm>
            <a:off x="-10977" y="16589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1" name="Rectangle 12"/>
          <p:cNvSpPr>
            <a:spLocks noChangeArrowheads="1"/>
          </p:cNvSpPr>
          <p:nvPr/>
        </p:nvSpPr>
        <p:spPr bwMode="auto">
          <a:xfrm>
            <a:off x="1787661" y="2116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23" name="Image 22"/>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7408" y="2373358"/>
            <a:ext cx="2026920" cy="2026920"/>
          </a:xfrm>
          <a:prstGeom prst="rect">
            <a:avLst/>
          </a:prstGeom>
        </p:spPr>
      </p:pic>
      <p:pic>
        <p:nvPicPr>
          <p:cNvPr id="25" name="Image 24"/>
          <p:cNvPicPr/>
          <p:nvPr/>
        </p:nvPicPr>
        <p:blipFill>
          <a:blip r:embed="rId3">
            <a:extLst>
              <a:ext uri="{28A0092B-C50C-407E-A947-70E740481C1C}">
                <a14:useLocalDpi xmlns:a14="http://schemas.microsoft.com/office/drawing/2010/main" val="0"/>
              </a:ext>
            </a:extLst>
          </a:blip>
          <a:stretch>
            <a:fillRect/>
          </a:stretch>
        </p:blipFill>
        <p:spPr>
          <a:xfrm>
            <a:off x="5250403" y="2581638"/>
            <a:ext cx="1633220" cy="1709420"/>
          </a:xfrm>
          <a:prstGeom prst="rect">
            <a:avLst/>
          </a:prstGeom>
        </p:spPr>
      </p:pic>
      <p:sp>
        <p:nvSpPr>
          <p:cNvPr id="26" name="Zone de texte 33"/>
          <p:cNvSpPr txBox="1"/>
          <p:nvPr/>
        </p:nvSpPr>
        <p:spPr>
          <a:xfrm>
            <a:off x="5104988" y="4408533"/>
            <a:ext cx="2976245" cy="4711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20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Info line</a:t>
            </a:r>
            <a:br>
              <a:rPr lang="en-US" sz="20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20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fda50693-a4e2-4fb1-afcf-c6eb07647825-1-2</a:t>
            </a:r>
            <a:endParaRPr lang="fr-FR" sz="20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Zone de texte 36"/>
          <p:cNvSpPr txBox="1"/>
          <p:nvPr/>
        </p:nvSpPr>
        <p:spPr>
          <a:xfrm>
            <a:off x="1785208" y="4313283"/>
            <a:ext cx="2976245" cy="4711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15000"/>
              </a:lnSpc>
              <a:spcAft>
                <a:spcPts val="1000"/>
              </a:spcAft>
            </a:pPr>
            <a:r>
              <a:rPr lang="en-US" sz="2000" i="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Machine 01</a:t>
            </a:r>
            <a:br>
              <a:rPr lang="en-US" sz="2000" i="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2000" i="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ID: M01</a:t>
            </a:r>
            <a:endParaRPr lang="fr-FR" sz="2000" i="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346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0">
            <a:extLst>
              <a:ext uri="{FF2B5EF4-FFF2-40B4-BE49-F238E27FC236}">
                <a16:creationId xmlns:a16="http://schemas.microsoft.com/office/drawing/2014/main" id="{56ED6E05-38B4-4BAC-AAF8-AB5A6035F051}"/>
              </a:ext>
            </a:extLst>
          </p:cNvPr>
          <p:cNvSpPr>
            <a:spLocks noGrp="1"/>
          </p:cNvSpPr>
          <p:nvPr>
            <p:ph type="title"/>
          </p:nvPr>
        </p:nvSpPr>
        <p:spPr/>
        <p:txBody>
          <a:bodyPr/>
          <a:lstStyle/>
          <a:p>
            <a:endParaRPr lang="ja-JP" altLang="en-US"/>
          </a:p>
        </p:txBody>
      </p:sp>
      <p:pic>
        <p:nvPicPr>
          <p:cNvPr id="1026" name="Picture 2" descr="オープンネットワークシステム概要イメージ">
            <a:extLst>
              <a:ext uri="{FF2B5EF4-FFF2-40B4-BE49-F238E27FC236}">
                <a16:creationId xmlns:a16="http://schemas.microsoft.com/office/drawing/2014/main" id="{1D91AEE5-1B61-4168-8BFF-235D15BFA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332" y="2000501"/>
            <a:ext cx="4408482" cy="4230263"/>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AA525055-25E0-49B1-A2BB-CBCEAB134160}"/>
              </a:ext>
            </a:extLst>
          </p:cNvPr>
          <p:cNvSpPr txBox="1"/>
          <p:nvPr/>
        </p:nvSpPr>
        <p:spPr>
          <a:xfrm>
            <a:off x="6526019" y="6673334"/>
            <a:ext cx="1162539" cy="369332"/>
          </a:xfrm>
          <a:prstGeom prst="rect">
            <a:avLst/>
          </a:prstGeom>
          <a:noFill/>
        </p:spPr>
        <p:txBody>
          <a:bodyPr wrap="square" rtlCol="0">
            <a:spAutoFit/>
          </a:bodyPr>
          <a:lstStyle/>
          <a:p>
            <a:r>
              <a:rPr kumimoji="1" lang="ja-JP" altLang="en-US" sz="1800" b="1" i="0" dirty="0">
                <a:solidFill>
                  <a:srgbClr val="FF0000"/>
                </a:solidFill>
              </a:rPr>
              <a:t>保全管理</a:t>
            </a:r>
          </a:p>
        </p:txBody>
      </p:sp>
      <p:sp>
        <p:nvSpPr>
          <p:cNvPr id="18" name="テキスト ボックス 17">
            <a:extLst>
              <a:ext uri="{FF2B5EF4-FFF2-40B4-BE49-F238E27FC236}">
                <a16:creationId xmlns:a16="http://schemas.microsoft.com/office/drawing/2014/main" id="{A3702DFA-917F-4897-9F60-E53480868535}"/>
              </a:ext>
            </a:extLst>
          </p:cNvPr>
          <p:cNvSpPr txBox="1"/>
          <p:nvPr/>
        </p:nvSpPr>
        <p:spPr>
          <a:xfrm>
            <a:off x="6367620" y="7503256"/>
            <a:ext cx="1964824" cy="369332"/>
          </a:xfrm>
          <a:prstGeom prst="rect">
            <a:avLst/>
          </a:prstGeom>
          <a:noFill/>
        </p:spPr>
        <p:txBody>
          <a:bodyPr wrap="square" rtlCol="0">
            <a:spAutoFit/>
          </a:bodyPr>
          <a:lstStyle/>
          <a:p>
            <a:r>
              <a:rPr kumimoji="1" lang="ja-JP" altLang="en-US" sz="1800" b="1" i="0" dirty="0">
                <a:solidFill>
                  <a:srgbClr val="FF0000"/>
                </a:solidFill>
              </a:rPr>
              <a:t>エネルギー管理</a:t>
            </a:r>
          </a:p>
        </p:txBody>
      </p:sp>
      <p:sp>
        <p:nvSpPr>
          <p:cNvPr id="25" name="テキスト ボックス 24">
            <a:extLst>
              <a:ext uri="{FF2B5EF4-FFF2-40B4-BE49-F238E27FC236}">
                <a16:creationId xmlns:a16="http://schemas.microsoft.com/office/drawing/2014/main" id="{2E35E99A-396A-49B3-8EBC-569A6BDF29B5}"/>
              </a:ext>
            </a:extLst>
          </p:cNvPr>
          <p:cNvSpPr txBox="1"/>
          <p:nvPr/>
        </p:nvSpPr>
        <p:spPr>
          <a:xfrm>
            <a:off x="6263960" y="8382396"/>
            <a:ext cx="2479173" cy="369332"/>
          </a:xfrm>
          <a:prstGeom prst="rect">
            <a:avLst/>
          </a:prstGeom>
          <a:noFill/>
        </p:spPr>
        <p:txBody>
          <a:bodyPr wrap="square" rtlCol="0">
            <a:spAutoFit/>
          </a:bodyPr>
          <a:lstStyle/>
          <a:p>
            <a:r>
              <a:rPr kumimoji="1" lang="ja-JP" altLang="en-US" sz="1800" b="1" i="0" dirty="0">
                <a:solidFill>
                  <a:srgbClr val="FF0000"/>
                </a:solidFill>
              </a:rPr>
              <a:t>エネルギー最適制御</a:t>
            </a:r>
          </a:p>
        </p:txBody>
      </p:sp>
      <p:sp>
        <p:nvSpPr>
          <p:cNvPr id="26" name="テキスト ボックス 25">
            <a:extLst>
              <a:ext uri="{FF2B5EF4-FFF2-40B4-BE49-F238E27FC236}">
                <a16:creationId xmlns:a16="http://schemas.microsoft.com/office/drawing/2014/main" id="{2417ABA8-428D-493F-8BAC-F212F635D49A}"/>
              </a:ext>
            </a:extLst>
          </p:cNvPr>
          <p:cNvSpPr txBox="1"/>
          <p:nvPr/>
        </p:nvSpPr>
        <p:spPr>
          <a:xfrm>
            <a:off x="7639133" y="6590011"/>
            <a:ext cx="1162539" cy="923330"/>
          </a:xfrm>
          <a:prstGeom prst="rect">
            <a:avLst/>
          </a:prstGeom>
          <a:noFill/>
        </p:spPr>
        <p:txBody>
          <a:bodyPr wrap="square" rtlCol="0">
            <a:spAutoFit/>
          </a:bodyPr>
          <a:lstStyle/>
          <a:p>
            <a:r>
              <a:rPr kumimoji="1" lang="en-US" altLang="ja-JP" sz="1800" b="1" i="0" dirty="0">
                <a:solidFill>
                  <a:srgbClr val="FF0000"/>
                </a:solidFill>
              </a:rPr>
              <a:t>TBM</a:t>
            </a:r>
          </a:p>
          <a:p>
            <a:r>
              <a:rPr kumimoji="1" lang="en-US" altLang="ja-JP" sz="1800" b="1" i="0" dirty="0">
                <a:solidFill>
                  <a:srgbClr val="FF0000"/>
                </a:solidFill>
              </a:rPr>
              <a:t>CBM</a:t>
            </a:r>
          </a:p>
          <a:p>
            <a:r>
              <a:rPr kumimoji="1" lang="en-US" altLang="ja-JP" sz="1800" b="1" i="0" dirty="0">
                <a:solidFill>
                  <a:srgbClr val="FF0000"/>
                </a:solidFill>
              </a:rPr>
              <a:t>EBM</a:t>
            </a:r>
            <a:endParaRPr kumimoji="1" lang="ja-JP" altLang="en-US" sz="1800" b="1" i="0" dirty="0">
              <a:solidFill>
                <a:srgbClr val="FF0000"/>
              </a:solidFill>
            </a:endParaRPr>
          </a:p>
        </p:txBody>
      </p:sp>
      <p:sp>
        <p:nvSpPr>
          <p:cNvPr id="27" name="テキスト ボックス 26">
            <a:extLst>
              <a:ext uri="{FF2B5EF4-FFF2-40B4-BE49-F238E27FC236}">
                <a16:creationId xmlns:a16="http://schemas.microsoft.com/office/drawing/2014/main" id="{545C4450-DD53-43BC-A182-43C78B2886CE}"/>
              </a:ext>
            </a:extLst>
          </p:cNvPr>
          <p:cNvSpPr txBox="1"/>
          <p:nvPr/>
        </p:nvSpPr>
        <p:spPr>
          <a:xfrm>
            <a:off x="7688558" y="7828624"/>
            <a:ext cx="2686849" cy="1200329"/>
          </a:xfrm>
          <a:prstGeom prst="rect">
            <a:avLst/>
          </a:prstGeom>
          <a:noFill/>
        </p:spPr>
        <p:txBody>
          <a:bodyPr wrap="square" rtlCol="0">
            <a:spAutoFit/>
          </a:bodyPr>
          <a:lstStyle/>
          <a:p>
            <a:r>
              <a:rPr kumimoji="1" lang="ja-JP" altLang="en-US" sz="1800" b="1" i="0" dirty="0">
                <a:solidFill>
                  <a:srgbClr val="FF0000"/>
                </a:solidFill>
              </a:rPr>
              <a:t>多棟管理</a:t>
            </a:r>
            <a:endParaRPr kumimoji="1" lang="en-US" altLang="ja-JP" sz="1800" b="1" i="0" dirty="0">
              <a:solidFill>
                <a:srgbClr val="FF0000"/>
              </a:solidFill>
            </a:endParaRPr>
          </a:p>
          <a:p>
            <a:r>
              <a:rPr kumimoji="1" lang="ja-JP" altLang="en-US" sz="1800" b="1" i="0" dirty="0">
                <a:solidFill>
                  <a:srgbClr val="FF0000"/>
                </a:solidFill>
              </a:rPr>
              <a:t>原単位管理</a:t>
            </a:r>
            <a:endParaRPr kumimoji="1" lang="en-US" altLang="ja-JP" sz="1800" b="1" i="0" dirty="0">
              <a:solidFill>
                <a:srgbClr val="FF0000"/>
              </a:solidFill>
            </a:endParaRPr>
          </a:p>
          <a:p>
            <a:endParaRPr kumimoji="1" lang="en-US" altLang="ja-JP" sz="1800" b="1" i="0" dirty="0">
              <a:solidFill>
                <a:srgbClr val="FF0000"/>
              </a:solidFill>
            </a:endParaRPr>
          </a:p>
          <a:p>
            <a:r>
              <a:rPr kumimoji="1" lang="en-US" altLang="ja-JP" sz="1800" b="1" i="0" dirty="0">
                <a:solidFill>
                  <a:srgbClr val="FF0000"/>
                </a:solidFill>
              </a:rPr>
              <a:t>CO2/</a:t>
            </a:r>
            <a:r>
              <a:rPr kumimoji="1" lang="ja-JP" altLang="en-US" sz="1800" b="1" i="0" dirty="0">
                <a:solidFill>
                  <a:srgbClr val="FF0000"/>
                </a:solidFill>
              </a:rPr>
              <a:t>コスト最適制御</a:t>
            </a:r>
            <a:endParaRPr kumimoji="1" lang="en-US" altLang="ja-JP" sz="1800" b="1" i="0" dirty="0">
              <a:solidFill>
                <a:srgbClr val="FF0000"/>
              </a:solidFill>
            </a:endParaRPr>
          </a:p>
        </p:txBody>
      </p:sp>
      <p:sp>
        <p:nvSpPr>
          <p:cNvPr id="29" name="テキスト ボックス 28">
            <a:extLst>
              <a:ext uri="{FF2B5EF4-FFF2-40B4-BE49-F238E27FC236}">
                <a16:creationId xmlns:a16="http://schemas.microsoft.com/office/drawing/2014/main" id="{4DDEF469-0F45-4B18-AE86-CCEA373F6CE8}"/>
              </a:ext>
            </a:extLst>
          </p:cNvPr>
          <p:cNvSpPr txBox="1"/>
          <p:nvPr/>
        </p:nvSpPr>
        <p:spPr>
          <a:xfrm>
            <a:off x="12486558" y="1997435"/>
            <a:ext cx="2683229" cy="1200329"/>
          </a:xfrm>
          <a:prstGeom prst="rect">
            <a:avLst/>
          </a:prstGeom>
          <a:solidFill>
            <a:schemeClr val="bg1"/>
          </a:solidFill>
        </p:spPr>
        <p:txBody>
          <a:bodyPr wrap="square" rtlCol="0">
            <a:spAutoFit/>
          </a:bodyPr>
          <a:lstStyle/>
          <a:p>
            <a:r>
              <a:rPr kumimoji="1" lang="ja-JP" altLang="en-US" sz="1800" b="1" i="0" dirty="0">
                <a:solidFill>
                  <a:srgbClr val="FF0000"/>
                </a:solidFill>
              </a:rPr>
              <a:t>小規模：監視制御</a:t>
            </a:r>
            <a:endParaRPr kumimoji="1" lang="en-US" altLang="ja-JP" sz="1800" b="1" i="0" dirty="0">
              <a:solidFill>
                <a:srgbClr val="FF0000"/>
              </a:solidFill>
            </a:endParaRPr>
          </a:p>
          <a:p>
            <a:endParaRPr kumimoji="1" lang="en-US" altLang="ja-JP" sz="1800" b="1" i="0" dirty="0">
              <a:solidFill>
                <a:srgbClr val="FF0000"/>
              </a:solidFill>
            </a:endParaRPr>
          </a:p>
          <a:p>
            <a:r>
              <a:rPr kumimoji="1" lang="ja-JP" altLang="en-US" sz="1800" b="1" i="0" dirty="0">
                <a:solidFill>
                  <a:srgbClr val="FF0000"/>
                </a:solidFill>
              </a:rPr>
              <a:t>大規模：保全案件創出</a:t>
            </a:r>
            <a:endParaRPr kumimoji="1" lang="en-US" altLang="ja-JP" sz="1800" b="1" i="0" dirty="0">
              <a:solidFill>
                <a:srgbClr val="FF0000"/>
              </a:solidFill>
            </a:endParaRPr>
          </a:p>
          <a:p>
            <a:endParaRPr kumimoji="1" lang="ja-JP" altLang="en-US" sz="1800" b="1" i="0" dirty="0">
              <a:solidFill>
                <a:srgbClr val="FF0000"/>
              </a:solidFill>
            </a:endParaRPr>
          </a:p>
        </p:txBody>
      </p:sp>
      <p:sp>
        <p:nvSpPr>
          <p:cNvPr id="23" name="Espace réservé du texte 6">
            <a:extLst>
              <a:ext uri="{FF2B5EF4-FFF2-40B4-BE49-F238E27FC236}">
                <a16:creationId xmlns:a16="http://schemas.microsoft.com/office/drawing/2014/main" id="{859AE0E8-7888-4B5C-81F8-A32653B9741F}"/>
              </a:ext>
            </a:extLst>
          </p:cNvPr>
          <p:cNvSpPr>
            <a:spLocks noGrp="1"/>
          </p:cNvSpPr>
          <p:nvPr>
            <p:ph type="body" sz="half" idx="2"/>
          </p:nvPr>
        </p:nvSpPr>
        <p:spPr>
          <a:xfrm>
            <a:off x="2207568" y="0"/>
            <a:ext cx="9410619" cy="720000"/>
          </a:xfrm>
        </p:spPr>
        <p:txBody>
          <a:bodyPr/>
          <a:lstStyle/>
          <a:p>
            <a:r>
              <a:rPr lang="ja-JP" altLang="en-US" b="1" dirty="0">
                <a:latin typeface="BIZ UDPゴシック" panose="020B0400000000000000" pitchFamily="50" charset="-128"/>
                <a:ea typeface="BIZ UDPゴシック" panose="020B0400000000000000" pitchFamily="50" charset="-128"/>
              </a:rPr>
              <a:t>海外と日本の良さの融合</a:t>
            </a:r>
            <a:endParaRPr lang="en-US" b="1" dirty="0">
              <a:latin typeface="BIZ UDPゴシック" panose="020B0400000000000000" pitchFamily="50" charset="-128"/>
              <a:ea typeface="BIZ UDPゴシック" panose="020B0400000000000000" pitchFamily="50" charset="-128"/>
            </a:endParaRPr>
          </a:p>
        </p:txBody>
      </p:sp>
      <p:sp>
        <p:nvSpPr>
          <p:cNvPr id="30" name="Espace réservé du texte 7">
            <a:extLst>
              <a:ext uri="{FF2B5EF4-FFF2-40B4-BE49-F238E27FC236}">
                <a16:creationId xmlns:a16="http://schemas.microsoft.com/office/drawing/2014/main" id="{24D871E2-6E6B-43FE-9B86-F114888BEFAC}"/>
              </a:ext>
            </a:extLst>
          </p:cNvPr>
          <p:cNvSpPr>
            <a:spLocks noGrp="1"/>
          </p:cNvSpPr>
          <p:nvPr>
            <p:ph type="body" sz="half" idx="11"/>
          </p:nvPr>
        </p:nvSpPr>
        <p:spPr>
          <a:xfrm>
            <a:off x="2207567" y="836712"/>
            <a:ext cx="9410619" cy="504056"/>
          </a:xfrm>
        </p:spPr>
        <p:txBody>
          <a:bodyPr/>
          <a:lstStyle/>
          <a:p>
            <a:r>
              <a:rPr lang="ja-JP" altLang="en-US" i="0" dirty="0">
                <a:latin typeface="BIZ UDPゴシック" panose="020B0400000000000000" pitchFamily="50" charset="-128"/>
                <a:ea typeface="BIZ UDPゴシック" panose="020B0400000000000000" pitchFamily="50" charset="-128"/>
              </a:rPr>
              <a:t>省エネと専門保全の</a:t>
            </a:r>
            <a:r>
              <a:rPr lang="en-US" altLang="ja-JP" i="0" dirty="0">
                <a:latin typeface="BIZ UDPゴシック" panose="020B0400000000000000" pitchFamily="50" charset="-128"/>
                <a:ea typeface="BIZ UDPゴシック" panose="020B0400000000000000" pitchFamily="50" charset="-128"/>
              </a:rPr>
              <a:t>IoT</a:t>
            </a:r>
            <a:r>
              <a:rPr lang="ja-JP" altLang="en-US" i="0" dirty="0">
                <a:latin typeface="BIZ UDPゴシック" panose="020B0400000000000000" pitchFamily="50" charset="-128"/>
                <a:ea typeface="BIZ UDPゴシック" panose="020B0400000000000000" pitchFamily="50" charset="-128"/>
              </a:rPr>
              <a:t>の深堀りソリューション</a:t>
            </a:r>
            <a:endParaRPr lang="en-US" i="0" dirty="0">
              <a:latin typeface="BIZ UDPゴシック" panose="020B0400000000000000" pitchFamily="50" charset="-128"/>
              <a:ea typeface="BIZ UDPゴシック" panose="020B0400000000000000" pitchFamily="50" charset="-128"/>
            </a:endParaRPr>
          </a:p>
        </p:txBody>
      </p:sp>
      <p:pic>
        <p:nvPicPr>
          <p:cNvPr id="4" name="Picture 2" descr="視野内にマニュアルが表示されるので、確認しながら作業ができる。 音声コマンド機能を使って、コントローラーに割り当てられたマニュアル表示などの操作が可能。">
            <a:extLst>
              <a:ext uri="{FF2B5EF4-FFF2-40B4-BE49-F238E27FC236}">
                <a16:creationId xmlns:a16="http://schemas.microsoft.com/office/drawing/2014/main" id="{F94ACCDC-79A1-42C7-AE83-BAF03B26F3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96" r="55144" b="20001"/>
          <a:stretch/>
        </p:blipFill>
        <p:spPr bwMode="auto">
          <a:xfrm flipH="1">
            <a:off x="715525" y="4093939"/>
            <a:ext cx="2229998" cy="1570569"/>
          </a:xfrm>
          <a:prstGeom prst="rect">
            <a:avLst/>
          </a:prstGeom>
          <a:noFill/>
          <a:extLst>
            <a:ext uri="{909E8E84-426E-40DD-AFC4-6F175D3DCCD1}">
              <a14:hiddenFill xmlns:a14="http://schemas.microsoft.com/office/drawing/2010/main">
                <a:solidFill>
                  <a:srgbClr val="FFFFFF"/>
                </a:solidFill>
              </a14:hiddenFill>
            </a:ext>
          </a:extLst>
        </p:spPr>
      </p:pic>
      <p:sp>
        <p:nvSpPr>
          <p:cNvPr id="31" name="テキスト ボックス 30">
            <a:extLst>
              <a:ext uri="{FF2B5EF4-FFF2-40B4-BE49-F238E27FC236}">
                <a16:creationId xmlns:a16="http://schemas.microsoft.com/office/drawing/2014/main" id="{D89DF5AA-4AE9-4411-8A9F-89304C7C55F7}"/>
              </a:ext>
            </a:extLst>
          </p:cNvPr>
          <p:cNvSpPr txBox="1"/>
          <p:nvPr/>
        </p:nvSpPr>
        <p:spPr>
          <a:xfrm>
            <a:off x="251620" y="5986304"/>
            <a:ext cx="2759119" cy="646331"/>
          </a:xfrm>
          <a:prstGeom prst="rect">
            <a:avLst/>
          </a:prstGeom>
          <a:noFill/>
        </p:spPr>
        <p:txBody>
          <a:bodyPr wrap="square" rtlCol="0">
            <a:spAutoFit/>
          </a:bodyPr>
          <a:lstStyle/>
          <a:p>
            <a:pPr algn="ctr"/>
            <a:r>
              <a:rPr kumimoji="1" lang="ja-JP" altLang="en-US" sz="1800" b="1" i="0" dirty="0">
                <a:solidFill>
                  <a:srgbClr val="FF0066"/>
                </a:solidFill>
              </a:rPr>
              <a:t>必要な情報を適時適材に</a:t>
            </a:r>
            <a:endParaRPr kumimoji="1" lang="en-US" altLang="ja-JP" sz="1800" b="1" i="0" dirty="0">
              <a:solidFill>
                <a:srgbClr val="FF0066"/>
              </a:solidFill>
            </a:endParaRPr>
          </a:p>
          <a:p>
            <a:pPr algn="ctr"/>
            <a:r>
              <a:rPr kumimoji="1" lang="ja-JP" altLang="en-US" sz="1800" b="1" i="0" dirty="0">
                <a:solidFill>
                  <a:srgbClr val="FF0066"/>
                </a:solidFill>
              </a:rPr>
              <a:t>視界へ⇒業務効率化</a:t>
            </a:r>
          </a:p>
        </p:txBody>
      </p:sp>
      <p:sp>
        <p:nvSpPr>
          <p:cNvPr id="5" name="吹き出し: 四角形 4">
            <a:extLst>
              <a:ext uri="{FF2B5EF4-FFF2-40B4-BE49-F238E27FC236}">
                <a16:creationId xmlns:a16="http://schemas.microsoft.com/office/drawing/2014/main" id="{7EF6E3AD-2138-4ED2-9AFB-C7EF8BD4BB6B}"/>
              </a:ext>
            </a:extLst>
          </p:cNvPr>
          <p:cNvSpPr/>
          <p:nvPr/>
        </p:nvSpPr>
        <p:spPr>
          <a:xfrm>
            <a:off x="318330" y="3871447"/>
            <a:ext cx="2759120" cy="2108358"/>
          </a:xfrm>
          <a:prstGeom prst="wedgeRectCallout">
            <a:avLst>
              <a:gd name="adj1" fmla="val 81905"/>
              <a:gd name="adj2" fmla="val -80376"/>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C98EDC15-7D7F-4AB4-92AE-BAE0A3427CB8}"/>
              </a:ext>
            </a:extLst>
          </p:cNvPr>
          <p:cNvSpPr txBox="1"/>
          <p:nvPr/>
        </p:nvSpPr>
        <p:spPr>
          <a:xfrm>
            <a:off x="306460" y="3908860"/>
            <a:ext cx="2120069" cy="369332"/>
          </a:xfrm>
          <a:prstGeom prst="rect">
            <a:avLst/>
          </a:prstGeom>
          <a:noFill/>
        </p:spPr>
        <p:txBody>
          <a:bodyPr wrap="square" rtlCol="0">
            <a:spAutoFit/>
          </a:bodyPr>
          <a:lstStyle/>
          <a:p>
            <a:pPr algn="ctr"/>
            <a:r>
              <a:rPr kumimoji="1" lang="en-US" altLang="ja-JP" sz="1800" b="1" i="0" dirty="0">
                <a:solidFill>
                  <a:schemeClr val="tx1">
                    <a:lumMod val="65000"/>
                    <a:lumOff val="35000"/>
                  </a:schemeClr>
                </a:solidFill>
              </a:rPr>
              <a:t>【</a:t>
            </a:r>
            <a:r>
              <a:rPr kumimoji="1" lang="ja-JP" altLang="en-US" sz="1800" b="1" i="0" dirty="0">
                <a:solidFill>
                  <a:schemeClr val="tx1">
                    <a:lumMod val="65000"/>
                    <a:lumOff val="35000"/>
                  </a:schemeClr>
                </a:solidFill>
              </a:rPr>
              <a:t>匠の技 標準化</a:t>
            </a:r>
            <a:r>
              <a:rPr kumimoji="1" lang="en-US" altLang="ja-JP" sz="1800" b="1" i="0" dirty="0">
                <a:solidFill>
                  <a:schemeClr val="tx1">
                    <a:lumMod val="65000"/>
                    <a:lumOff val="35000"/>
                  </a:schemeClr>
                </a:solidFill>
              </a:rPr>
              <a:t>】</a:t>
            </a:r>
            <a:endParaRPr kumimoji="1" lang="ja-JP" altLang="en-US" sz="1800" b="1" i="0" dirty="0">
              <a:solidFill>
                <a:schemeClr val="tx1">
                  <a:lumMod val="65000"/>
                  <a:lumOff val="35000"/>
                </a:schemeClr>
              </a:solidFill>
            </a:endParaRPr>
          </a:p>
        </p:txBody>
      </p:sp>
      <p:sp>
        <p:nvSpPr>
          <p:cNvPr id="33" name="テキスト ボックス 32">
            <a:extLst>
              <a:ext uri="{FF2B5EF4-FFF2-40B4-BE49-F238E27FC236}">
                <a16:creationId xmlns:a16="http://schemas.microsoft.com/office/drawing/2014/main" id="{F69B84FB-196E-4932-A58D-870628882E7B}"/>
              </a:ext>
            </a:extLst>
          </p:cNvPr>
          <p:cNvSpPr txBox="1"/>
          <p:nvPr/>
        </p:nvSpPr>
        <p:spPr>
          <a:xfrm>
            <a:off x="306460" y="1442304"/>
            <a:ext cx="2770990" cy="369332"/>
          </a:xfrm>
          <a:prstGeom prst="rect">
            <a:avLst/>
          </a:prstGeom>
          <a:noFill/>
        </p:spPr>
        <p:txBody>
          <a:bodyPr wrap="square" rtlCol="0">
            <a:spAutoFit/>
          </a:bodyPr>
          <a:lstStyle/>
          <a:p>
            <a:pPr algn="ctr"/>
            <a:r>
              <a:rPr kumimoji="1" lang="en-US" altLang="ja-JP" sz="1800" b="1" i="0" dirty="0">
                <a:solidFill>
                  <a:schemeClr val="tx1">
                    <a:lumMod val="65000"/>
                    <a:lumOff val="35000"/>
                  </a:schemeClr>
                </a:solidFill>
              </a:rPr>
              <a:t>【</a:t>
            </a:r>
            <a:r>
              <a:rPr kumimoji="1" lang="ja-JP" altLang="en-US" sz="1800" b="1" i="0" dirty="0">
                <a:solidFill>
                  <a:schemeClr val="tx1">
                    <a:lumMod val="65000"/>
                    <a:lumOff val="35000"/>
                  </a:schemeClr>
                </a:solidFill>
              </a:rPr>
              <a:t>海外の術 データ授受</a:t>
            </a:r>
            <a:r>
              <a:rPr kumimoji="1" lang="en-US" altLang="ja-JP" sz="1800" b="1" i="0" dirty="0">
                <a:solidFill>
                  <a:schemeClr val="tx1">
                    <a:lumMod val="65000"/>
                    <a:lumOff val="35000"/>
                  </a:schemeClr>
                </a:solidFill>
              </a:rPr>
              <a:t>】</a:t>
            </a:r>
            <a:endParaRPr kumimoji="1" lang="ja-JP" altLang="en-US" sz="1800" b="1" i="0" dirty="0">
              <a:solidFill>
                <a:schemeClr val="tx1">
                  <a:lumMod val="65000"/>
                  <a:lumOff val="35000"/>
                </a:schemeClr>
              </a:solidFill>
            </a:endParaRPr>
          </a:p>
        </p:txBody>
      </p:sp>
      <p:pic>
        <p:nvPicPr>
          <p:cNvPr id="1028" name="Picture 4" descr="ソース画像を表示">
            <a:extLst>
              <a:ext uri="{FF2B5EF4-FFF2-40B4-BE49-F238E27FC236}">
                <a16:creationId xmlns:a16="http://schemas.microsoft.com/office/drawing/2014/main" id="{EC18C821-63D2-4BEE-811F-DF8EA1C8AC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0005" y="1915532"/>
            <a:ext cx="955705" cy="1074637"/>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33">
            <a:extLst>
              <a:ext uri="{FF2B5EF4-FFF2-40B4-BE49-F238E27FC236}">
                <a16:creationId xmlns:a16="http://schemas.microsoft.com/office/drawing/2014/main" id="{C3C5BDA8-1032-4993-AA23-3F1F961574D1}"/>
              </a:ext>
            </a:extLst>
          </p:cNvPr>
          <p:cNvSpPr txBox="1"/>
          <p:nvPr/>
        </p:nvSpPr>
        <p:spPr>
          <a:xfrm>
            <a:off x="1455710" y="1986903"/>
            <a:ext cx="1500639" cy="954107"/>
          </a:xfrm>
          <a:prstGeom prst="rect">
            <a:avLst/>
          </a:prstGeom>
          <a:noFill/>
        </p:spPr>
        <p:txBody>
          <a:bodyPr wrap="square" rtlCol="0">
            <a:spAutoFit/>
          </a:bodyPr>
          <a:lstStyle/>
          <a:p>
            <a:r>
              <a:rPr kumimoji="1" lang="en-US" altLang="ja-JP" sz="1400" b="1" i="0" dirty="0">
                <a:solidFill>
                  <a:schemeClr val="tx1">
                    <a:lumMod val="65000"/>
                    <a:lumOff val="35000"/>
                  </a:schemeClr>
                </a:solidFill>
                <a:latin typeface="+mn-ea"/>
              </a:rPr>
              <a:t>30</a:t>
            </a:r>
            <a:r>
              <a:rPr kumimoji="1" lang="ja-JP" altLang="en-US" sz="1400" b="1" i="0" dirty="0">
                <a:solidFill>
                  <a:schemeClr val="tx1">
                    <a:lumMod val="65000"/>
                    <a:lumOff val="35000"/>
                  </a:schemeClr>
                </a:solidFill>
                <a:latin typeface="+mn-ea"/>
              </a:rPr>
              <a:t>万点のデータ</a:t>
            </a:r>
            <a:endParaRPr kumimoji="1" lang="en-US" altLang="ja-JP" sz="1400" b="1" i="0" dirty="0">
              <a:solidFill>
                <a:schemeClr val="tx1">
                  <a:lumMod val="65000"/>
                  <a:lumOff val="35000"/>
                </a:schemeClr>
              </a:solidFill>
              <a:latin typeface="+mn-ea"/>
            </a:endParaRPr>
          </a:p>
          <a:p>
            <a:r>
              <a:rPr kumimoji="1" lang="ja-JP" altLang="en-US" sz="1400" b="1" i="0" dirty="0">
                <a:solidFill>
                  <a:schemeClr val="tx1">
                    <a:lumMod val="65000"/>
                    <a:lumOff val="35000"/>
                  </a:schemeClr>
                </a:solidFill>
                <a:latin typeface="+mn-ea"/>
              </a:rPr>
              <a:t> ・電気／照明</a:t>
            </a:r>
            <a:endParaRPr kumimoji="1" lang="en-US" altLang="ja-JP" sz="1400" b="1" i="0" dirty="0">
              <a:solidFill>
                <a:schemeClr val="tx1">
                  <a:lumMod val="65000"/>
                  <a:lumOff val="35000"/>
                </a:schemeClr>
              </a:solidFill>
              <a:latin typeface="+mn-ea"/>
            </a:endParaRPr>
          </a:p>
          <a:p>
            <a:r>
              <a:rPr kumimoji="1" lang="ja-JP" altLang="en-US" sz="1400" b="1" i="0" dirty="0">
                <a:solidFill>
                  <a:schemeClr val="tx1">
                    <a:lumMod val="65000"/>
                    <a:lumOff val="35000"/>
                  </a:schemeClr>
                </a:solidFill>
                <a:latin typeface="+mn-ea"/>
              </a:rPr>
              <a:t> ・空調／熱源</a:t>
            </a:r>
            <a:endParaRPr kumimoji="1" lang="en-US" altLang="ja-JP" sz="1400" b="1" i="0" dirty="0">
              <a:solidFill>
                <a:schemeClr val="tx1">
                  <a:lumMod val="65000"/>
                  <a:lumOff val="35000"/>
                </a:schemeClr>
              </a:solidFill>
              <a:latin typeface="+mn-ea"/>
            </a:endParaRPr>
          </a:p>
          <a:p>
            <a:r>
              <a:rPr kumimoji="1" lang="ja-JP" altLang="en-US" sz="1400" b="1" i="0" dirty="0">
                <a:solidFill>
                  <a:schemeClr val="tx1">
                    <a:lumMod val="65000"/>
                    <a:lumOff val="35000"/>
                  </a:schemeClr>
                </a:solidFill>
                <a:latin typeface="+mn-ea"/>
              </a:rPr>
              <a:t> ・環境／人</a:t>
            </a:r>
          </a:p>
        </p:txBody>
      </p:sp>
      <p:sp>
        <p:nvSpPr>
          <p:cNvPr id="35" name="テキスト ボックス 34">
            <a:extLst>
              <a:ext uri="{FF2B5EF4-FFF2-40B4-BE49-F238E27FC236}">
                <a16:creationId xmlns:a16="http://schemas.microsoft.com/office/drawing/2014/main" id="{1F6DE539-6A90-4539-A800-1E0A4BF0BFBD}"/>
              </a:ext>
            </a:extLst>
          </p:cNvPr>
          <p:cNvSpPr txBox="1"/>
          <p:nvPr/>
        </p:nvSpPr>
        <p:spPr>
          <a:xfrm>
            <a:off x="412911" y="5681871"/>
            <a:ext cx="1580288" cy="276999"/>
          </a:xfrm>
          <a:prstGeom prst="rect">
            <a:avLst/>
          </a:prstGeom>
          <a:noFill/>
        </p:spPr>
        <p:txBody>
          <a:bodyPr wrap="square" rtlCol="0">
            <a:spAutoFit/>
          </a:bodyPr>
          <a:lstStyle/>
          <a:p>
            <a:pPr algn="ctr"/>
            <a:r>
              <a:rPr kumimoji="1" lang="ja-JP" altLang="en-US" sz="1200" b="1" i="0" dirty="0">
                <a:solidFill>
                  <a:schemeClr val="tx1">
                    <a:lumMod val="65000"/>
                    <a:lumOff val="35000"/>
                  </a:schemeClr>
                </a:solidFill>
              </a:rPr>
              <a:t>スマートグラス＋</a:t>
            </a:r>
          </a:p>
        </p:txBody>
      </p:sp>
      <p:pic>
        <p:nvPicPr>
          <p:cNvPr id="36" name="Image 1">
            <a:extLst>
              <a:ext uri="{FF2B5EF4-FFF2-40B4-BE49-F238E27FC236}">
                <a16:creationId xmlns:a16="http://schemas.microsoft.com/office/drawing/2014/main" id="{763DCE60-79D0-45CF-ABA7-B8724B39CD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6687" y="5660936"/>
            <a:ext cx="746282" cy="280808"/>
          </a:xfrm>
          <a:prstGeom prst="rect">
            <a:avLst/>
          </a:prstGeom>
        </p:spPr>
      </p:pic>
      <p:sp>
        <p:nvSpPr>
          <p:cNvPr id="37" name="正方形/長方形 36">
            <a:extLst>
              <a:ext uri="{FF2B5EF4-FFF2-40B4-BE49-F238E27FC236}">
                <a16:creationId xmlns:a16="http://schemas.microsoft.com/office/drawing/2014/main" id="{C4414512-BAAB-46CC-AC1F-18C8ECE694F7}"/>
              </a:ext>
            </a:extLst>
          </p:cNvPr>
          <p:cNvSpPr/>
          <p:nvPr/>
        </p:nvSpPr>
        <p:spPr>
          <a:xfrm>
            <a:off x="306460" y="1409778"/>
            <a:ext cx="2759120" cy="1944234"/>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05325073-4A69-4936-A64D-721DE4840EF3}"/>
              </a:ext>
            </a:extLst>
          </p:cNvPr>
          <p:cNvSpPr txBox="1"/>
          <p:nvPr/>
        </p:nvSpPr>
        <p:spPr>
          <a:xfrm>
            <a:off x="318330" y="3354012"/>
            <a:ext cx="2759119" cy="369332"/>
          </a:xfrm>
          <a:prstGeom prst="rect">
            <a:avLst/>
          </a:prstGeom>
          <a:noFill/>
        </p:spPr>
        <p:txBody>
          <a:bodyPr wrap="square" rtlCol="0">
            <a:spAutoFit/>
          </a:bodyPr>
          <a:lstStyle/>
          <a:p>
            <a:pPr algn="ctr"/>
            <a:r>
              <a:rPr kumimoji="1" lang="ja-JP" altLang="en-US" sz="1800" b="1" i="0" dirty="0">
                <a:solidFill>
                  <a:srgbClr val="FF0066"/>
                </a:solidFill>
              </a:rPr>
              <a:t>大規模をベースに安価に</a:t>
            </a:r>
          </a:p>
        </p:txBody>
      </p:sp>
      <p:pic>
        <p:nvPicPr>
          <p:cNvPr id="8" name="図 7">
            <a:extLst>
              <a:ext uri="{FF2B5EF4-FFF2-40B4-BE49-F238E27FC236}">
                <a16:creationId xmlns:a16="http://schemas.microsoft.com/office/drawing/2014/main" id="{25D7898D-CEB9-43C5-B870-A7BE4D7B7125}"/>
              </a:ext>
            </a:extLst>
          </p:cNvPr>
          <p:cNvPicPr>
            <a:picLocks noChangeAspect="1"/>
          </p:cNvPicPr>
          <p:nvPr/>
        </p:nvPicPr>
        <p:blipFill rotWithShape="1">
          <a:blip r:embed="rId6"/>
          <a:srcRect l="69844" t="74827" r="13516" b="15748"/>
          <a:stretch/>
        </p:blipFill>
        <p:spPr>
          <a:xfrm>
            <a:off x="1143548" y="2958373"/>
            <a:ext cx="1108682" cy="353197"/>
          </a:xfrm>
          <a:prstGeom prst="rect">
            <a:avLst/>
          </a:prstGeom>
        </p:spPr>
      </p:pic>
      <p:sp>
        <p:nvSpPr>
          <p:cNvPr id="40" name="テキスト ボックス 39">
            <a:extLst>
              <a:ext uri="{FF2B5EF4-FFF2-40B4-BE49-F238E27FC236}">
                <a16:creationId xmlns:a16="http://schemas.microsoft.com/office/drawing/2014/main" id="{BE3E13B2-F44D-4A9C-BE38-DAA77E831917}"/>
              </a:ext>
            </a:extLst>
          </p:cNvPr>
          <p:cNvSpPr txBox="1"/>
          <p:nvPr/>
        </p:nvSpPr>
        <p:spPr>
          <a:xfrm>
            <a:off x="8456234" y="3388629"/>
            <a:ext cx="2759119" cy="646331"/>
          </a:xfrm>
          <a:prstGeom prst="rect">
            <a:avLst/>
          </a:prstGeom>
          <a:noFill/>
        </p:spPr>
        <p:txBody>
          <a:bodyPr wrap="square" rtlCol="0">
            <a:spAutoFit/>
          </a:bodyPr>
          <a:lstStyle/>
          <a:p>
            <a:pPr algn="ctr"/>
            <a:r>
              <a:rPr kumimoji="1" lang="ja-JP" altLang="en-US" sz="1800" b="1" i="0" dirty="0">
                <a:solidFill>
                  <a:srgbClr val="FF0066"/>
                </a:solidFill>
              </a:rPr>
              <a:t>必要な情報を適時適材に</a:t>
            </a:r>
            <a:endParaRPr kumimoji="1" lang="en-US" altLang="ja-JP" sz="1800" b="1" i="0" dirty="0">
              <a:solidFill>
                <a:srgbClr val="FF0066"/>
              </a:solidFill>
            </a:endParaRPr>
          </a:p>
          <a:p>
            <a:pPr algn="ctr"/>
            <a:r>
              <a:rPr kumimoji="1" lang="ja-JP" altLang="en-US" sz="1800" b="1" i="0" dirty="0">
                <a:solidFill>
                  <a:srgbClr val="FF0066"/>
                </a:solidFill>
              </a:rPr>
              <a:t>視界へ⇒業務効率化</a:t>
            </a:r>
          </a:p>
        </p:txBody>
      </p:sp>
      <p:sp>
        <p:nvSpPr>
          <p:cNvPr id="41" name="吹き出し: 四角形 40">
            <a:extLst>
              <a:ext uri="{FF2B5EF4-FFF2-40B4-BE49-F238E27FC236}">
                <a16:creationId xmlns:a16="http://schemas.microsoft.com/office/drawing/2014/main" id="{839ED9D4-3523-4226-8641-4B087897FD70}"/>
              </a:ext>
            </a:extLst>
          </p:cNvPr>
          <p:cNvSpPr/>
          <p:nvPr/>
        </p:nvSpPr>
        <p:spPr>
          <a:xfrm>
            <a:off x="8143875" y="1273772"/>
            <a:ext cx="3548119" cy="2108358"/>
          </a:xfrm>
          <a:prstGeom prst="wedgeRectCallout">
            <a:avLst>
              <a:gd name="adj1" fmla="val -81464"/>
              <a:gd name="adj2" fmla="val -6285"/>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68FBC1FD-7958-4EA9-96AB-6DD9A378AF18}"/>
              </a:ext>
            </a:extLst>
          </p:cNvPr>
          <p:cNvSpPr txBox="1"/>
          <p:nvPr/>
        </p:nvSpPr>
        <p:spPr>
          <a:xfrm>
            <a:off x="8156033" y="1311598"/>
            <a:ext cx="2994103" cy="369332"/>
          </a:xfrm>
          <a:prstGeom prst="rect">
            <a:avLst/>
          </a:prstGeom>
          <a:noFill/>
        </p:spPr>
        <p:txBody>
          <a:bodyPr wrap="square" rtlCol="0">
            <a:spAutoFit/>
          </a:bodyPr>
          <a:lstStyle/>
          <a:p>
            <a:pPr algn="ctr"/>
            <a:r>
              <a:rPr kumimoji="1" lang="en-US" altLang="ja-JP" sz="1800" b="1" i="0" dirty="0">
                <a:solidFill>
                  <a:schemeClr val="tx1">
                    <a:lumMod val="65000"/>
                    <a:lumOff val="35000"/>
                  </a:schemeClr>
                </a:solidFill>
              </a:rPr>
              <a:t>【</a:t>
            </a:r>
            <a:r>
              <a:rPr kumimoji="1" lang="ja-JP" altLang="en-US" sz="1800" b="1" i="0" dirty="0">
                <a:solidFill>
                  <a:schemeClr val="tx1">
                    <a:lumMod val="65000"/>
                    <a:lumOff val="35000"/>
                  </a:schemeClr>
                </a:solidFill>
              </a:rPr>
              <a:t>省エネー保全管理強化</a:t>
            </a:r>
            <a:r>
              <a:rPr kumimoji="1" lang="en-US" altLang="ja-JP" sz="1800" b="1" i="0" dirty="0">
                <a:solidFill>
                  <a:schemeClr val="tx1">
                    <a:lumMod val="65000"/>
                    <a:lumOff val="35000"/>
                  </a:schemeClr>
                </a:solidFill>
              </a:rPr>
              <a:t>】</a:t>
            </a:r>
            <a:endParaRPr kumimoji="1" lang="ja-JP" altLang="en-US" sz="1800" b="1" i="0" dirty="0">
              <a:solidFill>
                <a:schemeClr val="tx1">
                  <a:lumMod val="65000"/>
                  <a:lumOff val="35000"/>
                </a:schemeClr>
              </a:solidFill>
            </a:endParaRPr>
          </a:p>
        </p:txBody>
      </p:sp>
      <p:sp>
        <p:nvSpPr>
          <p:cNvPr id="43" name="テキスト ボックス 42">
            <a:extLst>
              <a:ext uri="{FF2B5EF4-FFF2-40B4-BE49-F238E27FC236}">
                <a16:creationId xmlns:a16="http://schemas.microsoft.com/office/drawing/2014/main" id="{35188A6E-88FD-4A5C-9F92-AB6593CE4F4B}"/>
              </a:ext>
            </a:extLst>
          </p:cNvPr>
          <p:cNvSpPr txBox="1"/>
          <p:nvPr/>
        </p:nvSpPr>
        <p:spPr>
          <a:xfrm>
            <a:off x="9001887" y="3084196"/>
            <a:ext cx="1195925" cy="276999"/>
          </a:xfrm>
          <a:prstGeom prst="rect">
            <a:avLst/>
          </a:prstGeom>
          <a:noFill/>
        </p:spPr>
        <p:txBody>
          <a:bodyPr wrap="square" rtlCol="0">
            <a:spAutoFit/>
          </a:bodyPr>
          <a:lstStyle/>
          <a:p>
            <a:pPr algn="ctr"/>
            <a:r>
              <a:rPr kumimoji="1" lang="ja-JP" altLang="en-US" sz="1200" b="1" i="0" dirty="0">
                <a:solidFill>
                  <a:schemeClr val="tx1">
                    <a:lumMod val="65000"/>
                    <a:lumOff val="35000"/>
                  </a:schemeClr>
                </a:solidFill>
              </a:rPr>
              <a:t>保全経験＋</a:t>
            </a:r>
          </a:p>
        </p:txBody>
      </p:sp>
      <p:pic>
        <p:nvPicPr>
          <p:cNvPr id="46" name="図 45">
            <a:extLst>
              <a:ext uri="{FF2B5EF4-FFF2-40B4-BE49-F238E27FC236}">
                <a16:creationId xmlns:a16="http://schemas.microsoft.com/office/drawing/2014/main" id="{E80B07BB-B665-4EB6-92B1-4FE84FB17846}"/>
              </a:ext>
            </a:extLst>
          </p:cNvPr>
          <p:cNvPicPr>
            <a:picLocks noChangeAspect="1"/>
          </p:cNvPicPr>
          <p:nvPr/>
        </p:nvPicPr>
        <p:blipFill rotWithShape="1">
          <a:blip r:embed="rId6"/>
          <a:srcRect l="69844" t="74827" r="13516" b="15748"/>
          <a:stretch/>
        </p:blipFill>
        <p:spPr>
          <a:xfrm>
            <a:off x="10040753" y="3021165"/>
            <a:ext cx="1108682" cy="353197"/>
          </a:xfrm>
          <a:prstGeom prst="rect">
            <a:avLst/>
          </a:prstGeom>
        </p:spPr>
      </p:pic>
      <p:pic>
        <p:nvPicPr>
          <p:cNvPr id="9" name="図 8">
            <a:extLst>
              <a:ext uri="{FF2B5EF4-FFF2-40B4-BE49-F238E27FC236}">
                <a16:creationId xmlns:a16="http://schemas.microsoft.com/office/drawing/2014/main" id="{ECBEE92B-D091-4D9C-90DB-52079DA08B7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8000" b="98957" l="8459" r="93421">
                        <a14:foregroundMark x1="12030" y1="53391" x2="23496" y2="50435"/>
                        <a14:foregroundMark x1="23496" y1="50435" x2="26692" y2="39130"/>
                        <a14:foregroundMark x1="26692" y1="39130" x2="23308" y2="29391"/>
                        <a14:foregroundMark x1="23308" y1="29391" x2="50188" y2="27652"/>
                        <a14:foregroundMark x1="50188" y1="27652" x2="82707" y2="28174"/>
                        <a14:foregroundMark x1="82707" y1="28174" x2="93985" y2="34087"/>
                        <a14:foregroundMark x1="93985" y1="34087" x2="84962" y2="83130"/>
                        <a14:foregroundMark x1="84962" y1="83130" x2="80639" y2="91826"/>
                        <a14:foregroundMark x1="80639" y1="91826" x2="69549" y2="97913"/>
                        <a14:foregroundMark x1="69549" y1="97913" x2="17669" y2="97217"/>
                        <a14:foregroundMark x1="17669" y1="97217" x2="8459" y2="93217"/>
                        <a14:foregroundMark x1="8459" y1="93217" x2="11278" y2="56174"/>
                        <a14:foregroundMark x1="22932" y1="26957" x2="48496" y2="28870"/>
                        <a14:foregroundMark x1="48496" y1="28870" x2="41729" y2="36348"/>
                        <a14:foregroundMark x1="41729" y1="36348" x2="20301" y2="32000"/>
                        <a14:foregroundMark x1="20301" y1="32000" x2="18797" y2="28000"/>
                        <a14:foregroundMark x1="87970" y1="34261" x2="95113" y2="41217"/>
                        <a14:foregroundMark x1="95113" y1="41217" x2="93609" y2="73217"/>
                        <a14:foregroundMark x1="93609" y1="73217" x2="90038" y2="83478"/>
                        <a14:foregroundMark x1="90038" y1="83478" x2="59586" y2="85391"/>
                        <a14:foregroundMark x1="59586" y1="85391" x2="24436" y2="71478"/>
                        <a14:foregroundMark x1="24436" y1="71478" x2="18609" y2="62957"/>
                        <a14:foregroundMark x1="18609" y1="62957" x2="15977" y2="54261"/>
                        <a14:foregroundMark x1="15977" y1="54261" x2="17481" y2="45391"/>
                        <a14:foregroundMark x1="17481" y1="45391" x2="29135" y2="39826"/>
                        <a14:foregroundMark x1="29135" y1="39826" x2="76128" y2="37217"/>
                        <a14:foregroundMark x1="76128" y1="37217" x2="85902" y2="32870"/>
                        <a14:foregroundMark x1="85902" y1="32870" x2="93609" y2="31826"/>
                        <a14:foregroundMark x1="38346" y1="97217" x2="29323" y2="93217"/>
                        <a14:foregroundMark x1="29323" y1="93217" x2="22180" y2="84522"/>
                        <a14:foregroundMark x1="22180" y1="84522" x2="15038" y2="64174"/>
                        <a14:foregroundMark x1="15038" y1="64174" x2="21805" y2="57565"/>
                        <a14:foregroundMark x1="21805" y1="57565" x2="34398" y2="60000"/>
                        <a14:foregroundMark x1="34398" y1="60000" x2="39474" y2="67652"/>
                        <a14:foregroundMark x1="39474" y1="67652" x2="44925" y2="90609"/>
                        <a14:foregroundMark x1="44925" y1="90609" x2="43985" y2="98957"/>
                        <a14:foregroundMark x1="27444" y1="96870" x2="20301" y2="88522"/>
                        <a14:foregroundMark x1="20301" y1="88522" x2="17669" y2="79478"/>
                        <a14:foregroundMark x1="17669" y1="79478" x2="28383" y2="77739"/>
                        <a14:foregroundMark x1="28383" y1="77739" x2="33835" y2="87478"/>
                        <a14:foregroundMark x1="33835" y1="87478" x2="28008" y2="95652"/>
                        <a14:foregroundMark x1="28008" y1="95652" x2="24812" y2="96522"/>
                        <a14:foregroundMark x1="18797" y1="60000" x2="30451" y2="63130"/>
                        <a14:foregroundMark x1="30451" y1="63130" x2="19173" y2="65217"/>
                        <a14:foregroundMark x1="19173" y1="65217" x2="22556" y2="60000"/>
                        <a14:foregroundMark x1="52256" y1="51652" x2="42481" y2="50783"/>
                        <a14:foregroundMark x1="42481" y1="50783" x2="36466" y2="43130"/>
                        <a14:foregroundMark x1="36466" y1="43130" x2="51316" y2="40522"/>
                        <a14:foregroundMark x1="51316" y1="40522" x2="58459" y2="48174"/>
                        <a14:foregroundMark x1="58459" y1="48174" x2="58271" y2="54435"/>
                        <a14:foregroundMark x1="52632" y1="51652" x2="40414" y2="47130"/>
                        <a14:foregroundMark x1="40414" y1="47130" x2="48120" y2="41217"/>
                        <a14:foregroundMark x1="48120" y1="41217" x2="55075" y2="47652"/>
                        <a14:foregroundMark x1="55075" y1="47652" x2="48496" y2="53043"/>
                      </a14:backgroundRemoval>
                    </a14:imgEffect>
                  </a14:imgLayer>
                </a14:imgProps>
              </a:ext>
            </a:extLst>
          </a:blip>
          <a:srcRect l="420" t="23776" r="3006" b="5557"/>
          <a:stretch/>
        </p:blipFill>
        <p:spPr>
          <a:xfrm>
            <a:off x="-7922721" y="1811636"/>
            <a:ext cx="4893771" cy="3870235"/>
          </a:xfrm>
          <a:prstGeom prst="rect">
            <a:avLst/>
          </a:prstGeom>
        </p:spPr>
      </p:pic>
      <p:pic>
        <p:nvPicPr>
          <p:cNvPr id="1030" name="Picture 6">
            <a:extLst>
              <a:ext uri="{FF2B5EF4-FFF2-40B4-BE49-F238E27FC236}">
                <a16:creationId xmlns:a16="http://schemas.microsoft.com/office/drawing/2014/main" id="{9570D1E8-089E-4A11-880C-54DBE9C21D5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70580" y="5626011"/>
            <a:ext cx="1862692" cy="2013248"/>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57F1138B-3531-4098-85BE-0C12E2F84DDD}"/>
              </a:ext>
            </a:extLst>
          </p:cNvPr>
          <p:cNvPicPr>
            <a:picLocks noChangeAspect="1"/>
          </p:cNvPicPr>
          <p:nvPr/>
        </p:nvPicPr>
        <p:blipFill rotWithShape="1">
          <a:blip r:embed="rId10"/>
          <a:srcRect l="38900" t="38318" r="40323" b="24437"/>
          <a:stretch/>
        </p:blipFill>
        <p:spPr>
          <a:xfrm>
            <a:off x="8530378" y="1772059"/>
            <a:ext cx="1235517" cy="1245880"/>
          </a:xfrm>
          <a:prstGeom prst="rect">
            <a:avLst/>
          </a:prstGeom>
        </p:spPr>
      </p:pic>
      <p:pic>
        <p:nvPicPr>
          <p:cNvPr id="17" name="図 16">
            <a:extLst>
              <a:ext uri="{FF2B5EF4-FFF2-40B4-BE49-F238E27FC236}">
                <a16:creationId xmlns:a16="http://schemas.microsoft.com/office/drawing/2014/main" id="{A6F1D134-D9D0-42BB-A3B1-E273ECF24E0B}"/>
              </a:ext>
            </a:extLst>
          </p:cNvPr>
          <p:cNvPicPr>
            <a:picLocks noChangeAspect="1"/>
          </p:cNvPicPr>
          <p:nvPr/>
        </p:nvPicPr>
        <p:blipFill rotWithShape="1">
          <a:blip r:embed="rId11"/>
          <a:srcRect l="6762" t="62802" r="74800" b="20574"/>
          <a:stretch/>
        </p:blipFill>
        <p:spPr>
          <a:xfrm>
            <a:off x="8407881" y="4529436"/>
            <a:ext cx="1863544" cy="945158"/>
          </a:xfrm>
          <a:prstGeom prst="rect">
            <a:avLst/>
          </a:prstGeom>
        </p:spPr>
      </p:pic>
      <p:pic>
        <p:nvPicPr>
          <p:cNvPr id="50" name="図 49">
            <a:extLst>
              <a:ext uri="{FF2B5EF4-FFF2-40B4-BE49-F238E27FC236}">
                <a16:creationId xmlns:a16="http://schemas.microsoft.com/office/drawing/2014/main" id="{71688D26-8680-42EF-9DCE-BF5500ACE0BB}"/>
              </a:ext>
            </a:extLst>
          </p:cNvPr>
          <p:cNvPicPr>
            <a:picLocks noChangeAspect="1"/>
          </p:cNvPicPr>
          <p:nvPr/>
        </p:nvPicPr>
        <p:blipFill rotWithShape="1">
          <a:blip r:embed="rId11"/>
          <a:srcRect l="28873" t="63751" r="64200" b="19724"/>
          <a:stretch/>
        </p:blipFill>
        <p:spPr>
          <a:xfrm>
            <a:off x="10414508" y="4604657"/>
            <a:ext cx="648332" cy="869937"/>
          </a:xfrm>
          <a:prstGeom prst="rect">
            <a:avLst/>
          </a:prstGeom>
        </p:spPr>
      </p:pic>
      <p:sp>
        <p:nvSpPr>
          <p:cNvPr id="47" name="矢印: ストライプ 46">
            <a:extLst>
              <a:ext uri="{FF2B5EF4-FFF2-40B4-BE49-F238E27FC236}">
                <a16:creationId xmlns:a16="http://schemas.microsoft.com/office/drawing/2014/main" id="{52055B0E-C312-422F-B3D7-5CD9AD7C93C8}"/>
              </a:ext>
            </a:extLst>
          </p:cNvPr>
          <p:cNvSpPr/>
          <p:nvPr/>
        </p:nvSpPr>
        <p:spPr>
          <a:xfrm>
            <a:off x="10204576" y="4925626"/>
            <a:ext cx="325805" cy="252920"/>
          </a:xfrm>
          <a:prstGeom prst="stripedRightArrow">
            <a:avLst/>
          </a:prstGeom>
          <a:solidFill>
            <a:srgbClr val="FF0066"/>
          </a:solidFill>
          <a:ln>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0163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half" idx="2"/>
          </p:nvPr>
        </p:nvSpPr>
        <p:spPr/>
        <p:txBody>
          <a:bodyPr/>
          <a:lstStyle/>
          <a:p>
            <a:r>
              <a:rPr lang="fr-FR" dirty="0" err="1"/>
              <a:t>SnapVue</a:t>
            </a:r>
            <a:endParaRPr lang="fr-FR" dirty="0"/>
          </a:p>
        </p:txBody>
      </p:sp>
      <p:sp>
        <p:nvSpPr>
          <p:cNvPr id="5" name="Espace réservé du texte 4"/>
          <p:cNvSpPr>
            <a:spLocks noGrp="1"/>
          </p:cNvSpPr>
          <p:nvPr>
            <p:ph type="body" sz="half" idx="11"/>
          </p:nvPr>
        </p:nvSpPr>
        <p:spPr/>
        <p:txBody>
          <a:bodyPr/>
          <a:lstStyle/>
          <a:p>
            <a:r>
              <a:rPr lang="fr-FR" dirty="0" err="1"/>
              <a:t>Demonstration</a:t>
            </a:r>
            <a:endParaRPr lang="fr-FR" dirty="0"/>
          </a:p>
        </p:txBody>
      </p:sp>
      <p:sp>
        <p:nvSpPr>
          <p:cNvPr id="10" name="Titre 1"/>
          <p:cNvSpPr txBox="1">
            <a:spLocks/>
          </p:cNvSpPr>
          <p:nvPr/>
        </p:nvSpPr>
        <p:spPr>
          <a:xfrm>
            <a:off x="0" y="177491"/>
            <a:ext cx="1964824" cy="720000"/>
          </a:xfrm>
          <a:prstGeom prst="rect">
            <a:avLst/>
          </a:prstGeom>
        </p:spPr>
        <p:txBody>
          <a:bodyPr anchor="ctr" anchorCtr="0"/>
          <a:lstStyle>
            <a:lvl1pPr algn="ctr" defTabSz="914400" rtl="0" eaLnBrk="1" latinLnBrk="0" hangingPunct="1">
              <a:lnSpc>
                <a:spcPct val="90000"/>
              </a:lnSpc>
              <a:spcBef>
                <a:spcPct val="0"/>
              </a:spcBef>
              <a:buNone/>
              <a:defRPr lang="fr-FR" sz="2000" i="0" kern="1200" dirty="0">
                <a:solidFill>
                  <a:schemeClr val="bg1"/>
                </a:solidFill>
                <a:latin typeface="Segoe UI" panose="020B0502040204020203" pitchFamily="34" charset="0"/>
                <a:ea typeface="+mn-ea"/>
                <a:cs typeface="Segoe UI" panose="020B0502040204020203" pitchFamily="34" charset="0"/>
              </a:defRPr>
            </a:lvl1pPr>
          </a:lstStyle>
          <a:p>
            <a:pPr fontAlgn="auto">
              <a:spcAft>
                <a:spcPts val="0"/>
              </a:spcAft>
            </a:pPr>
            <a:r>
              <a:rPr lang="fr-FR"/>
              <a:t>Notification based solution</a:t>
            </a:r>
          </a:p>
        </p:txBody>
      </p:sp>
      <p:sp>
        <p:nvSpPr>
          <p:cNvPr id="24" name="Rectangle 23">
            <a:extLst>
              <a:ext uri="{FF2B5EF4-FFF2-40B4-BE49-F238E27FC236}">
                <a16:creationId xmlns:a16="http://schemas.microsoft.com/office/drawing/2014/main" id="{12D0F22F-8A4A-4640-AFA7-ED0E4470B036}"/>
              </a:ext>
            </a:extLst>
          </p:cNvPr>
          <p:cNvSpPr/>
          <p:nvPr/>
        </p:nvSpPr>
        <p:spPr>
          <a:xfrm>
            <a:off x="2207567" y="1454493"/>
            <a:ext cx="1836296" cy="461665"/>
          </a:xfrm>
          <a:prstGeom prst="rect">
            <a:avLst/>
          </a:prstGeom>
        </p:spPr>
        <p:txBody>
          <a:bodyPr wrap="square" anchor="t">
            <a:spAutoFit/>
          </a:bodyPr>
          <a:lstStyle/>
          <a:p>
            <a:pPr marL="0" lvl="2" eaLnBrk="1" hangingPunct="1">
              <a:spcBef>
                <a:spcPts val="1000"/>
              </a:spcBef>
              <a:buSzPct val="85000"/>
              <a:defRPr/>
            </a:pPr>
            <a:r>
              <a:rPr lang="en-US" i="0" dirty="0">
                <a:solidFill>
                  <a:schemeClr val="tx1"/>
                </a:solidFill>
                <a:latin typeface="Segoe UI" panose="020B0502040204020203" pitchFamily="34" charset="0"/>
                <a:cs typeface="Segoe UI" panose="020B0502040204020203" pitchFamily="34" charset="0"/>
              </a:rPr>
              <a:t>WATER</a:t>
            </a:r>
          </a:p>
        </p:txBody>
      </p:sp>
      <p:sp>
        <p:nvSpPr>
          <p:cNvPr id="20" name="Rectangle 11"/>
          <p:cNvSpPr>
            <a:spLocks noChangeArrowheads="1"/>
          </p:cNvSpPr>
          <p:nvPr/>
        </p:nvSpPr>
        <p:spPr bwMode="auto">
          <a:xfrm>
            <a:off x="-10977" y="16589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1" name="Rectangle 12"/>
          <p:cNvSpPr>
            <a:spLocks noChangeArrowheads="1"/>
          </p:cNvSpPr>
          <p:nvPr/>
        </p:nvSpPr>
        <p:spPr bwMode="auto">
          <a:xfrm>
            <a:off x="1787661" y="211611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4098" name="Imag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4824" y="2675440"/>
            <a:ext cx="1609725" cy="1614488"/>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951" y="2573312"/>
            <a:ext cx="1785938" cy="16144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87661" y="4345742"/>
            <a:ext cx="2296078" cy="461665"/>
          </a:xfrm>
          <a:prstGeom prst="rect">
            <a:avLst/>
          </a:prstGeom>
        </p:spPr>
        <p:txBody>
          <a:bodyPr wrap="none">
            <a:spAutoFit/>
          </a:bodyPr>
          <a:lstStyle/>
          <a:p>
            <a:pPr lvl="0"/>
            <a:r>
              <a:rPr lang="en-US" altLang="fr-FR" i="0" dirty="0">
                <a:solidFill>
                  <a:schemeClr val="tx1"/>
                </a:solidFill>
                <a:latin typeface="Calibri" panose="020F0502020204030204" pitchFamily="34" charset="0"/>
                <a:ea typeface="Calibri" panose="020F0502020204030204" pitchFamily="34" charset="0"/>
                <a:cs typeface="Times New Roman" panose="02020603050405020304" pitchFamily="18" charset="0"/>
              </a:rPr>
              <a:t>ID: Water station</a:t>
            </a:r>
            <a:endParaRPr lang="fr-FR" altLang="fr-FR" sz="800" i="0" dirty="0">
              <a:solidFill>
                <a:schemeClr val="tx1"/>
              </a:solidFill>
            </a:endParaRPr>
          </a:p>
        </p:txBody>
      </p:sp>
      <p:sp>
        <p:nvSpPr>
          <p:cNvPr id="8" name="Rectangle 7"/>
          <p:cNvSpPr/>
          <p:nvPr/>
        </p:nvSpPr>
        <p:spPr>
          <a:xfrm>
            <a:off x="4524889" y="4345742"/>
            <a:ext cx="2254913" cy="461665"/>
          </a:xfrm>
          <a:prstGeom prst="rect">
            <a:avLst/>
          </a:prstGeom>
        </p:spPr>
        <p:txBody>
          <a:bodyPr wrap="none">
            <a:spAutoFit/>
          </a:bodyPr>
          <a:lstStyle/>
          <a:p>
            <a:pPr lvl="0"/>
            <a:r>
              <a:rPr lang="en-US" altLang="fr-FR" i="0" dirty="0">
                <a:solidFill>
                  <a:schemeClr val="tx1"/>
                </a:solidFill>
                <a:latin typeface="Calibri" panose="020F0502020204030204" pitchFamily="34" charset="0"/>
                <a:ea typeface="Calibri" panose="020F0502020204030204" pitchFamily="34" charset="0"/>
                <a:cs typeface="Times New Roman" panose="02020603050405020304" pitchFamily="18" charset="0"/>
              </a:rPr>
              <a:t>ID: </a:t>
            </a:r>
            <a:r>
              <a:rPr lang="en-US" altLang="fr-FR" i="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Water_pump</a:t>
            </a:r>
            <a:endParaRPr lang="en-US" altLang="fr-FR" sz="4000" i="0" dirty="0">
              <a:solidFill>
                <a:schemeClr val="tx1"/>
              </a:solidFill>
              <a:latin typeface="Arial" panose="020B0604020202020204" pitchFamily="34" charset="0"/>
            </a:endParaRPr>
          </a:p>
        </p:txBody>
      </p:sp>
    </p:spTree>
    <p:extLst>
      <p:ext uri="{BB962C8B-B14F-4D97-AF65-F5344CB8AC3E}">
        <p14:creationId xmlns:p14="http://schemas.microsoft.com/office/powerpoint/2010/main" val="11708511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1"/>
          <p:cNvSpPr>
            <a:spLocks noGrp="1"/>
          </p:cNvSpPr>
          <p:nvPr>
            <p:ph type="subTitle" idx="11"/>
          </p:nvPr>
        </p:nvSpPr>
        <p:spPr>
          <a:xfrm>
            <a:off x="1231962" y="4125228"/>
            <a:ext cx="9144000" cy="1655762"/>
          </a:xfrm>
        </p:spPr>
        <p:txBody>
          <a:bodyPr/>
          <a:lstStyle/>
          <a:p>
            <a:r>
              <a:rPr lang="fr-FR" dirty="0" err="1"/>
              <a:t>Connect</a:t>
            </a:r>
            <a:r>
              <a:rPr lang="fr-FR" dirty="0"/>
              <a:t> [</a:t>
            </a:r>
            <a:r>
              <a:rPr lang="fr-FR" dirty="0" err="1"/>
              <a:t>any</a:t>
            </a:r>
            <a:r>
              <a:rPr lang="fr-FR" dirty="0"/>
              <a:t>] </a:t>
            </a:r>
            <a:r>
              <a:rPr lang="fr-FR" dirty="0" err="1"/>
              <a:t>object</a:t>
            </a:r>
            <a:endParaRPr lang="fr-FR" dirty="0"/>
          </a:p>
        </p:txBody>
      </p:sp>
      <p:sp>
        <p:nvSpPr>
          <p:cNvPr id="10" name="Titre 2"/>
          <p:cNvSpPr>
            <a:spLocks noGrp="1"/>
          </p:cNvSpPr>
          <p:nvPr>
            <p:ph type="title"/>
          </p:nvPr>
        </p:nvSpPr>
        <p:spPr>
          <a:xfrm>
            <a:off x="1919536" y="1340768"/>
            <a:ext cx="8217561" cy="2337503"/>
          </a:xfrm>
        </p:spPr>
        <p:txBody>
          <a:bodyPr/>
          <a:lstStyle/>
          <a:p>
            <a:r>
              <a:rPr lang="fr-FR" dirty="0" err="1"/>
              <a:t>IoT</a:t>
            </a:r>
            <a:r>
              <a:rPr lang="fr-FR" dirty="0"/>
              <a:t> Hub</a:t>
            </a:r>
          </a:p>
        </p:txBody>
      </p:sp>
    </p:spTree>
    <p:extLst>
      <p:ext uri="{BB962C8B-B14F-4D97-AF65-F5344CB8AC3E}">
        <p14:creationId xmlns:p14="http://schemas.microsoft.com/office/powerpoint/2010/main" val="3140417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en-US" dirty="0" err="1"/>
              <a:t>IoT</a:t>
            </a:r>
            <a:r>
              <a:rPr lang="en-US" dirty="0"/>
              <a:t> Solutions</a:t>
            </a:r>
          </a:p>
        </p:txBody>
      </p:sp>
      <p:sp>
        <p:nvSpPr>
          <p:cNvPr id="4" name="Espace réservé du texte 3"/>
          <p:cNvSpPr>
            <a:spLocks noGrp="1"/>
          </p:cNvSpPr>
          <p:nvPr>
            <p:ph type="body" sz="half" idx="2"/>
          </p:nvPr>
        </p:nvSpPr>
        <p:spPr/>
        <p:txBody>
          <a:bodyPr/>
          <a:lstStyle/>
          <a:p>
            <a:r>
              <a:rPr lang="en-US" dirty="0" err="1"/>
              <a:t>PcVue</a:t>
            </a:r>
            <a:r>
              <a:rPr lang="en-US" dirty="0"/>
              <a:t> </a:t>
            </a:r>
            <a:r>
              <a:rPr lang="en-US" dirty="0" err="1"/>
              <a:t>IoT</a:t>
            </a:r>
            <a:r>
              <a:rPr lang="en-US" dirty="0"/>
              <a:t> offer</a:t>
            </a:r>
          </a:p>
        </p:txBody>
      </p:sp>
      <p:sp>
        <p:nvSpPr>
          <p:cNvPr id="10" name="Espace réservé du texte 9"/>
          <p:cNvSpPr>
            <a:spLocks noGrp="1"/>
          </p:cNvSpPr>
          <p:nvPr>
            <p:ph type="body" sz="half" idx="11"/>
          </p:nvPr>
        </p:nvSpPr>
        <p:spPr/>
        <p:txBody>
          <a:bodyPr/>
          <a:lstStyle/>
          <a:p>
            <a:r>
              <a:rPr lang="en-US" dirty="0" err="1"/>
              <a:t>PcVue</a:t>
            </a:r>
            <a:r>
              <a:rPr lang="en-US" dirty="0"/>
              <a:t> </a:t>
            </a:r>
            <a:r>
              <a:rPr lang="en-US" dirty="0" err="1"/>
              <a:t>IoT</a:t>
            </a:r>
            <a:r>
              <a:rPr lang="en-US" dirty="0"/>
              <a:t> HUB: Connect, Implement, Operate &amp; Maintain</a:t>
            </a:r>
          </a:p>
        </p:txBody>
      </p:sp>
      <p:sp>
        <p:nvSpPr>
          <p:cNvPr id="16" name="Espace réservé du contenu 4"/>
          <p:cNvSpPr>
            <a:spLocks noGrp="1"/>
          </p:cNvSpPr>
          <p:nvPr>
            <p:ph sz="half" idx="1"/>
          </p:nvPr>
        </p:nvSpPr>
        <p:spPr>
          <a:xfrm>
            <a:off x="980795" y="2394006"/>
            <a:ext cx="3404455" cy="478281"/>
          </a:xfrm>
        </p:spPr>
        <p:txBody>
          <a:bodyPr/>
          <a:lstStyle/>
          <a:p>
            <a:r>
              <a:rPr lang="en-US" sz="2000" b="0" dirty="0">
                <a:latin typeface="Segoe UI Semilight" panose="020B0402040204020203" pitchFamily="34" charset="0"/>
                <a:cs typeface="Segoe UI Semilight" panose="020B0402040204020203" pitchFamily="34" charset="0"/>
              </a:rPr>
              <a:t>Large Connectivity:</a:t>
            </a:r>
          </a:p>
          <a:p>
            <a:r>
              <a:rPr lang="en-US" sz="1800" dirty="0" err="1">
                <a:latin typeface="Segoe UI Semilight" panose="020B0402040204020203" pitchFamily="34" charset="0"/>
                <a:cs typeface="Segoe UI Semilight" panose="020B0402040204020203" pitchFamily="34" charset="0"/>
              </a:rPr>
              <a:t>LoRa</a:t>
            </a:r>
            <a:r>
              <a:rPr lang="en-US" sz="1800" dirty="0">
                <a:latin typeface="Segoe UI Semilight" panose="020B0402040204020203" pitchFamily="34" charset="0"/>
                <a:cs typeface="Segoe UI Semilight" panose="020B0402040204020203" pitchFamily="34" charset="0"/>
              </a:rPr>
              <a:t>, MQTT, </a:t>
            </a:r>
            <a:r>
              <a:rPr lang="en-US" sz="1800" dirty="0" err="1">
                <a:latin typeface="Segoe UI Semilight" panose="020B0402040204020203" pitchFamily="34" charset="0"/>
                <a:cs typeface="Segoe UI Semilight" panose="020B0402040204020203" pitchFamily="34" charset="0"/>
              </a:rPr>
              <a:t>sigfox</a:t>
            </a:r>
            <a:r>
              <a:rPr lang="en-US" sz="1800" dirty="0">
                <a:latin typeface="Segoe UI Semilight" panose="020B0402040204020203" pitchFamily="34" charset="0"/>
                <a:cs typeface="Segoe UI Semilight" panose="020B0402040204020203" pitchFamily="34" charset="0"/>
              </a:rPr>
              <a:t>,…</a:t>
            </a:r>
          </a:p>
        </p:txBody>
      </p:sp>
      <p:sp>
        <p:nvSpPr>
          <p:cNvPr id="17" name="Espace réservé du contenu 4"/>
          <p:cNvSpPr>
            <a:spLocks noGrp="1"/>
          </p:cNvSpPr>
          <p:nvPr>
            <p:ph sz="half" idx="1"/>
          </p:nvPr>
        </p:nvSpPr>
        <p:spPr>
          <a:xfrm>
            <a:off x="956375" y="3775553"/>
            <a:ext cx="3125268" cy="478281"/>
          </a:xfrm>
        </p:spPr>
        <p:txBody>
          <a:bodyPr/>
          <a:lstStyle/>
          <a:p>
            <a:r>
              <a:rPr lang="en-US" sz="2000" b="0" dirty="0">
                <a:latin typeface="Segoe UI Semilight" panose="020B0402040204020203" pitchFamily="34" charset="0"/>
                <a:cs typeface="Segoe UI Semilight" panose="020B0402040204020203" pitchFamily="34" charset="0"/>
              </a:rPr>
              <a:t>Manufacturer agnostic</a:t>
            </a:r>
          </a:p>
        </p:txBody>
      </p:sp>
      <p:sp>
        <p:nvSpPr>
          <p:cNvPr id="18" name="Espace réservé du contenu 4"/>
          <p:cNvSpPr>
            <a:spLocks noGrp="1"/>
          </p:cNvSpPr>
          <p:nvPr>
            <p:ph sz="half" idx="1"/>
          </p:nvPr>
        </p:nvSpPr>
        <p:spPr>
          <a:xfrm>
            <a:off x="4385250" y="5711123"/>
            <a:ext cx="3947376" cy="478281"/>
          </a:xfrm>
        </p:spPr>
        <p:txBody>
          <a:bodyPr/>
          <a:lstStyle/>
          <a:p>
            <a:r>
              <a:rPr lang="en-US" sz="2000" b="0" dirty="0">
                <a:latin typeface="Segoe UI Semilight" panose="020B0402040204020203" pitchFamily="34" charset="0"/>
                <a:cs typeface="Segoe UI Semilight" panose="020B0402040204020203" pitchFamily="34" charset="0"/>
              </a:rPr>
              <a:t>Starter kit</a:t>
            </a:r>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6270" y="3123025"/>
            <a:ext cx="1338099" cy="960325"/>
          </a:xfrm>
          <a:prstGeom prst="rect">
            <a:avLst/>
          </a:prstGeom>
        </p:spPr>
      </p:pic>
      <p:sp>
        <p:nvSpPr>
          <p:cNvPr id="19" name="Espace réservé du contenu 4"/>
          <p:cNvSpPr>
            <a:spLocks noGrp="1"/>
          </p:cNvSpPr>
          <p:nvPr>
            <p:ph sz="half" idx="1"/>
          </p:nvPr>
        </p:nvSpPr>
        <p:spPr>
          <a:xfrm>
            <a:off x="7055993" y="2539129"/>
            <a:ext cx="4951425" cy="478281"/>
          </a:xfrm>
        </p:spPr>
        <p:txBody>
          <a:bodyPr/>
          <a:lstStyle/>
          <a:p>
            <a:r>
              <a:rPr lang="en-US" sz="2000" b="0" dirty="0" err="1">
                <a:latin typeface="Segoe UI Semilight" panose="020B0402040204020203" pitchFamily="34" charset="0"/>
                <a:cs typeface="Segoe UI Semilight" panose="020B0402040204020203" pitchFamily="34" charset="0"/>
              </a:rPr>
              <a:t>IoT</a:t>
            </a:r>
            <a:r>
              <a:rPr lang="en-US" sz="2000" b="0" dirty="0">
                <a:latin typeface="Segoe UI Semilight" panose="020B0402040204020203" pitchFamily="34" charset="0"/>
                <a:cs typeface="Segoe UI Semilight" panose="020B0402040204020203" pitchFamily="34" charset="0"/>
              </a:rPr>
              <a:t> devices management</a:t>
            </a:r>
          </a:p>
          <a:p>
            <a:r>
              <a:rPr lang="en-US" sz="2000" b="0" dirty="0">
                <a:latin typeface="Segoe UI Semilight" panose="020B0402040204020203" pitchFamily="34" charset="0"/>
                <a:cs typeface="Segoe UI Semilight" panose="020B0402040204020203" pitchFamily="34" charset="0"/>
              </a:rPr>
              <a:t>Monitor and manage your </a:t>
            </a:r>
            <a:r>
              <a:rPr lang="en-US" sz="2000" b="0" dirty="0" err="1">
                <a:latin typeface="Segoe UI Semilight" panose="020B0402040204020203" pitchFamily="34" charset="0"/>
                <a:cs typeface="Segoe UI Semilight" panose="020B0402040204020203" pitchFamily="34" charset="0"/>
              </a:rPr>
              <a:t>IoT</a:t>
            </a:r>
            <a:endParaRPr lang="en-US" sz="2000" b="0" dirty="0">
              <a:latin typeface="Segoe UI Semilight" panose="020B0402040204020203" pitchFamily="34" charset="0"/>
              <a:cs typeface="Segoe UI Semilight" panose="020B0402040204020203" pitchFamily="34" charset="0"/>
            </a:endParaRPr>
          </a:p>
        </p:txBody>
      </p:sp>
      <p:sp>
        <p:nvSpPr>
          <p:cNvPr id="24" name="Espace réservé du contenu 4"/>
          <p:cNvSpPr>
            <a:spLocks noGrp="1"/>
          </p:cNvSpPr>
          <p:nvPr>
            <p:ph sz="half" idx="1"/>
          </p:nvPr>
        </p:nvSpPr>
        <p:spPr>
          <a:xfrm>
            <a:off x="980796" y="3289310"/>
            <a:ext cx="3125268" cy="478281"/>
          </a:xfrm>
        </p:spPr>
        <p:txBody>
          <a:bodyPr/>
          <a:lstStyle/>
          <a:p>
            <a:r>
              <a:rPr lang="en-US" sz="2000" b="0" dirty="0">
                <a:latin typeface="Segoe UI Semilight" panose="020B0402040204020203" pitchFamily="34" charset="0"/>
                <a:cs typeface="Segoe UI Semilight" panose="020B0402040204020203" pitchFamily="34" charset="0"/>
              </a:rPr>
              <a:t>Deployment scalability</a:t>
            </a:r>
          </a:p>
        </p:txBody>
      </p:sp>
      <p:sp>
        <p:nvSpPr>
          <p:cNvPr id="12" name="Espace réservé du contenu 4"/>
          <p:cNvSpPr>
            <a:spLocks noGrp="1"/>
          </p:cNvSpPr>
          <p:nvPr>
            <p:ph sz="half" idx="1"/>
          </p:nvPr>
        </p:nvSpPr>
        <p:spPr>
          <a:xfrm>
            <a:off x="990239" y="4244803"/>
            <a:ext cx="1429187" cy="478281"/>
          </a:xfrm>
        </p:spPr>
        <p:txBody>
          <a:bodyPr/>
          <a:lstStyle/>
          <a:p>
            <a:r>
              <a:rPr lang="en-US" sz="2000" b="0" dirty="0">
                <a:latin typeface="Segoe UI Semilight" panose="020B0402040204020203" pitchFamily="34" charset="0"/>
                <a:cs typeface="Segoe UI Semilight" panose="020B0402040204020203" pitchFamily="34" charset="0"/>
              </a:rPr>
              <a:t>Security</a:t>
            </a:r>
          </a:p>
        </p:txBody>
      </p:sp>
      <p:sp>
        <p:nvSpPr>
          <p:cNvPr id="14" name="Espace réservé du contenu 4"/>
          <p:cNvSpPr>
            <a:spLocks noGrp="1"/>
          </p:cNvSpPr>
          <p:nvPr>
            <p:ph sz="half" idx="1"/>
          </p:nvPr>
        </p:nvSpPr>
        <p:spPr>
          <a:xfrm>
            <a:off x="731000" y="1773238"/>
            <a:ext cx="1845978" cy="478281"/>
          </a:xfrm>
        </p:spPr>
        <p:txBody>
          <a:bodyPr/>
          <a:lstStyle/>
          <a:p>
            <a:r>
              <a:rPr lang="en-US" dirty="0">
                <a:latin typeface="Segoe UI Semilight" panose="020B0402040204020203" pitchFamily="34" charset="0"/>
                <a:cs typeface="Segoe UI Semilight" panose="020B0402040204020203" pitchFamily="34" charset="0"/>
              </a:rPr>
              <a:t>Connect</a:t>
            </a:r>
          </a:p>
        </p:txBody>
      </p:sp>
      <p:sp>
        <p:nvSpPr>
          <p:cNvPr id="15" name="Espace réservé du contenu 4"/>
          <p:cNvSpPr>
            <a:spLocks noGrp="1"/>
          </p:cNvSpPr>
          <p:nvPr>
            <p:ph sz="half" idx="1"/>
          </p:nvPr>
        </p:nvSpPr>
        <p:spPr>
          <a:xfrm>
            <a:off x="4133427" y="4439230"/>
            <a:ext cx="3500106" cy="478281"/>
          </a:xfrm>
        </p:spPr>
        <p:txBody>
          <a:bodyPr/>
          <a:lstStyle/>
          <a:p>
            <a:r>
              <a:rPr lang="en-US" dirty="0">
                <a:latin typeface="Segoe UI Semilight" panose="020B0402040204020203" pitchFamily="34" charset="0"/>
                <a:cs typeface="Segoe UI Semilight" panose="020B0402040204020203" pitchFamily="34" charset="0"/>
              </a:rPr>
              <a:t>Build your project</a:t>
            </a:r>
          </a:p>
        </p:txBody>
      </p:sp>
      <p:sp>
        <p:nvSpPr>
          <p:cNvPr id="20" name="Espace réservé du contenu 4"/>
          <p:cNvSpPr>
            <a:spLocks noGrp="1"/>
          </p:cNvSpPr>
          <p:nvPr>
            <p:ph sz="half" idx="1"/>
          </p:nvPr>
        </p:nvSpPr>
        <p:spPr>
          <a:xfrm>
            <a:off x="6668571" y="1790001"/>
            <a:ext cx="3330376" cy="478281"/>
          </a:xfrm>
        </p:spPr>
        <p:txBody>
          <a:bodyPr/>
          <a:lstStyle/>
          <a:p>
            <a:r>
              <a:rPr lang="en-US" dirty="0">
                <a:latin typeface="Segoe UI Semilight" panose="020B0402040204020203" pitchFamily="34" charset="0"/>
                <a:cs typeface="Segoe UI Semilight" panose="020B0402040204020203" pitchFamily="34" charset="0"/>
              </a:rPr>
              <a:t>Operate &amp; maintain</a:t>
            </a:r>
          </a:p>
        </p:txBody>
      </p:sp>
      <p:sp>
        <p:nvSpPr>
          <p:cNvPr id="21" name="Espace réservé du contenu 4"/>
          <p:cNvSpPr>
            <a:spLocks noGrp="1"/>
          </p:cNvSpPr>
          <p:nvPr>
            <p:ph sz="half" idx="1"/>
          </p:nvPr>
        </p:nvSpPr>
        <p:spPr>
          <a:xfrm>
            <a:off x="4364658" y="5232842"/>
            <a:ext cx="3947376" cy="478281"/>
          </a:xfrm>
        </p:spPr>
        <p:txBody>
          <a:bodyPr/>
          <a:lstStyle/>
          <a:p>
            <a:r>
              <a:rPr lang="en-US" sz="2000" b="0" dirty="0" err="1">
                <a:latin typeface="Segoe UI Semilight" panose="020B0402040204020203" pitchFamily="34" charset="0"/>
                <a:cs typeface="Segoe UI Semilight" panose="020B0402040204020203" pitchFamily="34" charset="0"/>
              </a:rPr>
              <a:t>IoT</a:t>
            </a:r>
            <a:r>
              <a:rPr lang="en-US" sz="2000" b="0" dirty="0">
                <a:latin typeface="Segoe UI Semilight" panose="020B0402040204020203" pitchFamily="34" charset="0"/>
                <a:cs typeface="Segoe UI Semilight" panose="020B0402040204020203" pitchFamily="34" charset="0"/>
              </a:rPr>
              <a:t> sensors scalable library</a:t>
            </a:r>
          </a:p>
        </p:txBody>
      </p:sp>
      <p:sp>
        <p:nvSpPr>
          <p:cNvPr id="23" name="Espace réservé du contenu 4"/>
          <p:cNvSpPr>
            <a:spLocks noGrp="1"/>
          </p:cNvSpPr>
          <p:nvPr>
            <p:ph sz="half" idx="1"/>
          </p:nvPr>
        </p:nvSpPr>
        <p:spPr>
          <a:xfrm>
            <a:off x="4199539" y="2466182"/>
            <a:ext cx="2587237" cy="478281"/>
          </a:xfrm>
        </p:spPr>
        <p:txBody>
          <a:bodyPr/>
          <a:lstStyle/>
          <a:p>
            <a:r>
              <a:rPr lang="en-US" dirty="0" err="1">
                <a:latin typeface="Segoe UI Semilight" panose="020B0402040204020203" pitchFamily="34" charset="0"/>
                <a:cs typeface="Segoe UI Semilight" panose="020B0402040204020203" pitchFamily="34" charset="0"/>
              </a:rPr>
              <a:t>PcVue</a:t>
            </a:r>
            <a:r>
              <a:rPr lang="en-US" dirty="0">
                <a:latin typeface="Segoe UI Semilight" panose="020B0402040204020203" pitchFamily="34" charset="0"/>
                <a:cs typeface="Segoe UI Semilight" panose="020B0402040204020203" pitchFamily="34" charset="0"/>
              </a:rPr>
              <a:t> </a:t>
            </a:r>
            <a:r>
              <a:rPr lang="en-US" dirty="0" err="1">
                <a:latin typeface="Segoe UI Semilight" panose="020B0402040204020203" pitchFamily="34" charset="0"/>
                <a:cs typeface="Segoe UI Semilight" panose="020B0402040204020203" pitchFamily="34" charset="0"/>
              </a:rPr>
              <a:t>IoT</a:t>
            </a:r>
            <a:r>
              <a:rPr lang="en-US" dirty="0">
                <a:latin typeface="Segoe UI Semilight" panose="020B0402040204020203" pitchFamily="34" charset="0"/>
                <a:cs typeface="Segoe UI Semilight" panose="020B0402040204020203" pitchFamily="34" charset="0"/>
              </a:rPr>
              <a:t> HUB</a:t>
            </a:r>
          </a:p>
        </p:txBody>
      </p:sp>
    </p:spTree>
    <p:extLst>
      <p:ext uri="{BB962C8B-B14F-4D97-AF65-F5344CB8AC3E}">
        <p14:creationId xmlns:p14="http://schemas.microsoft.com/office/powerpoint/2010/main" val="2140208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en-US" dirty="0" err="1"/>
              <a:t>IoT</a:t>
            </a:r>
            <a:r>
              <a:rPr lang="en-US" dirty="0"/>
              <a:t> Solutions</a:t>
            </a:r>
          </a:p>
        </p:txBody>
      </p:sp>
      <p:sp>
        <p:nvSpPr>
          <p:cNvPr id="4" name="Espace réservé du texte 3"/>
          <p:cNvSpPr>
            <a:spLocks noGrp="1"/>
          </p:cNvSpPr>
          <p:nvPr>
            <p:ph type="body" sz="half" idx="2"/>
          </p:nvPr>
        </p:nvSpPr>
        <p:spPr/>
        <p:txBody>
          <a:bodyPr/>
          <a:lstStyle/>
          <a:p>
            <a:r>
              <a:rPr lang="en-US" dirty="0" err="1"/>
              <a:t>PcVue</a:t>
            </a:r>
            <a:r>
              <a:rPr lang="en-US" dirty="0"/>
              <a:t> </a:t>
            </a:r>
            <a:r>
              <a:rPr lang="en-US" dirty="0" err="1"/>
              <a:t>IoT</a:t>
            </a:r>
            <a:r>
              <a:rPr lang="en-US" dirty="0"/>
              <a:t> offer</a:t>
            </a:r>
          </a:p>
        </p:txBody>
      </p:sp>
      <p:sp>
        <p:nvSpPr>
          <p:cNvPr id="10" name="Espace réservé du texte 9"/>
          <p:cNvSpPr>
            <a:spLocks noGrp="1"/>
          </p:cNvSpPr>
          <p:nvPr>
            <p:ph type="body" sz="half" idx="11"/>
          </p:nvPr>
        </p:nvSpPr>
        <p:spPr/>
        <p:txBody>
          <a:bodyPr/>
          <a:lstStyle/>
          <a:p>
            <a:r>
              <a:rPr lang="en-US" dirty="0"/>
              <a:t>Any </a:t>
            </a:r>
            <a:r>
              <a:rPr lang="en-US" dirty="0" err="1"/>
              <a:t>IoT</a:t>
            </a:r>
            <a:r>
              <a:rPr lang="en-US" dirty="0"/>
              <a:t> devices seamlessly connected</a:t>
            </a:r>
          </a:p>
        </p:txBody>
      </p:sp>
      <p:sp>
        <p:nvSpPr>
          <p:cNvPr id="15" name="Espace réservé du contenu 4"/>
          <p:cNvSpPr>
            <a:spLocks noGrp="1"/>
          </p:cNvSpPr>
          <p:nvPr>
            <p:ph sz="half" idx="1"/>
          </p:nvPr>
        </p:nvSpPr>
        <p:spPr>
          <a:xfrm>
            <a:off x="7873265" y="2412368"/>
            <a:ext cx="1967901" cy="369500"/>
          </a:xfrm>
        </p:spPr>
        <p:txBody>
          <a:bodyPr/>
          <a:lstStyle/>
          <a:p>
            <a:r>
              <a:rPr lang="en-US" sz="1800" b="0" dirty="0" err="1">
                <a:latin typeface="Segoe UI" panose="020B0502040204020203" pitchFamily="34" charset="0"/>
                <a:cs typeface="Segoe UI" panose="020B0502040204020203" pitchFamily="34" charset="0"/>
              </a:rPr>
              <a:t>PcVue</a:t>
            </a:r>
            <a:r>
              <a:rPr lang="en-US" sz="1800" b="0" dirty="0">
                <a:latin typeface="Segoe UI" panose="020B0502040204020203" pitchFamily="34" charset="0"/>
                <a:cs typeface="Segoe UI" panose="020B0502040204020203" pitchFamily="34" charset="0"/>
              </a:rPr>
              <a:t> </a:t>
            </a:r>
            <a:r>
              <a:rPr lang="en-US" sz="1800" b="0" dirty="0" err="1">
                <a:latin typeface="Segoe UI" panose="020B0502040204020203" pitchFamily="34" charset="0"/>
                <a:cs typeface="Segoe UI" panose="020B0502040204020203" pitchFamily="34" charset="0"/>
              </a:rPr>
              <a:t>IoT</a:t>
            </a:r>
            <a:r>
              <a:rPr lang="en-US" sz="1800" b="0" dirty="0">
                <a:latin typeface="Segoe UI" panose="020B0502040204020203" pitchFamily="34" charset="0"/>
                <a:cs typeface="Segoe UI" panose="020B0502040204020203" pitchFamily="34" charset="0"/>
              </a:rPr>
              <a:t> HUB</a:t>
            </a:r>
          </a:p>
        </p:txBody>
      </p:sp>
      <p:sp>
        <p:nvSpPr>
          <p:cNvPr id="60" name="Espace réservé du contenu 4"/>
          <p:cNvSpPr>
            <a:spLocks noGrp="1"/>
          </p:cNvSpPr>
          <p:nvPr>
            <p:ph sz="half" idx="1"/>
          </p:nvPr>
        </p:nvSpPr>
        <p:spPr>
          <a:xfrm>
            <a:off x="7887570" y="5584468"/>
            <a:ext cx="1520798" cy="369500"/>
          </a:xfrm>
        </p:spPr>
        <p:txBody>
          <a:bodyPr/>
          <a:lstStyle/>
          <a:p>
            <a:r>
              <a:rPr lang="en-US" sz="1800" b="0" dirty="0" err="1">
                <a:latin typeface="Segoe UI" panose="020B0502040204020203" pitchFamily="34" charset="0"/>
                <a:cs typeface="Segoe UI" panose="020B0502040204020203" pitchFamily="34" charset="0"/>
              </a:rPr>
              <a:t>IoT</a:t>
            </a:r>
            <a:r>
              <a:rPr lang="en-US" sz="1800" b="0" dirty="0">
                <a:latin typeface="Segoe UI" panose="020B0502040204020203" pitchFamily="34" charset="0"/>
                <a:cs typeface="Segoe UI" panose="020B0502040204020203" pitchFamily="34" charset="0"/>
              </a:rPr>
              <a:t> Devices</a:t>
            </a:r>
          </a:p>
        </p:txBody>
      </p:sp>
      <p:sp>
        <p:nvSpPr>
          <p:cNvPr id="61" name="Espace réservé du contenu 4"/>
          <p:cNvSpPr>
            <a:spLocks noGrp="1"/>
          </p:cNvSpPr>
          <p:nvPr>
            <p:ph sz="half" idx="1"/>
          </p:nvPr>
        </p:nvSpPr>
        <p:spPr>
          <a:xfrm>
            <a:off x="7873265" y="3947783"/>
            <a:ext cx="1016436" cy="369500"/>
          </a:xfrm>
        </p:spPr>
        <p:txBody>
          <a:bodyPr/>
          <a:lstStyle/>
          <a:p>
            <a:r>
              <a:rPr lang="en-US" sz="1800" b="0" dirty="0">
                <a:latin typeface="Segoe UI" panose="020B0502040204020203" pitchFamily="34" charset="0"/>
                <a:cs typeface="Segoe UI" panose="020B0502040204020203" pitchFamily="34" charset="0"/>
              </a:rPr>
              <a:t>LPWAN</a:t>
            </a:r>
          </a:p>
        </p:txBody>
      </p:sp>
      <p:sp>
        <p:nvSpPr>
          <p:cNvPr id="67" name="Espace réservé du contenu 4"/>
          <p:cNvSpPr>
            <a:spLocks noGrp="1"/>
          </p:cNvSpPr>
          <p:nvPr>
            <p:ph sz="half" idx="1"/>
          </p:nvPr>
        </p:nvSpPr>
        <p:spPr>
          <a:xfrm>
            <a:off x="516489" y="1597992"/>
            <a:ext cx="7200799" cy="698246"/>
          </a:xfrm>
        </p:spPr>
        <p:txBody>
          <a:bodyPr/>
          <a:lstStyle/>
          <a:p>
            <a:r>
              <a:rPr lang="en-US" dirty="0">
                <a:latin typeface="Segoe UI Semilight" panose="020B0402040204020203" pitchFamily="34" charset="0"/>
                <a:cs typeface="Segoe UI Semilight" panose="020B0402040204020203" pitchFamily="34" charset="0"/>
              </a:rPr>
              <a:t>Large </a:t>
            </a:r>
            <a:r>
              <a:rPr lang="en-US" dirty="0" err="1">
                <a:latin typeface="Segoe UI Semilight" panose="020B0402040204020203" pitchFamily="34" charset="0"/>
                <a:cs typeface="Segoe UI Semilight" panose="020B0402040204020203" pitchFamily="34" charset="0"/>
              </a:rPr>
              <a:t>IoT</a:t>
            </a:r>
            <a:r>
              <a:rPr lang="en-US" dirty="0">
                <a:latin typeface="Segoe UI Semilight" panose="020B0402040204020203" pitchFamily="34" charset="0"/>
                <a:cs typeface="Segoe UI Semilight" panose="020B0402040204020203" pitchFamily="34" charset="0"/>
              </a:rPr>
              <a:t> connectivity</a:t>
            </a:r>
          </a:p>
        </p:txBody>
      </p:sp>
      <p:sp>
        <p:nvSpPr>
          <p:cNvPr id="68" name="Espace réservé du contenu 10"/>
          <p:cNvSpPr>
            <a:spLocks noGrp="1"/>
          </p:cNvSpPr>
          <p:nvPr>
            <p:ph sz="half" idx="12"/>
          </p:nvPr>
        </p:nvSpPr>
        <p:spPr>
          <a:xfrm>
            <a:off x="297865" y="2193846"/>
            <a:ext cx="7357388" cy="1002642"/>
          </a:xfrm>
        </p:spPr>
        <p:txBody>
          <a:bodyPr/>
          <a:lstStyle/>
          <a:p>
            <a:pPr lvl="1"/>
            <a:r>
              <a:rPr lang="en-US" sz="2400" dirty="0">
                <a:latin typeface="Segoe UI Semilight" panose="020B0402040204020203" pitchFamily="34" charset="0"/>
                <a:cs typeface="Segoe UI Semilight" panose="020B0402040204020203" pitchFamily="34" charset="0"/>
              </a:rPr>
              <a:t>Manufacturer agnostic</a:t>
            </a:r>
            <a:endParaRPr lang="en-US" dirty="0">
              <a:latin typeface="Segoe UI Semilight" panose="020B0402040204020203" pitchFamily="34" charset="0"/>
              <a:cs typeface="Segoe UI Semilight" panose="020B0402040204020203" pitchFamily="34" charset="0"/>
            </a:endParaRPr>
          </a:p>
          <a:p>
            <a:pPr lvl="1"/>
            <a:r>
              <a:rPr lang="en-US" sz="2400" dirty="0">
                <a:latin typeface="Segoe UI Semilight" panose="020B0402040204020203" pitchFamily="34" charset="0"/>
                <a:cs typeface="Segoe UI Semilight" panose="020B0402040204020203" pitchFamily="34" charset="0"/>
              </a:rPr>
              <a:t>Private or operated deployment compliant</a:t>
            </a:r>
          </a:p>
          <a:p>
            <a:pPr lvl="1"/>
            <a:r>
              <a:rPr lang="en-US" sz="2400" dirty="0">
                <a:latin typeface="Segoe UI Semilight" panose="020B0402040204020203" pitchFamily="34" charset="0"/>
                <a:cs typeface="Segoe UI Semilight" panose="020B0402040204020203" pitchFamily="34" charset="0"/>
              </a:rPr>
              <a:t>Support for various networks/operators/drivers</a:t>
            </a:r>
          </a:p>
          <a:p>
            <a:endParaRPr lang="en-US" dirty="0">
              <a:latin typeface="Segoe UI Semilight" panose="020B0402040204020203" pitchFamily="34" charset="0"/>
              <a:cs typeface="Segoe UI Semilight" panose="020B0402040204020203" pitchFamily="34" charset="0"/>
            </a:endParaRPr>
          </a:p>
          <a:p>
            <a:pPr marL="0" indent="0">
              <a:buNone/>
            </a:pPr>
            <a:endParaRPr lang="en-US" dirty="0">
              <a:latin typeface="Segoe UI Semilight" panose="020B0402040204020203" pitchFamily="34" charset="0"/>
              <a:cs typeface="Segoe UI Semilight" panose="020B0402040204020203" pitchFamily="34" charset="0"/>
            </a:endParaRPr>
          </a:p>
        </p:txBody>
      </p:sp>
      <p:sp>
        <p:nvSpPr>
          <p:cNvPr id="69" name="Espace réservé du contenu 10"/>
          <p:cNvSpPr txBox="1">
            <a:spLocks/>
          </p:cNvSpPr>
          <p:nvPr/>
        </p:nvSpPr>
        <p:spPr>
          <a:xfrm>
            <a:off x="516489" y="3655528"/>
            <a:ext cx="4967287" cy="4320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Aft>
                <a:spcPts val="0"/>
              </a:spcAft>
              <a:buNone/>
            </a:pPr>
            <a:r>
              <a:rPr lang="en-US" sz="2400" b="1" i="0" dirty="0">
                <a:latin typeface="Segoe UI Semilight" panose="020B0402040204020203" pitchFamily="34" charset="0"/>
                <a:cs typeface="Segoe UI Semilight" panose="020B0402040204020203" pitchFamily="34" charset="0"/>
              </a:rPr>
              <a:t>Easy deployment &amp; management</a:t>
            </a:r>
          </a:p>
        </p:txBody>
      </p:sp>
      <p:sp>
        <p:nvSpPr>
          <p:cNvPr id="70" name="Espace réservé du contenu 10"/>
          <p:cNvSpPr txBox="1">
            <a:spLocks/>
          </p:cNvSpPr>
          <p:nvPr/>
        </p:nvSpPr>
        <p:spPr>
          <a:xfrm>
            <a:off x="297865" y="4252900"/>
            <a:ext cx="5760639" cy="100264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400" i="0" dirty="0"/>
              <a:t>Starter kit</a:t>
            </a:r>
          </a:p>
          <a:p>
            <a:pPr lvl="1"/>
            <a:r>
              <a:rPr lang="en-US" sz="2400" i="0" dirty="0" err="1"/>
              <a:t>IoT</a:t>
            </a:r>
            <a:r>
              <a:rPr lang="en-US" sz="2400" i="0" dirty="0"/>
              <a:t> sensors scalable library</a:t>
            </a:r>
          </a:p>
          <a:p>
            <a:pPr lvl="1"/>
            <a:r>
              <a:rPr lang="en-US" sz="2400" i="0" dirty="0"/>
              <a:t>Support for hybrid solutions (mesh) </a:t>
            </a:r>
          </a:p>
          <a:p>
            <a:pPr lvl="1"/>
            <a:r>
              <a:rPr lang="en-US" sz="2400" i="0" dirty="0"/>
              <a:t>Devices management</a:t>
            </a:r>
          </a:p>
          <a:p>
            <a:pPr marL="0" indent="0">
              <a:buNone/>
            </a:pPr>
            <a:endParaRPr lang="en-US" i="0" dirty="0"/>
          </a:p>
          <a:p>
            <a:pPr marL="0" indent="0">
              <a:buNone/>
            </a:pPr>
            <a:endParaRPr lang="en-US" i="0" dirty="0"/>
          </a:p>
          <a:p>
            <a:pPr marL="0" indent="0">
              <a:buNone/>
            </a:pPr>
            <a:br>
              <a:rPr lang="en-US" i="0" dirty="0"/>
            </a:br>
            <a:endParaRPr lang="en-US" i="0" dirty="0"/>
          </a:p>
          <a:p>
            <a:endParaRPr lang="en-US" i="0" dirty="0"/>
          </a:p>
          <a:p>
            <a:pPr fontAlgn="auto">
              <a:spcAft>
                <a:spcPts val="0"/>
              </a:spcAft>
            </a:pPr>
            <a:endParaRPr lang="en-US" i="0" dirty="0"/>
          </a:p>
          <a:p>
            <a:pPr marL="0" indent="0" fontAlgn="auto">
              <a:spcAft>
                <a:spcPts val="0"/>
              </a:spcAft>
              <a:buFont typeface="Arial" panose="020B0604020202020204" pitchFamily="34" charset="0"/>
              <a:buNone/>
            </a:pPr>
            <a:endParaRPr lang="en-US" i="0" dirty="0"/>
          </a:p>
        </p:txBody>
      </p:sp>
      <p:cxnSp>
        <p:nvCxnSpPr>
          <p:cNvPr id="28" name="Connecteur droit 27"/>
          <p:cNvCxnSpPr/>
          <p:nvPr/>
        </p:nvCxnSpPr>
        <p:spPr>
          <a:xfrm>
            <a:off x="7392144" y="2109688"/>
            <a:ext cx="0" cy="3600400"/>
          </a:xfrm>
          <a:prstGeom prst="line">
            <a:avLst/>
          </a:prstGeom>
          <a:ln w="12700"/>
        </p:spPr>
        <p:style>
          <a:lnRef idx="1">
            <a:schemeClr val="dk1"/>
          </a:lnRef>
          <a:fillRef idx="0">
            <a:schemeClr val="dk1"/>
          </a:fillRef>
          <a:effectRef idx="0">
            <a:schemeClr val="dk1"/>
          </a:effectRef>
          <a:fontRef idx="minor">
            <a:schemeClr val="tx1"/>
          </a:fontRef>
        </p:style>
      </p:cxnSp>
      <p:sp>
        <p:nvSpPr>
          <p:cNvPr id="35" name="Espace réservé du contenu 4"/>
          <p:cNvSpPr txBox="1">
            <a:spLocks/>
          </p:cNvSpPr>
          <p:nvPr/>
        </p:nvSpPr>
        <p:spPr>
          <a:xfrm>
            <a:off x="7896200" y="1635048"/>
            <a:ext cx="1698562" cy="36950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800" b="0" i="0" dirty="0" err="1">
                <a:latin typeface="Segoe UI" panose="020B0502040204020203" pitchFamily="34" charset="0"/>
                <a:cs typeface="Segoe UI" panose="020B0502040204020203" pitchFamily="34" charset="0"/>
              </a:rPr>
              <a:t>PcVue</a:t>
            </a:r>
            <a:endParaRPr lang="en-US" sz="1800" b="0" i="0" dirty="0">
              <a:latin typeface="Segoe UI" panose="020B0502040204020203" pitchFamily="34" charset="0"/>
              <a:cs typeface="Segoe UI" panose="020B0502040204020203" pitchFamily="34" charset="0"/>
            </a:endParaRPr>
          </a:p>
        </p:txBody>
      </p:sp>
      <p:grpSp>
        <p:nvGrpSpPr>
          <p:cNvPr id="5" name="Groupe 4"/>
          <p:cNvGrpSpPr/>
          <p:nvPr/>
        </p:nvGrpSpPr>
        <p:grpSpPr>
          <a:xfrm>
            <a:off x="8760296" y="1340768"/>
            <a:ext cx="2440163" cy="4625951"/>
            <a:chOff x="8857215" y="1528585"/>
            <a:chExt cx="2440163" cy="4625951"/>
          </a:xfrm>
        </p:grpSpPr>
        <p:sp>
          <p:nvSpPr>
            <p:cNvPr id="50" name="Nuage 49"/>
            <p:cNvSpPr/>
            <p:nvPr/>
          </p:nvSpPr>
          <p:spPr>
            <a:xfrm>
              <a:off x="8857215" y="3708375"/>
              <a:ext cx="2440163" cy="818998"/>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p:cNvGrpSpPr/>
            <p:nvPr/>
          </p:nvGrpSpPr>
          <p:grpSpPr>
            <a:xfrm>
              <a:off x="9571827" y="5233209"/>
              <a:ext cx="900455" cy="921327"/>
              <a:chOff x="9571827" y="5233209"/>
              <a:chExt cx="900455" cy="921327"/>
            </a:xfrm>
          </p:grpSpPr>
          <p:pic>
            <p:nvPicPr>
              <p:cNvPr id="17" name="Picture 2" descr="https://www.adeunis.com/wp-content/uploads/2018/10/xMotion_bleu.png.pagespeed.ic.a1L0BjsH7k.webp"/>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9992333" y="5710088"/>
                <a:ext cx="444450" cy="4444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ttps://www.adeunis.com/wp-content/uploads/2018/10/xComfort_bleu.png.pagespeed.ic.-pR4my-xHD.webp"/>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9992333" y="5233209"/>
                <a:ext cx="479949" cy="47994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delta p fonction"/>
              <p:cNvPicPr>
                <a:picLocks noChangeAspect="1" noChangeArrowheads="1"/>
              </p:cNvPicPr>
              <p:nvPr/>
            </p:nvPicPr>
            <p:blipFill>
              <a:blip r:embed="rId5"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9572603" y="5259006"/>
                <a:ext cx="366722" cy="36689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6" descr="https://www.adeunis.com/wp-content/uploads/2017/07/xPulse_bleu.png.pagespeed.ic.WteorfZXGb.webp"/>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rcRect/>
              <a:stretch>
                <a:fillRect/>
              </a:stretch>
            </p:blipFill>
            <p:spPr bwMode="auto">
              <a:xfrm flipH="1">
                <a:off x="9571827" y="5793916"/>
                <a:ext cx="360620" cy="36062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Connecteur droit 31"/>
            <p:cNvCxnSpPr/>
            <p:nvPr/>
          </p:nvCxnSpPr>
          <p:spPr>
            <a:xfrm flipH="1">
              <a:off x="10015788" y="3066681"/>
              <a:ext cx="3041" cy="534077"/>
            </a:xfrm>
            <a:prstGeom prst="line">
              <a:avLst/>
            </a:prstGeom>
            <a:ln w="28575"/>
          </p:spPr>
          <p:style>
            <a:lnRef idx="1">
              <a:schemeClr val="dk1"/>
            </a:lnRef>
            <a:fillRef idx="0">
              <a:schemeClr val="dk1"/>
            </a:fillRef>
            <a:effectRef idx="0">
              <a:schemeClr val="dk1"/>
            </a:effectRef>
            <a:fontRef idx="minor">
              <a:schemeClr val="tx1"/>
            </a:fontRef>
          </p:style>
        </p:cxnSp>
        <p:pic>
          <p:nvPicPr>
            <p:cNvPr id="42" name="Picture 20" descr="Résultat de recherche d'images pour &quot;LoRaWAN&quot;"/>
            <p:cNvPicPr>
              <a:picLocks noChangeAspect="1" noChangeArrowheads="1"/>
            </p:cNvPicPr>
            <p:nvPr/>
          </p:nvPicPr>
          <p:blipFill>
            <a:blip r:embed="rId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504831" y="3960077"/>
              <a:ext cx="1059233" cy="3695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Résultat de recherche d'images pour &quot;sigfox&quot;"/>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19507" y="3768319"/>
              <a:ext cx="777768" cy="777768"/>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Connecteur droit 50"/>
            <p:cNvCxnSpPr/>
            <p:nvPr/>
          </p:nvCxnSpPr>
          <p:spPr>
            <a:xfrm>
              <a:off x="9992333" y="4695393"/>
              <a:ext cx="0" cy="500657"/>
            </a:xfrm>
            <a:prstGeom prst="line">
              <a:avLst/>
            </a:prstGeom>
            <a:ln w="28575"/>
          </p:spPr>
          <p:style>
            <a:lnRef idx="1">
              <a:schemeClr val="dk1"/>
            </a:lnRef>
            <a:fillRef idx="0">
              <a:schemeClr val="dk1"/>
            </a:fillRef>
            <a:effectRef idx="0">
              <a:schemeClr val="dk1"/>
            </a:effectRef>
            <a:fontRef idx="minor">
              <a:schemeClr val="tx1"/>
            </a:fontRef>
          </p:style>
        </p:cxnSp>
        <p:pic>
          <p:nvPicPr>
            <p:cNvPr id="29" name="Image 28"/>
            <p:cNvPicPr>
              <a:picLocks noChangeAspect="1"/>
            </p:cNvPicPr>
            <p:nvPr/>
          </p:nvPicPr>
          <p:blipFill>
            <a:blip r:embed="rId9">
              <a:clrChange>
                <a:clrFrom>
                  <a:srgbClr val="FFFFFF"/>
                </a:clrFrom>
                <a:clrTo>
                  <a:srgbClr val="FFFFFF">
                    <a:alpha val="0"/>
                  </a:srgbClr>
                </a:clrTo>
              </a:clrChange>
            </a:blip>
            <a:stretch>
              <a:fillRect/>
            </a:stretch>
          </p:blipFill>
          <p:spPr>
            <a:xfrm>
              <a:off x="10428034" y="3816683"/>
              <a:ext cx="546973" cy="546973"/>
            </a:xfrm>
            <a:prstGeom prst="rect">
              <a:avLst/>
            </a:prstGeom>
          </p:spPr>
        </p:pic>
        <p:pic>
          <p:nvPicPr>
            <p:cNvPr id="31" name="Imag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95408" y="2408433"/>
              <a:ext cx="594202" cy="426446"/>
            </a:xfrm>
            <a:prstGeom prst="rect">
              <a:avLst/>
            </a:prstGeom>
          </p:spPr>
        </p:pic>
        <p:pic>
          <p:nvPicPr>
            <p:cNvPr id="34" name="Picture 2" descr="D:\Marketting-Communication\_Logos\Arc\stu.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9879854" y="2017407"/>
              <a:ext cx="279404" cy="27940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4" descr="D:\ARC\ARC_Libraries\V11.1\LIB\ACTUAL\PcVue\V1.8\FR\Lib\SH_SYSTEM\B\PCVUE_LIBS_SYSTEM_MOBILE-DEVICES_SMARTPHONE_FRONT_64.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27099" y="1579562"/>
              <a:ext cx="367505" cy="37453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5" descr="D:\ARC\ARC_Libraries\V11.1\LIB\ACTUAL\PcVue\V1.8\FR\Lib\SH_SYSTEM\B\PCVUE_LIBS_SYSTEM_MOBILE-DEVICES_TABLET_FRONT_64.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6200000">
              <a:off x="10012678" y="1528585"/>
              <a:ext cx="479852" cy="4798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413365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p:txBody>
          <a:bodyPr/>
          <a:lstStyle/>
          <a:p>
            <a:r>
              <a:rPr lang="en-US" dirty="0" err="1"/>
              <a:t>PcVue</a:t>
            </a:r>
            <a:r>
              <a:rPr lang="en-US" dirty="0"/>
              <a:t> </a:t>
            </a:r>
            <a:r>
              <a:rPr lang="en-US" dirty="0" err="1"/>
              <a:t>IoT</a:t>
            </a:r>
            <a:r>
              <a:rPr lang="en-US" dirty="0"/>
              <a:t> offer</a:t>
            </a:r>
          </a:p>
        </p:txBody>
      </p:sp>
      <p:sp>
        <p:nvSpPr>
          <p:cNvPr id="10" name="Espace réservé du texte 9"/>
          <p:cNvSpPr>
            <a:spLocks noGrp="1"/>
          </p:cNvSpPr>
          <p:nvPr>
            <p:ph type="body" sz="half" idx="11"/>
          </p:nvPr>
        </p:nvSpPr>
        <p:spPr/>
        <p:txBody>
          <a:bodyPr/>
          <a:lstStyle/>
          <a:p>
            <a:r>
              <a:rPr lang="en-US" dirty="0"/>
              <a:t>New MQTT driver</a:t>
            </a:r>
          </a:p>
        </p:txBody>
      </p:sp>
      <p:sp>
        <p:nvSpPr>
          <p:cNvPr id="32" name="Espace réservé du contenu 4"/>
          <p:cNvSpPr>
            <a:spLocks noGrp="1"/>
          </p:cNvSpPr>
          <p:nvPr>
            <p:ph sz="half" idx="1"/>
          </p:nvPr>
        </p:nvSpPr>
        <p:spPr>
          <a:xfrm>
            <a:off x="269976" y="1539141"/>
            <a:ext cx="7631450" cy="698246"/>
          </a:xfrm>
        </p:spPr>
        <p:txBody>
          <a:bodyPr/>
          <a:lstStyle/>
          <a:p>
            <a:r>
              <a:rPr lang="fr-FR" dirty="0" err="1">
                <a:latin typeface="Segoe UI Semilight" panose="020B0402040204020203" pitchFamily="34" charset="0"/>
                <a:cs typeface="Segoe UI Semilight" panose="020B0402040204020203" pitchFamily="34" charset="0"/>
              </a:rPr>
              <a:t>Connect</a:t>
            </a:r>
            <a:r>
              <a:rPr lang="fr-FR" dirty="0">
                <a:latin typeface="Segoe UI Semilight" panose="020B0402040204020203" pitchFamily="34" charset="0"/>
                <a:cs typeface="Segoe UI Semilight" panose="020B0402040204020203" pitchFamily="34" charset="0"/>
              </a:rPr>
              <a:t> </a:t>
            </a:r>
            <a:r>
              <a:rPr lang="fr-FR" dirty="0" err="1">
                <a:latin typeface="Segoe UI Semilight" panose="020B0402040204020203" pitchFamily="34" charset="0"/>
                <a:cs typeface="Segoe UI Semilight" panose="020B0402040204020203" pitchFamily="34" charset="0"/>
              </a:rPr>
              <a:t>any</a:t>
            </a:r>
            <a:r>
              <a:rPr lang="fr-FR" dirty="0">
                <a:latin typeface="Segoe UI Semilight" panose="020B0402040204020203" pitchFamily="34" charset="0"/>
                <a:cs typeface="Segoe UI Semilight" panose="020B0402040204020203" pitchFamily="34" charset="0"/>
              </a:rPr>
              <a:t> </a:t>
            </a:r>
            <a:r>
              <a:rPr lang="fr-FR" dirty="0" err="1">
                <a:latin typeface="Segoe UI Semilight" panose="020B0402040204020203" pitchFamily="34" charset="0"/>
                <a:cs typeface="Segoe UI Semilight" panose="020B0402040204020203" pitchFamily="34" charset="0"/>
              </a:rPr>
              <a:t>IoT</a:t>
            </a:r>
            <a:r>
              <a:rPr lang="fr-FR" dirty="0">
                <a:latin typeface="Segoe UI Semilight" panose="020B0402040204020203" pitchFamily="34" charset="0"/>
                <a:cs typeface="Segoe UI Semilight" panose="020B0402040204020203" pitchFamily="34" charset="0"/>
              </a:rPr>
              <a:t> </a:t>
            </a:r>
            <a:r>
              <a:rPr lang="fr-FR" dirty="0" err="1">
                <a:latin typeface="Segoe UI Semilight" panose="020B0402040204020203" pitchFamily="34" charset="0"/>
                <a:cs typeface="Segoe UI Semilight" panose="020B0402040204020203" pitchFamily="34" charset="0"/>
              </a:rPr>
              <a:t>devices</a:t>
            </a:r>
            <a:r>
              <a:rPr lang="fr-FR" dirty="0">
                <a:latin typeface="Segoe UI Semilight" panose="020B0402040204020203" pitchFamily="34" charset="0"/>
                <a:cs typeface="Segoe UI Semilight" panose="020B0402040204020203" pitchFamily="34" charset="0"/>
              </a:rPr>
              <a:t> </a:t>
            </a:r>
            <a:r>
              <a:rPr lang="fr-FR" dirty="0" err="1">
                <a:latin typeface="Segoe UI Semilight" panose="020B0402040204020203" pitchFamily="34" charset="0"/>
                <a:cs typeface="Segoe UI Semilight" panose="020B0402040204020203" pitchFamily="34" charset="0"/>
              </a:rPr>
              <a:t>using</a:t>
            </a:r>
            <a:r>
              <a:rPr lang="fr-FR" dirty="0">
                <a:latin typeface="Segoe UI Semilight" panose="020B0402040204020203" pitchFamily="34" charset="0"/>
                <a:cs typeface="Segoe UI Semilight" panose="020B0402040204020203" pitchFamily="34" charset="0"/>
              </a:rPr>
              <a:t> MQTT…</a:t>
            </a:r>
          </a:p>
        </p:txBody>
      </p:sp>
      <p:sp>
        <p:nvSpPr>
          <p:cNvPr id="33" name="Espace réservé du contenu 10"/>
          <p:cNvSpPr txBox="1">
            <a:spLocks/>
          </p:cNvSpPr>
          <p:nvPr/>
        </p:nvSpPr>
        <p:spPr>
          <a:xfrm>
            <a:off x="700234" y="2237387"/>
            <a:ext cx="6840760" cy="100264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pPr>
            <a:r>
              <a:rPr lang="en-US" i="0" dirty="0"/>
              <a:t>Built-in MQTT driver</a:t>
            </a:r>
          </a:p>
          <a:p>
            <a:pPr marL="800100" lvl="1" indent="-342900" fontAlgn="auto">
              <a:spcAft>
                <a:spcPts val="0"/>
              </a:spcAft>
            </a:pPr>
            <a:r>
              <a:rPr lang="en-US" i="0" dirty="0"/>
              <a:t>Publisher/subscriber</a:t>
            </a:r>
          </a:p>
          <a:p>
            <a:pPr marL="342900" indent="-342900" fontAlgn="auto">
              <a:spcAft>
                <a:spcPts val="0"/>
              </a:spcAft>
            </a:pPr>
            <a:r>
              <a:rPr lang="en-US" i="0" dirty="0"/>
              <a:t>Require a MQTT broker (Mosquito, Azure,…)</a:t>
            </a:r>
          </a:p>
          <a:p>
            <a:pPr marL="800100" lvl="1" indent="-342900" fontAlgn="auto">
              <a:spcAft>
                <a:spcPts val="0"/>
              </a:spcAft>
            </a:pPr>
            <a:r>
              <a:rPr lang="en-US" i="0" dirty="0"/>
              <a:t>On a machine or on a cloud </a:t>
            </a:r>
          </a:p>
          <a:p>
            <a:pPr marL="342900" indent="-342900" fontAlgn="auto">
              <a:spcAft>
                <a:spcPts val="0"/>
              </a:spcAft>
            </a:pPr>
            <a:r>
              <a:rPr lang="en-US" i="0" dirty="0"/>
              <a:t>Support for any networks (Ethernet, </a:t>
            </a:r>
            <a:r>
              <a:rPr lang="en-US" i="0" dirty="0" err="1"/>
              <a:t>WiFi</a:t>
            </a:r>
            <a:r>
              <a:rPr lang="en-US" i="0" dirty="0"/>
              <a:t>, 4G,…)</a:t>
            </a:r>
          </a:p>
          <a:p>
            <a:pPr marL="342900" indent="-342900" fontAlgn="auto">
              <a:spcAft>
                <a:spcPts val="0"/>
              </a:spcAft>
            </a:pPr>
            <a:r>
              <a:rPr lang="en-US" i="0" dirty="0"/>
              <a:t>Distance range accordingly to networks</a:t>
            </a:r>
          </a:p>
          <a:p>
            <a:pPr marL="342900" indent="-342900" fontAlgn="auto">
              <a:spcAft>
                <a:spcPts val="0"/>
              </a:spcAft>
            </a:pPr>
            <a:endParaRPr lang="en-US" i="0" dirty="0"/>
          </a:p>
          <a:p>
            <a:pPr marL="342900" indent="-342900" fontAlgn="auto">
              <a:spcAft>
                <a:spcPts val="0"/>
              </a:spcAft>
            </a:pPr>
            <a:endParaRPr lang="en-US" i="0" dirty="0"/>
          </a:p>
          <a:p>
            <a:pPr marL="0" indent="0" fontAlgn="auto">
              <a:spcAft>
                <a:spcPts val="0"/>
              </a:spcAft>
              <a:buFont typeface="Arial" panose="020B0604020202020204" pitchFamily="34" charset="0"/>
              <a:buNone/>
            </a:pPr>
            <a:endParaRPr lang="en-US" i="0" dirty="0"/>
          </a:p>
        </p:txBody>
      </p:sp>
      <p:pic>
        <p:nvPicPr>
          <p:cNvPr id="25" name="Image 24"/>
          <p:cNvPicPr>
            <a:picLocks noChangeAspect="1"/>
          </p:cNvPicPr>
          <p:nvPr/>
        </p:nvPicPr>
        <p:blipFill>
          <a:blip r:embed="rId3">
            <a:clrChange>
              <a:clrFrom>
                <a:srgbClr val="FFFFFF"/>
              </a:clrFrom>
              <a:clrTo>
                <a:srgbClr val="FFFFFF">
                  <a:alpha val="0"/>
                </a:srgbClr>
              </a:clrTo>
            </a:clrChange>
          </a:blip>
          <a:stretch>
            <a:fillRect/>
          </a:stretch>
        </p:blipFill>
        <p:spPr>
          <a:xfrm>
            <a:off x="8940034" y="86384"/>
            <a:ext cx="1146056" cy="1146056"/>
          </a:xfrm>
          <a:prstGeom prst="rect">
            <a:avLst/>
          </a:prstGeom>
        </p:spPr>
      </p:pic>
      <p:grpSp>
        <p:nvGrpSpPr>
          <p:cNvPr id="2" name="Groupe 1"/>
          <p:cNvGrpSpPr/>
          <p:nvPr/>
        </p:nvGrpSpPr>
        <p:grpSpPr>
          <a:xfrm>
            <a:off x="7905609" y="1948828"/>
            <a:ext cx="2438457" cy="4239345"/>
            <a:chOff x="7718214" y="1720915"/>
            <a:chExt cx="2438457" cy="4239345"/>
          </a:xfrm>
        </p:grpSpPr>
        <p:cxnSp>
          <p:nvCxnSpPr>
            <p:cNvPr id="17" name="Connecteur droit 16"/>
            <p:cNvCxnSpPr/>
            <p:nvPr/>
          </p:nvCxnSpPr>
          <p:spPr>
            <a:xfrm flipV="1">
              <a:off x="9676722" y="3992256"/>
              <a:ext cx="0" cy="1012514"/>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nvGrpSpPr>
            <p:cNvPr id="34" name="Groupe 33"/>
            <p:cNvGrpSpPr/>
            <p:nvPr/>
          </p:nvGrpSpPr>
          <p:grpSpPr>
            <a:xfrm>
              <a:off x="9256216" y="5038933"/>
              <a:ext cx="900455" cy="921327"/>
              <a:chOff x="7019910" y="5485143"/>
              <a:chExt cx="1188620" cy="1216171"/>
            </a:xfrm>
          </p:grpSpPr>
          <p:pic>
            <p:nvPicPr>
              <p:cNvPr id="27" name="Picture 2" descr="https://www.adeunis.com/wp-content/uploads/2018/10/xMotion_bleu.png.pagespeed.ic.a1L0BjsH7k.webp"/>
              <p:cNvPicPr>
                <a:picLocks noChangeAspect="1" noChangeArrowheads="1"/>
              </p:cNvPicPr>
              <p:nvPr/>
            </p:nvPicPr>
            <p:blipFill>
              <a:blip r:embed="rId4" cstate="print">
                <a:biLevel thresh="50000"/>
                <a:extLst>
                  <a:ext uri="{28A0092B-C50C-407E-A947-70E740481C1C}">
                    <a14:useLocalDpi xmlns:a14="http://schemas.microsoft.com/office/drawing/2010/main" val="0"/>
                  </a:ext>
                </a:extLst>
              </a:blip>
              <a:srcRect/>
              <a:stretch>
                <a:fillRect/>
              </a:stretch>
            </p:blipFill>
            <p:spPr bwMode="auto">
              <a:xfrm>
                <a:off x="7574987" y="6114633"/>
                <a:ext cx="586683" cy="5866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https://www.adeunis.com/wp-content/uploads/2018/10/xComfort_bleu.png.pagespeed.ic.-pR4my-xHD.webp"/>
              <p:cNvPicPr>
                <a:picLocks noChangeAspect="1" noChangeArrowheads="1"/>
              </p:cNvPicPr>
              <p:nvPr/>
            </p:nvPicPr>
            <p:blipFill>
              <a:blip r:embed="rId5" cstate="print">
                <a:biLevel thresh="50000"/>
                <a:extLst>
                  <a:ext uri="{28A0092B-C50C-407E-A947-70E740481C1C}">
                    <a14:useLocalDpi xmlns:a14="http://schemas.microsoft.com/office/drawing/2010/main" val="0"/>
                  </a:ext>
                </a:extLst>
              </a:blip>
              <a:srcRect/>
              <a:stretch>
                <a:fillRect/>
              </a:stretch>
            </p:blipFill>
            <p:spPr bwMode="auto">
              <a:xfrm>
                <a:off x="7574987" y="5485143"/>
                <a:ext cx="633543" cy="6335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delta p fonction"/>
              <p:cNvPicPr>
                <a:picLocks noChangeAspect="1" noChangeArrowheads="1"/>
              </p:cNvPicPr>
              <p:nvPr/>
            </p:nvPicPr>
            <p:blipFill>
              <a:blip r:embed="rId6" cstate="print">
                <a:clrChange>
                  <a:clrFrom>
                    <a:srgbClr val="FFFFFF"/>
                  </a:clrFrom>
                  <a:clrTo>
                    <a:srgbClr val="FFFFFF">
                      <a:alpha val="0"/>
                    </a:srgbClr>
                  </a:clrTo>
                </a:clrChange>
                <a:biLevel thresh="50000"/>
                <a:extLst>
                  <a:ext uri="{28A0092B-C50C-407E-A947-70E740481C1C}">
                    <a14:useLocalDpi xmlns:a14="http://schemas.microsoft.com/office/drawing/2010/main" val="0"/>
                  </a:ext>
                </a:extLst>
              </a:blip>
              <a:srcRect/>
              <a:stretch>
                <a:fillRect/>
              </a:stretch>
            </p:blipFill>
            <p:spPr bwMode="auto">
              <a:xfrm>
                <a:off x="7020934" y="5519195"/>
                <a:ext cx="484081" cy="48430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6" descr="https://www.adeunis.com/wp-content/uploads/2017/07/xPulse_bleu.png.pagespeed.ic.WteorfZXGb.webp"/>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rcRect/>
              <a:stretch>
                <a:fillRect/>
              </a:stretch>
            </p:blipFill>
            <p:spPr bwMode="auto">
              <a:xfrm flipH="1">
                <a:off x="7019910" y="6225288"/>
                <a:ext cx="476026" cy="476026"/>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Rectangle 34"/>
            <p:cNvSpPr/>
            <p:nvPr/>
          </p:nvSpPr>
          <p:spPr>
            <a:xfrm>
              <a:off x="8301919" y="5250178"/>
              <a:ext cx="1025791" cy="369332"/>
            </a:xfrm>
            <a:prstGeom prst="rect">
              <a:avLst/>
            </a:prstGeom>
          </p:spPr>
          <p:txBody>
            <a:bodyPr wrap="square">
              <a:spAutoFit/>
            </a:bodyPr>
            <a:lstStyle/>
            <a:p>
              <a:r>
                <a:rPr lang="en-US" altLang="fr-FR" sz="1800" i="0" dirty="0">
                  <a:solidFill>
                    <a:schemeClr val="tx1"/>
                  </a:solidFill>
                  <a:latin typeface="Segoe UI" panose="020B0502040204020203" pitchFamily="34" charset="0"/>
                  <a:cs typeface="Segoe UI" panose="020B0502040204020203" pitchFamily="34" charset="0"/>
                </a:rPr>
                <a:t>Devices</a:t>
              </a:r>
              <a:endParaRPr lang="en-US" sz="1800" i="0" dirty="0">
                <a:solidFill>
                  <a:schemeClr val="tx1"/>
                </a:solidFill>
                <a:latin typeface="Segoe UI" panose="020B0502040204020203" pitchFamily="34" charset="0"/>
                <a:cs typeface="Segoe UI" panose="020B0502040204020203" pitchFamily="34" charset="0"/>
              </a:endParaRPr>
            </a:p>
          </p:txBody>
        </p:sp>
        <p:sp>
          <p:nvSpPr>
            <p:cNvPr id="44" name="Rectangle 43"/>
            <p:cNvSpPr/>
            <p:nvPr/>
          </p:nvSpPr>
          <p:spPr>
            <a:xfrm>
              <a:off x="8821414" y="4154162"/>
              <a:ext cx="937723" cy="646331"/>
            </a:xfrm>
            <a:prstGeom prst="rect">
              <a:avLst/>
            </a:prstGeom>
            <a:noFill/>
          </p:spPr>
          <p:txBody>
            <a:bodyPr wrap="square">
              <a:spAutoFit/>
            </a:bodyPr>
            <a:lstStyle/>
            <a:p>
              <a:r>
                <a:rPr lang="en-US" altLang="fr-FR" sz="1200" i="0" dirty="0">
                  <a:solidFill>
                    <a:srgbClr val="0070C0"/>
                  </a:solidFill>
                  <a:latin typeface="Gotham Book" panose="02000604040000020004" pitchFamily="50" charset="0"/>
                  <a:ea typeface="Calibri" panose="020F0502020204030204" pitchFamily="34" charset="0"/>
                  <a:cs typeface="Times New Roman" panose="02020603050405020304" pitchFamily="18" charset="0"/>
                </a:rPr>
                <a:t>Ethernet, </a:t>
              </a:r>
              <a:r>
                <a:rPr lang="en-US" altLang="fr-FR" sz="1200" i="0" dirty="0" err="1">
                  <a:solidFill>
                    <a:srgbClr val="0070C0"/>
                  </a:solidFill>
                  <a:latin typeface="Gotham Book" panose="02000604040000020004" pitchFamily="50" charset="0"/>
                  <a:ea typeface="Calibri" panose="020F0502020204030204" pitchFamily="34" charset="0"/>
                  <a:cs typeface="Times New Roman" panose="02020603050405020304" pitchFamily="18" charset="0"/>
                </a:rPr>
                <a:t>WiFi</a:t>
              </a:r>
              <a:r>
                <a:rPr lang="en-US" altLang="fr-FR" sz="1200" i="0" dirty="0">
                  <a:solidFill>
                    <a:srgbClr val="0070C0"/>
                  </a:solidFill>
                  <a:latin typeface="Gotham Book" panose="02000604040000020004" pitchFamily="50" charset="0"/>
                  <a:ea typeface="Calibri" panose="020F0502020204030204" pitchFamily="34" charset="0"/>
                  <a:cs typeface="Times New Roman" panose="02020603050405020304" pitchFamily="18" charset="0"/>
                </a:rPr>
                <a:t>, 4G,…</a:t>
              </a:r>
              <a:endParaRPr lang="en-US" sz="1200" i="0" dirty="0">
                <a:solidFill>
                  <a:srgbClr val="0070C0"/>
                </a:solidFill>
                <a:latin typeface="Gotham Book" panose="02000604040000020004" pitchFamily="50" charset="0"/>
              </a:endParaRPr>
            </a:p>
          </p:txBody>
        </p:sp>
        <p:pic>
          <p:nvPicPr>
            <p:cNvPr id="38" name="Image 37"/>
            <p:cNvPicPr>
              <a:picLocks noChangeAspect="1"/>
            </p:cNvPicPr>
            <p:nvPr/>
          </p:nvPicPr>
          <p:blipFill>
            <a:blip r:embed="rId3">
              <a:clrChange>
                <a:clrFrom>
                  <a:srgbClr val="FFFFFF"/>
                </a:clrFrom>
                <a:clrTo>
                  <a:srgbClr val="FFFFFF">
                    <a:alpha val="0"/>
                  </a:srgbClr>
                </a:clrTo>
              </a:clrChange>
            </a:blip>
            <a:stretch>
              <a:fillRect/>
            </a:stretch>
          </p:blipFill>
          <p:spPr>
            <a:xfrm>
              <a:off x="9362751" y="3427108"/>
              <a:ext cx="627942" cy="627942"/>
            </a:xfrm>
            <a:prstGeom prst="rect">
              <a:avLst/>
            </a:prstGeom>
          </p:spPr>
        </p:pic>
        <p:cxnSp>
          <p:nvCxnSpPr>
            <p:cNvPr id="40" name="Connecteur droit 39"/>
            <p:cNvCxnSpPr>
              <a:stCxn id="38" idx="0"/>
            </p:cNvCxnSpPr>
            <p:nvPr/>
          </p:nvCxnSpPr>
          <p:spPr>
            <a:xfrm flipV="1">
              <a:off x="9676722" y="2995914"/>
              <a:ext cx="10468" cy="431194"/>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7718214" y="2562784"/>
              <a:ext cx="1693541" cy="369332"/>
            </a:xfrm>
            <a:prstGeom prst="rect">
              <a:avLst/>
            </a:prstGeom>
            <a:noFill/>
          </p:spPr>
          <p:txBody>
            <a:bodyPr wrap="none" rtlCol="0">
              <a:spAutoFit/>
            </a:bodyPr>
            <a:lstStyle/>
            <a:p>
              <a:r>
                <a:rPr lang="fr-FR" sz="1800" i="0" dirty="0" err="1">
                  <a:solidFill>
                    <a:schemeClr val="tx1"/>
                  </a:solidFill>
                  <a:latin typeface="Segoe UI" panose="020B0502040204020203" pitchFamily="34" charset="0"/>
                  <a:cs typeface="Segoe UI" panose="020B0502040204020203" pitchFamily="34" charset="0"/>
                </a:rPr>
                <a:t>PcVue</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IoT</a:t>
              </a:r>
              <a:r>
                <a:rPr lang="fr-FR" sz="1800" i="0" dirty="0">
                  <a:solidFill>
                    <a:schemeClr val="tx1"/>
                  </a:solidFill>
                  <a:latin typeface="Segoe UI" panose="020B0502040204020203" pitchFamily="34" charset="0"/>
                  <a:cs typeface="Segoe UI" panose="020B0502040204020203" pitchFamily="34" charset="0"/>
                </a:rPr>
                <a:t> HUB</a:t>
              </a:r>
            </a:p>
          </p:txBody>
        </p:sp>
        <p:pic>
          <p:nvPicPr>
            <p:cNvPr id="30" name="Imag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0708" y="2518811"/>
              <a:ext cx="594202" cy="426446"/>
            </a:xfrm>
            <a:prstGeom prst="rect">
              <a:avLst/>
            </a:prstGeom>
          </p:spPr>
        </p:pic>
        <p:grpSp>
          <p:nvGrpSpPr>
            <p:cNvPr id="37" name="Groupe 36"/>
            <p:cNvGrpSpPr/>
            <p:nvPr/>
          </p:nvGrpSpPr>
          <p:grpSpPr>
            <a:xfrm>
              <a:off x="7726588" y="1720915"/>
              <a:ext cx="2430083" cy="768226"/>
              <a:chOff x="5303303" y="2063597"/>
              <a:chExt cx="2430083" cy="768226"/>
            </a:xfrm>
          </p:grpSpPr>
          <p:pic>
            <p:nvPicPr>
              <p:cNvPr id="42" name="Picture 2" descr="D:\Marketting-Communication\_Logos\Arc\stu.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7120710" y="2552419"/>
                <a:ext cx="279404" cy="279404"/>
              </a:xfrm>
              <a:prstGeom prst="rect">
                <a:avLst/>
              </a:prstGeom>
              <a:noFill/>
              <a:extLst>
                <a:ext uri="{909E8E84-426E-40DD-AFC4-6F175D3DCCD1}">
                  <a14:hiddenFill xmlns:a14="http://schemas.microsoft.com/office/drawing/2010/main">
                    <a:solidFill>
                      <a:srgbClr val="FFFFFF"/>
                    </a:solidFill>
                  </a14:hiddenFill>
                </a:ext>
              </a:extLst>
            </p:spPr>
          </p:pic>
          <p:sp>
            <p:nvSpPr>
              <p:cNvPr id="43" name="Espace réservé du contenu 4"/>
              <p:cNvSpPr txBox="1">
                <a:spLocks/>
              </p:cNvSpPr>
              <p:nvPr/>
            </p:nvSpPr>
            <p:spPr>
              <a:xfrm>
                <a:off x="5303303" y="2170060"/>
                <a:ext cx="1698562" cy="369500"/>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sz="1800" b="0" i="0" dirty="0" err="1">
                    <a:latin typeface="Segoe UI" panose="020B0502040204020203" pitchFamily="34" charset="0"/>
                    <a:cs typeface="Segoe UI" panose="020B0502040204020203" pitchFamily="34" charset="0"/>
                  </a:rPr>
                  <a:t>PcVue</a:t>
                </a:r>
                <a:r>
                  <a:rPr lang="en-US" sz="1800" b="0" i="0" dirty="0">
                    <a:latin typeface="Segoe UI" panose="020B0502040204020203" pitchFamily="34" charset="0"/>
                    <a:cs typeface="Segoe UI" panose="020B0502040204020203" pitchFamily="34" charset="0"/>
                  </a:rPr>
                  <a:t> </a:t>
                </a:r>
              </a:p>
            </p:txBody>
          </p:sp>
          <p:pic>
            <p:nvPicPr>
              <p:cNvPr id="45" name="Picture 104" descr="D:\ARC\ARC_Libraries\V11.1\LIB\ACTUAL\PcVue\V1.8\FR\Lib\SH_SYSTEM\B\PCVUE_LIBS_SYSTEM_MOBILE-DEVICES_SMARTPHONE_FRONT_6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67955" y="2114574"/>
                <a:ext cx="367505" cy="37453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5" descr="D:\ARC\ARC_Libraries\V11.1\LIB\ACTUAL\PcVue\V1.8\FR\Lib\SH_SYSTEM\B\PCVUE_LIBS_SYSTEM_MOBILE-DEVICES_TABLET_FRONT_6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7253534" y="2063597"/>
                <a:ext cx="479852" cy="47985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6" name="Espace réservé du contenu 10"/>
          <p:cNvSpPr txBox="1">
            <a:spLocks/>
          </p:cNvSpPr>
          <p:nvPr/>
        </p:nvSpPr>
        <p:spPr>
          <a:xfrm>
            <a:off x="700234" y="5506820"/>
            <a:ext cx="6840760" cy="100264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auto">
              <a:spcAft>
                <a:spcPts val="0"/>
              </a:spcAft>
            </a:pPr>
            <a:r>
              <a:rPr lang="en-US" i="0" dirty="0"/>
              <a:t>Turn your </a:t>
            </a:r>
            <a:r>
              <a:rPr lang="en-US" i="0" dirty="0" err="1"/>
              <a:t>PcVue</a:t>
            </a:r>
            <a:r>
              <a:rPr lang="en-US" i="0" dirty="0"/>
              <a:t> as a full data hub</a:t>
            </a:r>
          </a:p>
          <a:p>
            <a:pPr marL="342900" indent="-342900" fontAlgn="auto">
              <a:spcAft>
                <a:spcPts val="0"/>
              </a:spcAft>
            </a:pPr>
            <a:r>
              <a:rPr lang="en-US" i="0" dirty="0"/>
              <a:t>Get your </a:t>
            </a:r>
            <a:r>
              <a:rPr lang="en-US" i="0" dirty="0" err="1"/>
              <a:t>IoT</a:t>
            </a:r>
            <a:r>
              <a:rPr lang="en-US" i="0" dirty="0"/>
              <a:t> information on any devices</a:t>
            </a:r>
          </a:p>
        </p:txBody>
      </p:sp>
      <p:sp>
        <p:nvSpPr>
          <p:cNvPr id="47" name="Espace réservé du contenu 4"/>
          <p:cNvSpPr>
            <a:spLocks noGrp="1"/>
          </p:cNvSpPr>
          <p:nvPr>
            <p:ph sz="half" idx="1"/>
          </p:nvPr>
        </p:nvSpPr>
        <p:spPr>
          <a:xfrm>
            <a:off x="269975" y="4961287"/>
            <a:ext cx="4075781" cy="698246"/>
          </a:xfrm>
        </p:spPr>
        <p:txBody>
          <a:bodyPr/>
          <a:lstStyle/>
          <a:p>
            <a:r>
              <a:rPr lang="fr-FR" dirty="0">
                <a:latin typeface="Segoe UI Semilight" panose="020B0402040204020203" pitchFamily="34" charset="0"/>
                <a:cs typeface="Segoe UI Semilight" panose="020B0402040204020203" pitchFamily="34" charset="0"/>
              </a:rPr>
              <a:t>…and in few clicks…</a:t>
            </a:r>
          </a:p>
        </p:txBody>
      </p:sp>
      <p:sp>
        <p:nvSpPr>
          <p:cNvPr id="41" name="Titre 5"/>
          <p:cNvSpPr>
            <a:spLocks noGrp="1"/>
          </p:cNvSpPr>
          <p:nvPr>
            <p:ph type="title"/>
          </p:nvPr>
        </p:nvSpPr>
        <p:spPr>
          <a:xfrm>
            <a:off x="0" y="194057"/>
            <a:ext cx="1964824" cy="720000"/>
          </a:xfrm>
        </p:spPr>
        <p:txBody>
          <a:bodyPr/>
          <a:lstStyle/>
          <a:p>
            <a:r>
              <a:rPr lang="en-US" dirty="0" err="1"/>
              <a:t>IoT</a:t>
            </a:r>
            <a:r>
              <a:rPr lang="en-US" dirty="0"/>
              <a:t> Solutions</a:t>
            </a:r>
          </a:p>
        </p:txBody>
      </p:sp>
    </p:spTree>
    <p:extLst>
      <p:ext uri="{BB962C8B-B14F-4D97-AF65-F5344CB8AC3E}">
        <p14:creationId xmlns:p14="http://schemas.microsoft.com/office/powerpoint/2010/main" val="3016212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1"/>
          <p:cNvSpPr>
            <a:spLocks noGrp="1"/>
          </p:cNvSpPr>
          <p:nvPr>
            <p:ph type="subTitle" idx="11"/>
          </p:nvPr>
        </p:nvSpPr>
        <p:spPr>
          <a:xfrm>
            <a:off x="1231962" y="4125228"/>
            <a:ext cx="9144000" cy="1655762"/>
          </a:xfrm>
        </p:spPr>
        <p:txBody>
          <a:bodyPr/>
          <a:lstStyle/>
          <a:p>
            <a:r>
              <a:rPr lang="fr-FR" dirty="0" err="1"/>
              <a:t>Connect</a:t>
            </a:r>
            <a:r>
              <a:rPr lang="fr-FR" dirty="0"/>
              <a:t>. Exchange.</a:t>
            </a:r>
          </a:p>
        </p:txBody>
      </p:sp>
      <p:sp>
        <p:nvSpPr>
          <p:cNvPr id="10" name="Titre 2"/>
          <p:cNvSpPr>
            <a:spLocks noGrp="1"/>
          </p:cNvSpPr>
          <p:nvPr>
            <p:ph type="title"/>
          </p:nvPr>
        </p:nvSpPr>
        <p:spPr>
          <a:xfrm>
            <a:off x="1919536" y="1340768"/>
            <a:ext cx="8217561" cy="2337503"/>
          </a:xfrm>
        </p:spPr>
        <p:txBody>
          <a:bodyPr/>
          <a:lstStyle/>
          <a:p>
            <a:r>
              <a:rPr lang="fr-FR" dirty="0" err="1"/>
              <a:t>Interoperability</a:t>
            </a:r>
            <a:endParaRPr lang="fr-FR" dirty="0"/>
          </a:p>
        </p:txBody>
      </p:sp>
    </p:spTree>
    <p:extLst>
      <p:ext uri="{BB962C8B-B14F-4D97-AF65-F5344CB8AC3E}">
        <p14:creationId xmlns:p14="http://schemas.microsoft.com/office/powerpoint/2010/main" val="30523093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1"/>
          <p:cNvSpPr>
            <a:spLocks noGrp="1"/>
          </p:cNvSpPr>
          <p:nvPr>
            <p:ph type="body" sz="half" idx="2"/>
          </p:nvPr>
        </p:nvSpPr>
        <p:spPr>
          <a:xfrm>
            <a:off x="2207568" y="0"/>
            <a:ext cx="9410619" cy="720000"/>
          </a:xfrm>
        </p:spPr>
        <p:txBody>
          <a:bodyPr/>
          <a:lstStyle/>
          <a:p>
            <a:r>
              <a:rPr lang="en-US" dirty="0"/>
              <a:t>Universal Data Connector</a:t>
            </a:r>
          </a:p>
        </p:txBody>
      </p:sp>
      <p:sp>
        <p:nvSpPr>
          <p:cNvPr id="8" name="Espace réservé du texte 2"/>
          <p:cNvSpPr>
            <a:spLocks noGrp="1"/>
          </p:cNvSpPr>
          <p:nvPr>
            <p:ph type="body" sz="half" idx="11"/>
          </p:nvPr>
        </p:nvSpPr>
        <p:spPr>
          <a:xfrm>
            <a:off x="2207568" y="836712"/>
            <a:ext cx="6163434" cy="504056"/>
          </a:xfrm>
        </p:spPr>
        <p:txBody>
          <a:bodyPr/>
          <a:lstStyle/>
          <a:p>
            <a:r>
              <a:rPr lang="en-US" dirty="0"/>
              <a:t>SQL real-time data acquisition</a:t>
            </a:r>
          </a:p>
        </p:txBody>
      </p:sp>
      <p:sp>
        <p:nvSpPr>
          <p:cNvPr id="9" name="AutoShape 16"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3048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cs typeface="Segoe UI" panose="020B0502040204020203" pitchFamily="34" charset="0"/>
            </a:endParaRPr>
          </a:p>
        </p:txBody>
      </p:sp>
      <p:sp>
        <p:nvSpPr>
          <p:cNvPr id="10" name="Content Placeholder 2"/>
          <p:cNvSpPr txBox="1">
            <a:spLocks/>
          </p:cNvSpPr>
          <p:nvPr/>
        </p:nvSpPr>
        <p:spPr>
          <a:xfrm>
            <a:off x="609600" y="2048116"/>
            <a:ext cx="6036030" cy="5036854"/>
          </a:xfrm>
          <a:prstGeom prst="rect">
            <a:avLst/>
          </a:prstGeom>
        </p:spPr>
        <p:txBody>
          <a:bodyPr vert="horz" lIns="91440" tIns="45720" rIns="91440" bIns="45720" rtlCol="0">
            <a:normAutofit/>
          </a:bodyPr>
          <a:lstStyle>
            <a:lvl1pPr marL="171450" indent="-171450" algn="l" defTabSz="914400" rtl="0" eaLnBrk="1" latinLnBrk="0" hangingPunct="1">
              <a:lnSpc>
                <a:spcPct val="90000"/>
              </a:lnSpc>
              <a:spcBef>
                <a:spcPts val="1000"/>
              </a:spcBef>
              <a:buClr>
                <a:srgbClr val="E43027"/>
              </a:buClr>
              <a:buFont typeface="Wingdings" panose="05000000000000000000" pitchFamily="2" charset="2"/>
              <a:buChar char="§"/>
              <a:defRPr sz="3200" kern="1200">
                <a:solidFill>
                  <a:schemeClr val="bg1">
                    <a:lumMod val="65000"/>
                  </a:schemeClr>
                </a:solidFill>
                <a:latin typeface="+mn-lt"/>
                <a:ea typeface="+mn-ea"/>
                <a:cs typeface="+mn-cs"/>
              </a:defRPr>
            </a:lvl1pPr>
            <a:lvl2pPr marL="514350" indent="-171450" algn="l" defTabSz="914400" rtl="0" eaLnBrk="1" latinLnBrk="0" hangingPunct="1">
              <a:lnSpc>
                <a:spcPct val="90000"/>
              </a:lnSpc>
              <a:spcBef>
                <a:spcPts val="500"/>
              </a:spcBef>
              <a:buClr>
                <a:srgbClr val="E43027"/>
              </a:buClr>
              <a:buFont typeface="Wingdings" panose="05000000000000000000" pitchFamily="2" charset="2"/>
              <a:buChar char="§"/>
              <a:defRPr sz="2800" kern="1200">
                <a:solidFill>
                  <a:schemeClr val="bg1">
                    <a:lumMod val="65000"/>
                  </a:schemeClr>
                </a:solidFill>
                <a:latin typeface="+mn-lt"/>
                <a:ea typeface="+mn-ea"/>
                <a:cs typeface="+mn-cs"/>
              </a:defRPr>
            </a:lvl2pPr>
            <a:lvl3pPr marL="857250" indent="-171450" algn="l" defTabSz="914400" rtl="0" eaLnBrk="1" latinLnBrk="0" hangingPunct="1">
              <a:lnSpc>
                <a:spcPct val="90000"/>
              </a:lnSpc>
              <a:spcBef>
                <a:spcPts val="500"/>
              </a:spcBef>
              <a:buClr>
                <a:srgbClr val="E43027"/>
              </a:buClr>
              <a:buFont typeface="Wingdings" panose="05000000000000000000" pitchFamily="2" charset="2"/>
              <a:buChar char="§"/>
              <a:defRPr sz="2000" kern="1200">
                <a:solidFill>
                  <a:schemeClr val="bg1">
                    <a:lumMod val="6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228600">
              <a:lnSpc>
                <a:spcPct val="100000"/>
              </a:lnSpc>
              <a:spcBef>
                <a:spcPts val="1000"/>
              </a:spcBef>
              <a:buClrTx/>
              <a:buFont typeface="Arial" panose="020B0604020202020204" pitchFamily="34" charset="0"/>
              <a:buChar char="•"/>
            </a:pPr>
            <a:r>
              <a:rPr lang="en-US" sz="2400" i="0" dirty="0">
                <a:solidFill>
                  <a:schemeClr val="tx1"/>
                </a:solidFill>
                <a:latin typeface="Segoe UI Semilight" panose="020B0402040204020203" pitchFamily="34" charset="0"/>
                <a:cs typeface="Segoe UI Semilight" panose="020B0402040204020203" pitchFamily="34" charset="0"/>
              </a:rPr>
              <a:t>SQL requests manager for local/Cloud data sources</a:t>
            </a:r>
          </a:p>
          <a:p>
            <a:pPr marL="228600" lvl="1" indent="-228600">
              <a:lnSpc>
                <a:spcPct val="100000"/>
              </a:lnSpc>
              <a:spcBef>
                <a:spcPts val="1000"/>
              </a:spcBef>
              <a:buClrTx/>
              <a:buFont typeface="Arial" panose="020B0604020202020204" pitchFamily="34" charset="0"/>
              <a:buChar char="•"/>
            </a:pPr>
            <a:r>
              <a:rPr lang="en-US" sz="2400" i="0" dirty="0">
                <a:solidFill>
                  <a:schemeClr val="tx1"/>
                </a:solidFill>
                <a:latin typeface="Segoe UI Semilight" panose="020B0402040204020203" pitchFamily="34" charset="0"/>
                <a:cs typeface="Segoe UI Semilight" panose="020B0402040204020203" pitchFamily="34" charset="0"/>
              </a:rPr>
              <a:t>Support for SQL requests</a:t>
            </a:r>
          </a:p>
          <a:p>
            <a:pPr marL="571500" lvl="2" indent="-228600">
              <a:lnSpc>
                <a:spcPct val="100000"/>
              </a:lnSpc>
              <a:spcBef>
                <a:spcPts val="1000"/>
              </a:spcBef>
              <a:buClrTx/>
              <a:buFont typeface="Arial" panose="020B0604020202020204" pitchFamily="34" charset="0"/>
              <a:buChar char="•"/>
            </a:pPr>
            <a:r>
              <a:rPr lang="en-US" i="0" dirty="0">
                <a:solidFill>
                  <a:schemeClr val="tx1"/>
                </a:solidFill>
                <a:latin typeface="Segoe UI Semilight" panose="020B0402040204020203" pitchFamily="34" charset="0"/>
                <a:cs typeface="Segoe UI Semilight" panose="020B0402040204020203" pitchFamily="34" charset="0"/>
              </a:rPr>
              <a:t>SELECT, INSERT, UPDATE</a:t>
            </a:r>
          </a:p>
          <a:p>
            <a:pPr marL="228600" lvl="1" indent="-228600">
              <a:lnSpc>
                <a:spcPct val="100000"/>
              </a:lnSpc>
              <a:spcBef>
                <a:spcPts val="1000"/>
              </a:spcBef>
              <a:buClrTx/>
              <a:buFont typeface="Arial" panose="020B0604020202020204" pitchFamily="34" charset="0"/>
              <a:buChar char="•"/>
            </a:pPr>
            <a:r>
              <a:rPr lang="en-US" sz="2400" i="0" dirty="0">
                <a:solidFill>
                  <a:schemeClr val="tx1"/>
                </a:solidFill>
                <a:latin typeface="Segoe UI Semilight" panose="020B0402040204020203" pitchFamily="34" charset="0"/>
                <a:cs typeface="Segoe UI Semilight" panose="020B0402040204020203" pitchFamily="34" charset="0"/>
              </a:rPr>
              <a:t>Map a </a:t>
            </a:r>
            <a:r>
              <a:rPr lang="en-US" sz="2400" i="0" dirty="0" err="1">
                <a:solidFill>
                  <a:schemeClr val="tx1"/>
                </a:solidFill>
                <a:latin typeface="Segoe UI Semilight" panose="020B0402040204020203" pitchFamily="34" charset="0"/>
                <a:cs typeface="Segoe UI Semilight" panose="020B0402040204020203" pitchFamily="34" charset="0"/>
              </a:rPr>
              <a:t>PcVue</a:t>
            </a:r>
            <a:r>
              <a:rPr lang="en-US" sz="2400" i="0" dirty="0">
                <a:solidFill>
                  <a:schemeClr val="tx1"/>
                </a:solidFill>
                <a:latin typeface="Segoe UI Semilight" panose="020B0402040204020203" pitchFamily="34" charset="0"/>
                <a:cs typeface="Segoe UI Semilight" panose="020B0402040204020203" pitchFamily="34" charset="0"/>
              </a:rPr>
              <a:t> variable as any other driver</a:t>
            </a:r>
          </a:p>
          <a:p>
            <a:pPr marL="228600" lvl="1" indent="-228600">
              <a:lnSpc>
                <a:spcPct val="100000"/>
              </a:lnSpc>
              <a:spcBef>
                <a:spcPts val="1000"/>
              </a:spcBef>
              <a:buClrTx/>
              <a:buFont typeface="Arial" panose="020B0604020202020204" pitchFamily="34" charset="0"/>
              <a:buChar char="•"/>
            </a:pPr>
            <a:r>
              <a:rPr lang="en-US" sz="2400" i="0" dirty="0">
                <a:solidFill>
                  <a:schemeClr val="tx1"/>
                </a:solidFill>
                <a:latin typeface="Segoe UI Semilight" panose="020B0402040204020203" pitchFamily="34" charset="0"/>
                <a:cs typeface="Segoe UI Semilight" panose="020B0402040204020203" pitchFamily="34" charset="0"/>
              </a:rPr>
              <a:t>SQL request can be executed on event or cyclically </a:t>
            </a:r>
          </a:p>
          <a:p>
            <a:pPr marL="228600" lvl="1" indent="-228600">
              <a:lnSpc>
                <a:spcPct val="100000"/>
              </a:lnSpc>
              <a:spcBef>
                <a:spcPts val="1000"/>
              </a:spcBef>
              <a:buClrTx/>
              <a:buFont typeface="Arial" panose="020B0604020202020204" pitchFamily="34" charset="0"/>
              <a:buChar char="•"/>
            </a:pPr>
            <a:r>
              <a:rPr lang="en-US" sz="2400" i="0" dirty="0">
                <a:solidFill>
                  <a:schemeClr val="tx1"/>
                </a:solidFill>
                <a:latin typeface="Segoe UI Semilight" panose="020B0402040204020203" pitchFamily="34" charset="0"/>
                <a:cs typeface="Segoe UI Semilight" panose="020B0402040204020203" pitchFamily="34" charset="0"/>
              </a:rPr>
              <a:t>Zero scripts</a:t>
            </a:r>
            <a:endParaRPr lang="en-US" dirty="0">
              <a:latin typeface="Segoe UI" panose="020B0502040204020203" pitchFamily="34" charset="0"/>
              <a:cs typeface="Segoe UI" panose="020B0502040204020203" pitchFamily="34" charset="0"/>
            </a:endParaRPr>
          </a:p>
        </p:txBody>
      </p:sp>
      <p:cxnSp>
        <p:nvCxnSpPr>
          <p:cNvPr id="11" name="Connecteur droit 10"/>
          <p:cNvCxnSpPr/>
          <p:nvPr/>
        </p:nvCxnSpPr>
        <p:spPr>
          <a:xfrm>
            <a:off x="6705600" y="2749470"/>
            <a:ext cx="0" cy="2173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re 5"/>
          <p:cNvSpPr>
            <a:spLocks noGrp="1"/>
          </p:cNvSpPr>
          <p:nvPr>
            <p:ph type="title"/>
          </p:nvPr>
        </p:nvSpPr>
        <p:spPr>
          <a:xfrm>
            <a:off x="0" y="194057"/>
            <a:ext cx="1964824" cy="720000"/>
          </a:xfrm>
        </p:spPr>
        <p:txBody>
          <a:bodyPr/>
          <a:lstStyle/>
          <a:p>
            <a:r>
              <a:rPr lang="en-US" dirty="0"/>
              <a:t>Interoperability</a:t>
            </a:r>
          </a:p>
        </p:txBody>
      </p:sp>
      <p:pic>
        <p:nvPicPr>
          <p:cNvPr id="12" name="Image 11"/>
          <p:cNvPicPr/>
          <p:nvPr/>
        </p:nvPicPr>
        <p:blipFill>
          <a:blip r:embed="rId3"/>
          <a:stretch>
            <a:fillRect/>
          </a:stretch>
        </p:blipFill>
        <p:spPr>
          <a:xfrm>
            <a:off x="7256382" y="3308808"/>
            <a:ext cx="2229239" cy="3044336"/>
          </a:xfrm>
          <a:prstGeom prst="rect">
            <a:avLst/>
          </a:prstGeom>
        </p:spPr>
      </p:pic>
      <p:pic>
        <p:nvPicPr>
          <p:cNvPr id="14" name="Image 13"/>
          <p:cNvPicPr/>
          <p:nvPr/>
        </p:nvPicPr>
        <p:blipFill>
          <a:blip r:embed="rId4"/>
          <a:stretch>
            <a:fillRect/>
          </a:stretch>
        </p:blipFill>
        <p:spPr>
          <a:xfrm>
            <a:off x="9634945" y="2960016"/>
            <a:ext cx="1862352" cy="3056347"/>
          </a:xfrm>
          <a:prstGeom prst="rect">
            <a:avLst/>
          </a:prstGeom>
        </p:spPr>
      </p:pic>
      <p:pic>
        <p:nvPicPr>
          <p:cNvPr id="15" name="Imag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9800" y="82271"/>
            <a:ext cx="1109408" cy="1123116"/>
          </a:xfrm>
          <a:prstGeom prst="rect">
            <a:avLst/>
          </a:prstGeom>
        </p:spPr>
      </p:pic>
      <p:pic>
        <p:nvPicPr>
          <p:cNvPr id="17" name="Image 1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80991" y="1240705"/>
            <a:ext cx="2378563" cy="2039946"/>
          </a:xfrm>
          <a:prstGeom prst="rect">
            <a:avLst/>
          </a:prstGeom>
        </p:spPr>
      </p:pic>
    </p:spTree>
    <p:extLst>
      <p:ext uri="{BB962C8B-B14F-4D97-AF65-F5344CB8AC3E}">
        <p14:creationId xmlns:p14="http://schemas.microsoft.com/office/powerpoint/2010/main" val="827263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3"/>
          <p:cNvSpPr>
            <a:spLocks noGrp="1"/>
          </p:cNvSpPr>
          <p:nvPr>
            <p:ph type="title"/>
          </p:nvPr>
        </p:nvSpPr>
        <p:spPr>
          <a:xfrm>
            <a:off x="0" y="194057"/>
            <a:ext cx="1964824" cy="720000"/>
          </a:xfrm>
        </p:spPr>
        <p:txBody>
          <a:bodyPr>
            <a:normAutofit/>
          </a:bodyPr>
          <a:lstStyle/>
          <a:p>
            <a:r>
              <a:rPr lang="fr-FR" dirty="0" err="1">
                <a:solidFill>
                  <a:schemeClr val="bg1"/>
                </a:solidFill>
                <a:latin typeface="Segoe UI" panose="020B0502040204020203" pitchFamily="34" charset="0"/>
                <a:cs typeface="Segoe UI" panose="020B0502040204020203" pitchFamily="34" charset="0"/>
              </a:rPr>
              <a:t>Interoperability</a:t>
            </a:r>
            <a:endParaRPr lang="fr-FR" dirty="0">
              <a:solidFill>
                <a:schemeClr val="bg1"/>
              </a:solidFill>
              <a:latin typeface="Segoe UI" panose="020B0502040204020203" pitchFamily="34" charset="0"/>
              <a:cs typeface="Segoe UI" panose="020B0502040204020203" pitchFamily="34" charset="0"/>
            </a:endParaRPr>
          </a:p>
        </p:txBody>
      </p:sp>
      <p:sp>
        <p:nvSpPr>
          <p:cNvPr id="8" name="Espace réservé du texte 1"/>
          <p:cNvSpPr>
            <a:spLocks noGrp="1"/>
          </p:cNvSpPr>
          <p:nvPr>
            <p:ph type="body" sz="half" idx="2"/>
          </p:nvPr>
        </p:nvSpPr>
        <p:spPr>
          <a:xfrm>
            <a:off x="2207568" y="0"/>
            <a:ext cx="9410619" cy="720000"/>
          </a:xfrm>
        </p:spPr>
        <p:txBody>
          <a:bodyPr/>
          <a:lstStyle/>
          <a:p>
            <a:r>
              <a:rPr lang="fr-FR" dirty="0" err="1"/>
              <a:t>Energy</a:t>
            </a:r>
            <a:r>
              <a:rPr lang="fr-FR" dirty="0"/>
              <a:t> drivers </a:t>
            </a:r>
          </a:p>
        </p:txBody>
      </p:sp>
      <p:sp>
        <p:nvSpPr>
          <p:cNvPr id="9" name="Espace réservé du contenu 5"/>
          <p:cNvSpPr>
            <a:spLocks noGrp="1"/>
          </p:cNvSpPr>
          <p:nvPr>
            <p:ph sz="half" idx="1"/>
          </p:nvPr>
        </p:nvSpPr>
        <p:spPr>
          <a:xfrm>
            <a:off x="407369" y="1722642"/>
            <a:ext cx="7737171" cy="1079160"/>
          </a:xfrm>
        </p:spPr>
        <p:txBody>
          <a:bodyPr>
            <a:noAutofit/>
          </a:bodyPr>
          <a:lstStyle/>
          <a:p>
            <a:pPr marL="0" indent="0">
              <a:buNone/>
            </a:pPr>
            <a:r>
              <a:rPr lang="fr-FR" spc="300" dirty="0">
                <a:solidFill>
                  <a:schemeClr val="tx1"/>
                </a:solidFill>
                <a:latin typeface="Segoe UI Semilight" panose="020B0402040204020203" pitchFamily="34" charset="0"/>
                <a:cs typeface="Segoe UI Semilight" panose="020B0402040204020203" pitchFamily="34" charset="0"/>
              </a:rPr>
              <a:t>ICCP – Inter Control Center Protocol</a:t>
            </a:r>
            <a:endParaRPr lang="fr-FR" spc="300" dirty="0">
              <a:solidFill>
                <a:srgbClr val="C00000"/>
              </a:solidFill>
              <a:latin typeface="Segoe UI Semilight" panose="020B0402040204020203" pitchFamily="34" charset="0"/>
              <a:cs typeface="Segoe UI Semilight" panose="020B0402040204020203" pitchFamily="34" charset="0"/>
            </a:endParaRPr>
          </a:p>
          <a:p>
            <a:r>
              <a:rPr lang="fr-FR" spc="300" dirty="0">
                <a:latin typeface="Segoe UI Semilight" panose="020B0402040204020203" pitchFamily="34" charset="0"/>
                <a:cs typeface="Segoe UI Semilight" panose="020B0402040204020203" pitchFamily="34" charset="0"/>
              </a:rPr>
              <a:t>(IEC60870-6/TASE.2</a:t>
            </a:r>
            <a:r>
              <a:rPr lang="fr-FR" spc="300" dirty="0">
                <a:solidFill>
                  <a:schemeClr val="tx1"/>
                </a:solidFill>
                <a:latin typeface="Segoe UI Semilight" panose="020B0402040204020203" pitchFamily="34" charset="0"/>
                <a:cs typeface="Segoe UI Semilight" panose="020B0402040204020203" pitchFamily="34" charset="0"/>
              </a:rPr>
              <a:t>)</a:t>
            </a:r>
          </a:p>
        </p:txBody>
      </p:sp>
      <p:sp>
        <p:nvSpPr>
          <p:cNvPr id="10" name="Espace réservé du texte 2"/>
          <p:cNvSpPr>
            <a:spLocks noGrp="1"/>
          </p:cNvSpPr>
          <p:nvPr>
            <p:ph type="body" sz="half" idx="11"/>
          </p:nvPr>
        </p:nvSpPr>
        <p:spPr>
          <a:xfrm>
            <a:off x="2207567" y="836712"/>
            <a:ext cx="9410619" cy="504056"/>
          </a:xfrm>
        </p:spPr>
        <p:txBody>
          <a:bodyPr/>
          <a:lstStyle/>
          <a:p>
            <a:r>
              <a:rPr lang="fr-FR" dirty="0"/>
              <a:t>News and </a:t>
            </a:r>
            <a:r>
              <a:rPr lang="fr-FR" dirty="0" err="1"/>
              <a:t>evolutions</a:t>
            </a:r>
            <a:endParaRPr lang="fr-FR" dirty="0"/>
          </a:p>
        </p:txBody>
      </p:sp>
      <p:sp>
        <p:nvSpPr>
          <p:cNvPr id="11" name="Espace réservé du contenu 4"/>
          <p:cNvSpPr>
            <a:spLocks noGrp="1"/>
          </p:cNvSpPr>
          <p:nvPr>
            <p:ph sz="half" idx="12"/>
          </p:nvPr>
        </p:nvSpPr>
        <p:spPr>
          <a:xfrm>
            <a:off x="767408" y="2912142"/>
            <a:ext cx="7133946" cy="1002642"/>
          </a:xfrm>
        </p:spPr>
        <p:txBody>
          <a:bodyPr/>
          <a:lstStyle/>
          <a:p>
            <a:r>
              <a:rPr lang="fr-FR" dirty="0">
                <a:latin typeface="Segoe UI Semilight" panose="020B0402040204020203" pitchFamily="34" charset="0"/>
                <a:cs typeface="Segoe UI Semilight" panose="020B0402040204020203" pitchFamily="34" charset="0"/>
              </a:rPr>
              <a:t>New </a:t>
            </a:r>
            <a:r>
              <a:rPr lang="fr-FR" dirty="0" err="1">
                <a:latin typeface="Segoe UI Semilight" panose="020B0402040204020203" pitchFamily="34" charset="0"/>
                <a:cs typeface="Segoe UI Semilight" panose="020B0402040204020203" pitchFamily="34" charset="0"/>
              </a:rPr>
              <a:t>built</a:t>
            </a:r>
            <a:r>
              <a:rPr lang="fr-FR" dirty="0">
                <a:latin typeface="Segoe UI Semilight" panose="020B0402040204020203" pitchFamily="34" charset="0"/>
                <a:cs typeface="Segoe UI Semilight" panose="020B0402040204020203" pitchFamily="34" charset="0"/>
              </a:rPr>
              <a:t>-in driver </a:t>
            </a:r>
          </a:p>
          <a:p>
            <a:r>
              <a:rPr lang="fr-FR" dirty="0">
                <a:latin typeface="Segoe UI Semilight" panose="020B0402040204020203" pitchFamily="34" charset="0"/>
                <a:cs typeface="Segoe UI Semilight" panose="020B0402040204020203" pitchFamily="34" charset="0"/>
              </a:rPr>
              <a:t>Support for </a:t>
            </a:r>
            <a:r>
              <a:rPr lang="fr-FR" dirty="0" err="1">
                <a:latin typeface="Segoe UI Semilight" panose="020B0402040204020203" pitchFamily="34" charset="0"/>
                <a:cs typeface="Segoe UI Semilight" panose="020B0402040204020203" pitchFamily="34" charset="0"/>
              </a:rPr>
              <a:t>redundancy</a:t>
            </a:r>
            <a:endParaRPr lang="fr-FR" dirty="0">
              <a:latin typeface="Segoe UI Semilight" panose="020B0402040204020203" pitchFamily="34" charset="0"/>
              <a:cs typeface="Segoe UI Semilight" panose="020B0402040204020203" pitchFamily="34" charset="0"/>
            </a:endParaRPr>
          </a:p>
        </p:txBody>
      </p:sp>
      <p:sp>
        <p:nvSpPr>
          <p:cNvPr id="12" name="AutoShape 12"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Segoe UI" panose="020B0502040204020203" pitchFamily="34" charset="0"/>
              <a:cs typeface="Segoe UI" panose="020B0502040204020203" pitchFamily="34" charset="0"/>
            </a:endParaRPr>
          </a:p>
        </p:txBody>
      </p:sp>
      <p:sp>
        <p:nvSpPr>
          <p:cNvPr id="13" name="AutoShape 14"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Segoe UI" panose="020B0502040204020203" pitchFamily="34" charset="0"/>
              <a:cs typeface="Segoe UI" panose="020B0502040204020203" pitchFamily="34" charset="0"/>
            </a:endParaRPr>
          </a:p>
        </p:txBody>
      </p:sp>
      <p:sp>
        <p:nvSpPr>
          <p:cNvPr id="14" name="AutoShape 16"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3048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48191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12"/>
          <p:cNvSpPr>
            <a:spLocks noGrp="1"/>
          </p:cNvSpPr>
          <p:nvPr>
            <p:ph type="body" sz="half" idx="2"/>
          </p:nvPr>
        </p:nvSpPr>
        <p:spPr>
          <a:xfrm>
            <a:off x="2207568" y="0"/>
            <a:ext cx="9410619" cy="720000"/>
          </a:xfrm>
        </p:spPr>
        <p:txBody>
          <a:bodyPr/>
          <a:lstStyle/>
          <a:p>
            <a:r>
              <a:rPr lang="en-US" dirty="0"/>
              <a:t>Others drivers</a:t>
            </a:r>
          </a:p>
        </p:txBody>
      </p:sp>
      <p:sp>
        <p:nvSpPr>
          <p:cNvPr id="8" name="Espace réservé du contenu 11"/>
          <p:cNvSpPr>
            <a:spLocks noGrp="1"/>
          </p:cNvSpPr>
          <p:nvPr>
            <p:ph sz="half" idx="1"/>
          </p:nvPr>
        </p:nvSpPr>
        <p:spPr>
          <a:xfrm>
            <a:off x="757360" y="1900502"/>
            <a:ext cx="7200799" cy="698246"/>
          </a:xfrm>
        </p:spPr>
        <p:txBody>
          <a:bodyPr/>
          <a:lstStyle/>
          <a:p>
            <a:r>
              <a:rPr lang="en-US" dirty="0" err="1">
                <a:latin typeface="Segoe UI Semilight" panose="020B0402040204020203" pitchFamily="34" charset="0"/>
                <a:cs typeface="Segoe UI Semilight" panose="020B0402040204020203" pitchFamily="34" charset="0"/>
              </a:rPr>
              <a:t>BACnet</a:t>
            </a:r>
            <a:endParaRPr lang="en-US" dirty="0">
              <a:latin typeface="Segoe UI Semilight" panose="020B0402040204020203" pitchFamily="34" charset="0"/>
              <a:cs typeface="Segoe UI Semilight" panose="020B0402040204020203" pitchFamily="34" charset="0"/>
            </a:endParaRPr>
          </a:p>
        </p:txBody>
      </p:sp>
      <p:sp>
        <p:nvSpPr>
          <p:cNvPr id="9" name="Espace réservé du texte 13"/>
          <p:cNvSpPr>
            <a:spLocks noGrp="1"/>
          </p:cNvSpPr>
          <p:nvPr>
            <p:ph type="body" sz="half" idx="11"/>
          </p:nvPr>
        </p:nvSpPr>
        <p:spPr>
          <a:xfrm>
            <a:off x="2207567" y="836712"/>
            <a:ext cx="9410619" cy="504056"/>
          </a:xfrm>
        </p:spPr>
        <p:txBody>
          <a:bodyPr/>
          <a:lstStyle/>
          <a:p>
            <a:r>
              <a:rPr lang="en-US" dirty="0"/>
              <a:t>Evolutions</a:t>
            </a:r>
          </a:p>
        </p:txBody>
      </p:sp>
      <p:sp>
        <p:nvSpPr>
          <p:cNvPr id="10" name="Espace réservé du contenu 14"/>
          <p:cNvSpPr>
            <a:spLocks noGrp="1"/>
          </p:cNvSpPr>
          <p:nvPr>
            <p:ph sz="half" idx="12"/>
          </p:nvPr>
        </p:nvSpPr>
        <p:spPr>
          <a:xfrm>
            <a:off x="1043011" y="2521270"/>
            <a:ext cx="6840760" cy="1002642"/>
          </a:xfrm>
        </p:spPr>
        <p:txBody>
          <a:bodyPr/>
          <a:lstStyle/>
          <a:p>
            <a:r>
              <a:rPr lang="en-US" dirty="0">
                <a:latin typeface="Segoe UI Semilight" panose="020B0402040204020203" pitchFamily="34" charset="0"/>
                <a:cs typeface="Segoe UI Semilight" panose="020B0402040204020203" pitchFamily="34" charset="0"/>
              </a:rPr>
              <a:t>Static Device Binding</a:t>
            </a:r>
          </a:p>
          <a:p>
            <a:r>
              <a:rPr lang="en-US" dirty="0">
                <a:latin typeface="Segoe UI Semilight" panose="020B0402040204020203" pitchFamily="34" charset="0"/>
                <a:cs typeface="Segoe UI Semilight" panose="020B0402040204020203" pitchFamily="34" charset="0"/>
              </a:rPr>
              <a:t>Time tables</a:t>
            </a:r>
            <a:r>
              <a:rPr lang="en-US">
                <a:latin typeface="Segoe UI Semilight" panose="020B0402040204020203" pitchFamily="34" charset="0"/>
                <a:cs typeface="Segoe UI Semilight" panose="020B0402040204020203" pitchFamily="34" charset="0"/>
              </a:rPr>
              <a:t>: Filter </a:t>
            </a:r>
            <a:r>
              <a:rPr lang="en-US" dirty="0">
                <a:latin typeface="Segoe UI Semilight" panose="020B0402040204020203" pitchFamily="34" charset="0"/>
                <a:cs typeface="Segoe UI Semilight" panose="020B0402040204020203" pitchFamily="34" charset="0"/>
              </a:rPr>
              <a:t>access to </a:t>
            </a:r>
            <a:r>
              <a:rPr lang="en-US" dirty="0" err="1">
                <a:latin typeface="Segoe UI Semilight" panose="020B0402040204020203" pitchFamily="34" charset="0"/>
                <a:cs typeface="Segoe UI Semilight" panose="020B0402040204020203" pitchFamily="34" charset="0"/>
              </a:rPr>
              <a:t>BACnet</a:t>
            </a:r>
            <a:r>
              <a:rPr lang="en-US" dirty="0">
                <a:latin typeface="Segoe UI Semilight" panose="020B0402040204020203" pitchFamily="34" charset="0"/>
                <a:cs typeface="Segoe UI Semilight" panose="020B0402040204020203" pitchFamily="34" charset="0"/>
              </a:rPr>
              <a:t> schedules according to user profiles via </a:t>
            </a:r>
            <a:r>
              <a:rPr lang="en-US" dirty="0" err="1">
                <a:latin typeface="Segoe UI Semilight" panose="020B0402040204020203" pitchFamily="34" charset="0"/>
                <a:cs typeface="Segoe UI Semilight" panose="020B0402040204020203" pitchFamily="34" charset="0"/>
              </a:rPr>
              <a:t>Webscheduler</a:t>
            </a:r>
            <a:endParaRPr lang="en-US" dirty="0">
              <a:latin typeface="Segoe UI Semilight" panose="020B0402040204020203" pitchFamily="34" charset="0"/>
              <a:cs typeface="Segoe UI Semilight" panose="020B0402040204020203" pitchFamily="34" charset="0"/>
            </a:endParaRPr>
          </a:p>
        </p:txBody>
      </p:sp>
      <p:sp>
        <p:nvSpPr>
          <p:cNvPr id="11" name="Titre 6"/>
          <p:cNvSpPr>
            <a:spLocks noGrp="1"/>
          </p:cNvSpPr>
          <p:nvPr>
            <p:ph type="title"/>
          </p:nvPr>
        </p:nvSpPr>
        <p:spPr>
          <a:xfrm>
            <a:off x="0" y="194057"/>
            <a:ext cx="1964824" cy="720000"/>
          </a:xfrm>
        </p:spPr>
        <p:txBody>
          <a:bodyPr/>
          <a:lstStyle/>
          <a:p>
            <a:r>
              <a:rPr lang="en-US" dirty="0"/>
              <a:t>Interoperability</a:t>
            </a:r>
          </a:p>
        </p:txBody>
      </p:sp>
      <p:sp>
        <p:nvSpPr>
          <p:cNvPr id="16" name="Espace réservé du contenu 4"/>
          <p:cNvSpPr txBox="1">
            <a:spLocks/>
          </p:cNvSpPr>
          <p:nvPr/>
        </p:nvSpPr>
        <p:spPr>
          <a:xfrm>
            <a:off x="734667" y="4114534"/>
            <a:ext cx="7200799" cy="698246"/>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lang="fr-FR" sz="2400" b="1" kern="1200" dirty="0" smtClean="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lang="fr-FR" sz="2400" kern="1200" dirty="0" smtClean="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fr-FR" sz="2400" kern="1200" dirty="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i="0" dirty="0">
                <a:latin typeface="Segoe UI Semilight" panose="020B0402040204020203" pitchFamily="34" charset="0"/>
                <a:cs typeface="Segoe UI Semilight" panose="020B0402040204020203" pitchFamily="34" charset="0"/>
              </a:rPr>
              <a:t>OPC - XML</a:t>
            </a:r>
          </a:p>
        </p:txBody>
      </p:sp>
      <p:sp>
        <p:nvSpPr>
          <p:cNvPr id="17" name="Espace réservé du contenu 10"/>
          <p:cNvSpPr txBox="1">
            <a:spLocks/>
          </p:cNvSpPr>
          <p:nvPr/>
        </p:nvSpPr>
        <p:spPr>
          <a:xfrm>
            <a:off x="1043011" y="4720930"/>
            <a:ext cx="7792703" cy="1002642"/>
          </a:xfrm>
          <a:prstGeom prst="rect">
            <a:avLst/>
          </a:prstGeom>
        </p:spPr>
        <p:txBody>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i="0" dirty="0"/>
              <a:t>Authentication</a:t>
            </a:r>
          </a:p>
          <a:p>
            <a:pPr marL="342900" indent="-342900" fontAlgn="auto">
              <a:spcAft>
                <a:spcPts val="0"/>
              </a:spcAft>
            </a:pPr>
            <a:endParaRPr lang="en-US" i="0" dirty="0"/>
          </a:p>
          <a:p>
            <a:pPr marL="0" indent="0" fontAlgn="auto">
              <a:spcAft>
                <a:spcPts val="0"/>
              </a:spcAft>
              <a:buFont typeface="Arial" panose="020B0604020202020204" pitchFamily="34" charset="0"/>
              <a:buNone/>
            </a:pPr>
            <a:endParaRPr lang="en-US" i="0" dirty="0"/>
          </a:p>
        </p:txBody>
      </p:sp>
    </p:spTree>
    <p:extLst>
      <p:ext uri="{BB962C8B-B14F-4D97-AF65-F5344CB8AC3E}">
        <p14:creationId xmlns:p14="http://schemas.microsoft.com/office/powerpoint/2010/main" val="3618478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ous-titre 5"/>
          <p:cNvSpPr>
            <a:spLocks noGrp="1"/>
          </p:cNvSpPr>
          <p:nvPr>
            <p:ph type="subTitle" idx="11"/>
          </p:nvPr>
        </p:nvSpPr>
        <p:spPr>
          <a:xfrm>
            <a:off x="1231962" y="4125228"/>
            <a:ext cx="9144000" cy="1655762"/>
          </a:xfrm>
        </p:spPr>
        <p:txBody>
          <a:bodyPr>
            <a:normAutofit/>
          </a:bodyPr>
          <a:lstStyle/>
          <a:p>
            <a:r>
              <a:rPr lang="en-US" sz="3600" dirty="0">
                <a:latin typeface="Segoe UI Light" panose="020B0502040204020203" pitchFamily="34" charset="0"/>
                <a:cs typeface="Segoe UI Light" panose="020B0502040204020203" pitchFamily="34" charset="0"/>
              </a:rPr>
              <a:t>Reducing the time of integration as well as the risks of errors</a:t>
            </a:r>
          </a:p>
        </p:txBody>
      </p:sp>
      <p:sp>
        <p:nvSpPr>
          <p:cNvPr id="10" name="Titre 1"/>
          <p:cNvSpPr>
            <a:spLocks noGrp="1"/>
          </p:cNvSpPr>
          <p:nvPr>
            <p:ph type="title"/>
          </p:nvPr>
        </p:nvSpPr>
        <p:spPr>
          <a:xfrm>
            <a:off x="1919536" y="1340768"/>
            <a:ext cx="8217561" cy="2337503"/>
          </a:xfrm>
        </p:spPr>
        <p:txBody>
          <a:bodyPr/>
          <a:lstStyle/>
          <a:p>
            <a:r>
              <a:rPr lang="en-US" dirty="0"/>
              <a:t>Integration</a:t>
            </a:r>
          </a:p>
        </p:txBody>
      </p:sp>
    </p:spTree>
    <p:extLst>
      <p:ext uri="{BB962C8B-B14F-4D97-AF65-F5344CB8AC3E}">
        <p14:creationId xmlns:p14="http://schemas.microsoft.com/office/powerpoint/2010/main" val="285375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3">
            <a:extLst>
              <a:ext uri="{FF2B5EF4-FFF2-40B4-BE49-F238E27FC236}">
                <a16:creationId xmlns:a16="http://schemas.microsoft.com/office/drawing/2014/main" id="{2A01B415-B935-49AA-8818-5EC51459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28888"/>
            <a:ext cx="4802188" cy="277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角丸四角形 48">
            <a:extLst>
              <a:ext uri="{FF2B5EF4-FFF2-40B4-BE49-F238E27FC236}">
                <a16:creationId xmlns:a16="http://schemas.microsoft.com/office/drawing/2014/main" id="{A6366092-A525-4F78-9665-C9B7DE808188}"/>
              </a:ext>
            </a:extLst>
          </p:cNvPr>
          <p:cNvSpPr>
            <a:spLocks noChangeArrowheads="1"/>
          </p:cNvSpPr>
          <p:nvPr/>
        </p:nvSpPr>
        <p:spPr bwMode="auto">
          <a:xfrm>
            <a:off x="1308100" y="841375"/>
            <a:ext cx="4757738" cy="5378450"/>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38916" name="Rectangle 217">
            <a:extLst>
              <a:ext uri="{FF2B5EF4-FFF2-40B4-BE49-F238E27FC236}">
                <a16:creationId xmlns:a16="http://schemas.microsoft.com/office/drawing/2014/main" id="{D6D56AF2-7AFF-4395-AA4D-8367A9674046}"/>
              </a:ext>
            </a:extLst>
          </p:cNvPr>
          <p:cNvSpPr>
            <a:spLocks noChangeArrowheads="1"/>
          </p:cNvSpPr>
          <p:nvPr/>
        </p:nvSpPr>
        <p:spPr bwMode="auto">
          <a:xfrm>
            <a:off x="6003925" y="28575"/>
            <a:ext cx="1841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10" name="AutoShape 31">
            <a:extLst>
              <a:ext uri="{FF2B5EF4-FFF2-40B4-BE49-F238E27FC236}">
                <a16:creationId xmlns:a16="http://schemas.microsoft.com/office/drawing/2014/main" id="{69474952-2619-4E67-9F66-E56E9360D35D}"/>
              </a:ext>
            </a:extLst>
          </p:cNvPr>
          <p:cNvSpPr>
            <a:spLocks noChangeArrowheads="1"/>
          </p:cNvSpPr>
          <p:nvPr/>
        </p:nvSpPr>
        <p:spPr bwMode="auto">
          <a:xfrm>
            <a:off x="1308100" y="6330950"/>
            <a:ext cx="4768850" cy="407988"/>
          </a:xfrm>
          <a:prstGeom prst="roundRect">
            <a:avLst>
              <a:gd name="adj" fmla="val 10546"/>
            </a:avLst>
          </a:prstGeom>
          <a:solidFill>
            <a:schemeClr val="bg1"/>
          </a:solidFill>
          <a:ln w="2857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1" hangingPunct="1">
              <a:defRPr/>
            </a:pPr>
            <a:r>
              <a:rPr kumimoji="1" lang="ja-JP" altLang="en-US" sz="20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非稼働時のムダ撲滅</a:t>
            </a:r>
          </a:p>
        </p:txBody>
      </p:sp>
      <p:sp>
        <p:nvSpPr>
          <p:cNvPr id="38918" name="Text Box 264">
            <a:extLst>
              <a:ext uri="{FF2B5EF4-FFF2-40B4-BE49-F238E27FC236}">
                <a16:creationId xmlns:a16="http://schemas.microsoft.com/office/drawing/2014/main" id="{5A3F7344-6F61-416F-A0AF-23F28EC147EA}"/>
              </a:ext>
            </a:extLst>
          </p:cNvPr>
          <p:cNvSpPr txBox="1">
            <a:spLocks noChangeArrowheads="1"/>
          </p:cNvSpPr>
          <p:nvPr/>
        </p:nvSpPr>
        <p:spPr bwMode="auto">
          <a:xfrm>
            <a:off x="1446213" y="2624139"/>
            <a:ext cx="4025900" cy="338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45712" rIns="91424" bIns="45712">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運用管理</a:t>
            </a:r>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ラインのエネルギー使用量見える化</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38919" name="Text Box 264">
            <a:extLst>
              <a:ext uri="{FF2B5EF4-FFF2-40B4-BE49-F238E27FC236}">
                <a16:creationId xmlns:a16="http://schemas.microsoft.com/office/drawing/2014/main" id="{559536C3-A46D-409B-B0DA-15866CBFC34C}"/>
              </a:ext>
            </a:extLst>
          </p:cNvPr>
          <p:cNvSpPr txBox="1">
            <a:spLocks noChangeArrowheads="1"/>
          </p:cNvSpPr>
          <p:nvPr/>
        </p:nvSpPr>
        <p:spPr bwMode="auto">
          <a:xfrm>
            <a:off x="1446214" y="4554539"/>
            <a:ext cx="4287837" cy="338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12" rIns="91424" bIns="45712">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設備改善</a:t>
            </a:r>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アイドルストップ全社展開</a:t>
            </a:r>
          </a:p>
        </p:txBody>
      </p:sp>
      <p:sp>
        <p:nvSpPr>
          <p:cNvPr id="194" name="Rectangle 56">
            <a:extLst>
              <a:ext uri="{FF2B5EF4-FFF2-40B4-BE49-F238E27FC236}">
                <a16:creationId xmlns:a16="http://schemas.microsoft.com/office/drawing/2014/main" id="{FFFD9CE4-E0F5-4954-9C7B-083A727EE225}"/>
              </a:ext>
            </a:extLst>
          </p:cNvPr>
          <p:cNvSpPr>
            <a:spLocks noChangeArrowheads="1"/>
          </p:cNvSpPr>
          <p:nvPr/>
        </p:nvSpPr>
        <p:spPr bwMode="auto">
          <a:xfrm>
            <a:off x="1404939" y="687388"/>
            <a:ext cx="2314575" cy="334962"/>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0" rIns="92075" bIns="0" anchor="ct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914400" eaLnBrk="1" hangingPunct="1">
              <a:spcBef>
                <a:spcPct val="50000"/>
              </a:spcBef>
              <a:buNone/>
              <a:defRPr/>
            </a:pPr>
            <a:r>
              <a:rPr lang="ja-JP" altLang="en-US" sz="1600" b="1" i="0" dirty="0">
                <a:solidFill>
                  <a:srgbClr val="000000"/>
                </a:solidFill>
                <a:latin typeface="Meiryo UI" panose="020B0604030504040204" pitchFamily="50" charset="-128"/>
                <a:ea typeface="Meiryo UI" panose="020B0604030504040204" pitchFamily="50" charset="-128"/>
              </a:rPr>
              <a:t>エネルギー計測のこれまで</a:t>
            </a:r>
          </a:p>
        </p:txBody>
      </p:sp>
      <p:sp>
        <p:nvSpPr>
          <p:cNvPr id="179" name="タイトル 1">
            <a:extLst>
              <a:ext uri="{FF2B5EF4-FFF2-40B4-BE49-F238E27FC236}">
                <a16:creationId xmlns:a16="http://schemas.microsoft.com/office/drawing/2014/main" id="{F202B76A-8FC9-4B96-A57A-2D189A25FC68}"/>
              </a:ext>
            </a:extLst>
          </p:cNvPr>
          <p:cNvSpPr txBox="1">
            <a:spLocks/>
          </p:cNvSpPr>
          <p:nvPr/>
        </p:nvSpPr>
        <p:spPr bwMode="auto">
          <a:xfrm>
            <a:off x="1146176" y="0"/>
            <a:ext cx="49387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0">
            <a:spAutoFit/>
          </a:bodyPr>
          <a:lst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a:lstStyle>
          <a:p>
            <a:pPr>
              <a:defRPr/>
            </a:pP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9. </a:t>
            </a:r>
            <a:r>
              <a:rPr lang="ja-JP"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生産</a:t>
            </a: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EMS</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進化</a:t>
            </a: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事例１</a:t>
            </a:r>
            <a:r>
              <a:rPr lang="ja-JP" altLang="en-US" sz="3200" b="1" i="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t>
            </a:r>
          </a:p>
        </p:txBody>
      </p:sp>
      <p:sp>
        <p:nvSpPr>
          <p:cNvPr id="38922" name="Text Box 137">
            <a:extLst>
              <a:ext uri="{FF2B5EF4-FFF2-40B4-BE49-F238E27FC236}">
                <a16:creationId xmlns:a16="http://schemas.microsoft.com/office/drawing/2014/main" id="{400EA831-D127-48A9-BCEA-F1C5838E5E94}"/>
              </a:ext>
            </a:extLst>
          </p:cNvPr>
          <p:cNvSpPr txBox="1">
            <a:spLocks noChangeArrowheads="1"/>
          </p:cNvSpPr>
          <p:nvPr/>
        </p:nvSpPr>
        <p:spPr bwMode="auto">
          <a:xfrm>
            <a:off x="10433051" y="7939"/>
            <a:ext cx="58896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9/16</a:t>
            </a:r>
          </a:p>
        </p:txBody>
      </p:sp>
      <p:graphicFrame>
        <p:nvGraphicFramePr>
          <p:cNvPr id="59" name="表 58">
            <a:extLst>
              <a:ext uri="{FF2B5EF4-FFF2-40B4-BE49-F238E27FC236}">
                <a16:creationId xmlns:a16="http://schemas.microsoft.com/office/drawing/2014/main" id="{6518DC88-F6F6-48DF-B269-1E74EFF7A229}"/>
              </a:ext>
            </a:extLst>
          </p:cNvPr>
          <p:cNvGraphicFramePr>
            <a:graphicFrameLocks noGrp="1"/>
          </p:cNvGraphicFramePr>
          <p:nvPr/>
        </p:nvGraphicFramePr>
        <p:xfrm>
          <a:off x="6276976" y="5276850"/>
          <a:ext cx="4546599" cy="852488"/>
        </p:xfrm>
        <a:graphic>
          <a:graphicData uri="http://schemas.openxmlformats.org/drawingml/2006/table">
            <a:tbl>
              <a:tblPr firstRow="1" bandRow="1">
                <a:tableStyleId>{5C22544A-7EE6-4342-B048-85BDC9FD1C3A}</a:tableStyleId>
              </a:tblPr>
              <a:tblGrid>
                <a:gridCol w="557400">
                  <a:extLst>
                    <a:ext uri="{9D8B030D-6E8A-4147-A177-3AD203B41FA5}">
                      <a16:colId xmlns:a16="http://schemas.microsoft.com/office/drawing/2014/main" val="20000"/>
                    </a:ext>
                  </a:extLst>
                </a:gridCol>
                <a:gridCol w="1329733">
                  <a:extLst>
                    <a:ext uri="{9D8B030D-6E8A-4147-A177-3AD203B41FA5}">
                      <a16:colId xmlns:a16="http://schemas.microsoft.com/office/drawing/2014/main" val="20001"/>
                    </a:ext>
                  </a:extLst>
                </a:gridCol>
                <a:gridCol w="1216625">
                  <a:extLst>
                    <a:ext uri="{9D8B030D-6E8A-4147-A177-3AD203B41FA5}">
                      <a16:colId xmlns:a16="http://schemas.microsoft.com/office/drawing/2014/main" val="20002"/>
                    </a:ext>
                  </a:extLst>
                </a:gridCol>
                <a:gridCol w="1442841">
                  <a:extLst>
                    <a:ext uri="{9D8B030D-6E8A-4147-A177-3AD203B41FA5}">
                      <a16:colId xmlns:a16="http://schemas.microsoft.com/office/drawing/2014/main" val="20003"/>
                    </a:ext>
                  </a:extLst>
                </a:gridCol>
              </a:tblGrid>
              <a:tr h="258608">
                <a:tc>
                  <a:txBody>
                    <a:bodyPr/>
                    <a:lstStyle/>
                    <a:p>
                      <a:pPr algn="ct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ロス種</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accent2"/>
                    </a:solidFill>
                  </a:tcPr>
                </a:tc>
                <a:tc>
                  <a:txBody>
                    <a:bodyPr/>
                    <a:lstStyle/>
                    <a:p>
                      <a:pPr algn="ctr"/>
                      <a:r>
                        <a:rPr kumimoji="1"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１</a:t>
                      </a:r>
                      <a:r>
                        <a:rPr kumimoji="1" lang="en-US" altLang="ja-JP"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固定ロス</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accent2"/>
                    </a:solidFill>
                  </a:tcPr>
                </a:tc>
                <a:tc>
                  <a:txBody>
                    <a:bodyPr/>
                    <a:lstStyle/>
                    <a:p>
                      <a:pPr algn="ctr"/>
                      <a:r>
                        <a:rPr kumimoji="1" lang="en-US" altLang="ja-JP"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変動ロス</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accent2"/>
                    </a:solidFill>
                  </a:tcPr>
                </a:tc>
                <a:tc>
                  <a:txBody>
                    <a:bodyPr/>
                    <a:lstStyle/>
                    <a:p>
                      <a:pPr algn="ctr"/>
                      <a:r>
                        <a:rPr kumimoji="1" lang="en-US" altLang="ja-JP"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3.</a:t>
                      </a:r>
                      <a:r>
                        <a:rPr kumimoji="1" lang="ja-JP" altLang="en-US" sz="11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高効率化</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593880">
                <a:tc>
                  <a:txBody>
                    <a:bodyPr/>
                    <a:lstStyle/>
                    <a:p>
                      <a:pPr algn="ctr"/>
                      <a:r>
                        <a:rPr kumimoji="1"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改善</a:t>
                      </a:r>
                      <a:endParaRPr kumimoji="1" lang="en-US" altLang="ja-JP"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1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アイテム</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accent2"/>
                    </a:solidFill>
                  </a:tcPr>
                </a:tc>
                <a:tc>
                  <a:txBody>
                    <a:bodyPr/>
                    <a:lstStyle/>
                    <a:p>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◆エア漏れ対策</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◆段取時間の改善</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a:txBody>
                    <a:bodyPr/>
                    <a:lstStyle/>
                    <a:p>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◆ＩＮＶ化</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◆連携制御化</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◆高効率機器</a:t>
                      </a:r>
                      <a:r>
                        <a:rPr kumimoji="1" lang="ja-JP" altLang="en-US" sz="1100" baseline="0" dirty="0">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変更</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◆工程・加工法 変更</a:t>
                      </a:r>
                    </a:p>
                  </a:txBody>
                  <a:tcPr marL="35991" marR="35991" marT="45484" marB="45484" anchor="ctr">
                    <a:lnL w="12700" cap="flat" cmpd="sng" algn="ctr">
                      <a:solidFill>
                        <a:schemeClr val="tx1">
                          <a:lumMod val="85000"/>
                          <a:lumOff val="15000"/>
                        </a:schemeClr>
                      </a:solidFill>
                      <a:prstDash val="solid"/>
                      <a:round/>
                      <a:headEnd type="none" w="med" len="med"/>
                      <a:tailEnd type="none" w="med" len="med"/>
                    </a:lnL>
                    <a:lnR w="12700" cap="flat" cmpd="sng" algn="ctr">
                      <a:solidFill>
                        <a:schemeClr val="tx1">
                          <a:lumMod val="85000"/>
                          <a:lumOff val="15000"/>
                        </a:schemeClr>
                      </a:solidFill>
                      <a:prstDash val="solid"/>
                      <a:round/>
                      <a:headEnd type="none" w="med" len="med"/>
                      <a:tailEnd type="none" w="med" len="med"/>
                    </a:lnR>
                    <a:lnT w="12700" cap="flat" cmpd="sng" algn="ctr">
                      <a:solidFill>
                        <a:schemeClr val="tx1">
                          <a:lumMod val="85000"/>
                          <a:lumOff val="15000"/>
                        </a:schemeClr>
                      </a:solidFill>
                      <a:prstDash val="solid"/>
                      <a:round/>
                      <a:headEnd type="none" w="med" len="med"/>
                      <a:tailEnd type="none" w="med" len="med"/>
                    </a:lnT>
                    <a:lnB w="12700" cap="flat" cmpd="sng" algn="ctr">
                      <a:solidFill>
                        <a:schemeClr val="tx1">
                          <a:lumMod val="85000"/>
                          <a:lumOff val="1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bl>
          </a:graphicData>
        </a:graphic>
      </p:graphicFrame>
      <p:sp>
        <p:nvSpPr>
          <p:cNvPr id="38940" name="正方形/長方形 59">
            <a:extLst>
              <a:ext uri="{FF2B5EF4-FFF2-40B4-BE49-F238E27FC236}">
                <a16:creationId xmlns:a16="http://schemas.microsoft.com/office/drawing/2014/main" id="{5CD855E8-DE17-49DE-82CE-89069C7DF10A}"/>
              </a:ext>
            </a:extLst>
          </p:cNvPr>
          <p:cNvSpPr>
            <a:spLocks noChangeArrowheads="1"/>
          </p:cNvSpPr>
          <p:nvPr/>
        </p:nvSpPr>
        <p:spPr bwMode="auto">
          <a:xfrm>
            <a:off x="6834188" y="1157288"/>
            <a:ext cx="3046412" cy="830262"/>
          </a:xfrm>
          <a:prstGeom prst="rect">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■製品個当り原単位の把握 </a:t>
            </a:r>
          </a:p>
          <a:p>
            <a:pPr eaLnBrk="1" hangingPunct="1"/>
            <a:r>
              <a:rPr lang="ja-JP" altLang="en-US" sz="1600" b="1" i="0">
                <a:solidFill>
                  <a:srgbClr val="000000"/>
                </a:solidFill>
                <a:latin typeface="Meiryo UI" panose="020B0604030504040204" pitchFamily="50" charset="-128"/>
                <a:ea typeface="Meiryo UI" panose="020B0604030504040204" pitchFamily="50" charset="-128"/>
              </a:rPr>
              <a:t>　⇒悪化傾向見える化</a:t>
            </a:r>
            <a:br>
              <a:rPr lang="ja-JP" altLang="en-US" sz="1600" b="1" i="0">
                <a:solidFill>
                  <a:srgbClr val="000000"/>
                </a:solidFill>
                <a:latin typeface="Meiryo UI" panose="020B0604030504040204" pitchFamily="50" charset="-128"/>
                <a:ea typeface="Meiryo UI" panose="020B0604030504040204" pitchFamily="50" charset="-128"/>
              </a:rPr>
            </a:br>
            <a:r>
              <a:rPr lang="ja-JP" altLang="en-US" sz="1600" b="1" i="0">
                <a:solidFill>
                  <a:srgbClr val="000000"/>
                </a:solidFill>
                <a:latin typeface="Meiryo UI" panose="020B0604030504040204" pitchFamily="50" charset="-128"/>
                <a:ea typeface="Meiryo UI" panose="020B0604030504040204" pitchFamily="50" charset="-128"/>
              </a:rPr>
              <a:t>　⇒</a:t>
            </a:r>
            <a:r>
              <a:rPr lang="ja-JP" altLang="en-US" sz="1600" b="1" i="0" u="sng">
                <a:solidFill>
                  <a:srgbClr val="0000FF"/>
                </a:solidFill>
                <a:latin typeface="Meiryo UI" panose="020B0604030504040204" pitchFamily="50" charset="-128"/>
                <a:ea typeface="Meiryo UI" panose="020B0604030504040204" pitchFamily="50" charset="-128"/>
              </a:rPr>
              <a:t>見えてないエネルギーロス炙出</a:t>
            </a:r>
          </a:p>
        </p:txBody>
      </p:sp>
      <p:sp>
        <p:nvSpPr>
          <p:cNvPr id="48" name="AutoShape 31">
            <a:extLst>
              <a:ext uri="{FF2B5EF4-FFF2-40B4-BE49-F238E27FC236}">
                <a16:creationId xmlns:a16="http://schemas.microsoft.com/office/drawing/2014/main" id="{532F68F4-F0BC-4E1F-BEE5-08D71F31200B}"/>
              </a:ext>
            </a:extLst>
          </p:cNvPr>
          <p:cNvSpPr>
            <a:spLocks noChangeArrowheads="1"/>
          </p:cNvSpPr>
          <p:nvPr/>
        </p:nvSpPr>
        <p:spPr bwMode="auto">
          <a:xfrm>
            <a:off x="6140450" y="6330950"/>
            <a:ext cx="4757738" cy="407988"/>
          </a:xfrm>
          <a:prstGeom prst="roundRect">
            <a:avLst>
              <a:gd name="adj" fmla="val 10546"/>
            </a:avLst>
          </a:prstGeom>
          <a:solidFill>
            <a:schemeClr val="bg1"/>
          </a:solidFill>
          <a:ln w="2857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1" hangingPunct="1">
              <a:defRPr/>
            </a:pPr>
            <a:r>
              <a:rPr kumimoji="1" lang="ja-JP" altLang="en-US" sz="20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正味エネルギー線⇒エネルギーロス見える化</a:t>
            </a:r>
          </a:p>
        </p:txBody>
      </p:sp>
      <p:sp>
        <p:nvSpPr>
          <p:cNvPr id="38942" name="角丸四角形 49">
            <a:extLst>
              <a:ext uri="{FF2B5EF4-FFF2-40B4-BE49-F238E27FC236}">
                <a16:creationId xmlns:a16="http://schemas.microsoft.com/office/drawing/2014/main" id="{67305630-FD08-4528-A9AE-B5F572533078}"/>
              </a:ext>
            </a:extLst>
          </p:cNvPr>
          <p:cNvSpPr>
            <a:spLocks noChangeArrowheads="1"/>
          </p:cNvSpPr>
          <p:nvPr/>
        </p:nvSpPr>
        <p:spPr bwMode="auto">
          <a:xfrm>
            <a:off x="6134100" y="841375"/>
            <a:ext cx="4764088" cy="5378450"/>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52" name="Rectangle 56">
            <a:extLst>
              <a:ext uri="{FF2B5EF4-FFF2-40B4-BE49-F238E27FC236}">
                <a16:creationId xmlns:a16="http://schemas.microsoft.com/office/drawing/2014/main" id="{B28E90C7-3D4B-4DB1-9662-222D562780ED}"/>
              </a:ext>
            </a:extLst>
          </p:cNvPr>
          <p:cNvSpPr>
            <a:spLocks noChangeArrowheads="1"/>
          </p:cNvSpPr>
          <p:nvPr/>
        </p:nvSpPr>
        <p:spPr bwMode="auto">
          <a:xfrm>
            <a:off x="6237289" y="695325"/>
            <a:ext cx="1703387" cy="338138"/>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6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見える化 進化</a:t>
            </a:r>
          </a:p>
        </p:txBody>
      </p:sp>
      <p:pic>
        <p:nvPicPr>
          <p:cNvPr id="38944" name="図 2">
            <a:extLst>
              <a:ext uri="{FF2B5EF4-FFF2-40B4-BE49-F238E27FC236}">
                <a16:creationId xmlns:a16="http://schemas.microsoft.com/office/drawing/2014/main" id="{F6C83BE9-9B62-41F5-B710-BC438790B2F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54163" y="1173163"/>
            <a:ext cx="4259262"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45" name="図 3">
            <a:extLst>
              <a:ext uri="{FF2B5EF4-FFF2-40B4-BE49-F238E27FC236}">
                <a16:creationId xmlns:a16="http://schemas.microsoft.com/office/drawing/2014/main" id="{9F2F0C05-5F20-49CD-9E70-CF48CED1EE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9889" y="3044826"/>
            <a:ext cx="4059237"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6" name="角丸四角形 1">
            <a:extLst>
              <a:ext uri="{FF2B5EF4-FFF2-40B4-BE49-F238E27FC236}">
                <a16:creationId xmlns:a16="http://schemas.microsoft.com/office/drawing/2014/main" id="{C724A6DC-4DA2-4714-AA4C-7F12C99EDFB4}"/>
              </a:ext>
            </a:extLst>
          </p:cNvPr>
          <p:cNvSpPr>
            <a:spLocks noChangeArrowheads="1"/>
          </p:cNvSpPr>
          <p:nvPr/>
        </p:nvSpPr>
        <p:spPr bwMode="auto">
          <a:xfrm>
            <a:off x="2927350" y="3311525"/>
            <a:ext cx="908050" cy="973138"/>
          </a:xfrm>
          <a:prstGeom prst="roundRect">
            <a:avLst>
              <a:gd name="adj" fmla="val 16667"/>
            </a:avLst>
          </a:prstGeom>
          <a:noFill/>
          <a:ln w="38100" algn="ctr">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8947" name="左矢印 269">
            <a:extLst>
              <a:ext uri="{FF2B5EF4-FFF2-40B4-BE49-F238E27FC236}">
                <a16:creationId xmlns:a16="http://schemas.microsoft.com/office/drawing/2014/main" id="{B7439515-EF4C-4D11-9AAD-0CEB4FE18EA6}"/>
              </a:ext>
            </a:extLst>
          </p:cNvPr>
          <p:cNvSpPr>
            <a:spLocks noChangeArrowheads="1"/>
          </p:cNvSpPr>
          <p:nvPr/>
        </p:nvSpPr>
        <p:spPr bwMode="auto">
          <a:xfrm>
            <a:off x="3879851" y="3328989"/>
            <a:ext cx="1649413" cy="917575"/>
          </a:xfrm>
          <a:prstGeom prst="leftArrow">
            <a:avLst>
              <a:gd name="adj1" fmla="val 50000"/>
              <a:gd name="adj2" fmla="val 49908"/>
            </a:avLst>
          </a:prstGeom>
          <a:solidFill>
            <a:schemeClr val="accent1"/>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200" b="1" i="0">
                <a:solidFill>
                  <a:srgbClr val="FFFFFF"/>
                </a:solidFill>
                <a:latin typeface="Meiryo UI" panose="020B0604030504040204" pitchFamily="50" charset="-128"/>
                <a:ea typeface="Meiryo UI" panose="020B0604030504040204" pitchFamily="50" charset="-128"/>
              </a:rPr>
              <a:t>非生産時</a:t>
            </a:r>
            <a:r>
              <a:rPr lang="en-US" altLang="ja-JP" sz="1200" b="1" i="0">
                <a:solidFill>
                  <a:srgbClr val="FFFFFF"/>
                </a:solidFill>
                <a:latin typeface="Meiryo UI" panose="020B0604030504040204" pitchFamily="50" charset="-128"/>
                <a:ea typeface="Meiryo UI" panose="020B0604030504040204" pitchFamily="50" charset="-128"/>
              </a:rPr>
              <a:t>(</a:t>
            </a:r>
            <a:r>
              <a:rPr lang="ja-JP" altLang="en-US" sz="1200" b="1" i="0">
                <a:solidFill>
                  <a:srgbClr val="FFFFFF"/>
                </a:solidFill>
                <a:latin typeface="Meiryo UI" panose="020B0604030504040204" pitchFamily="50" charset="-128"/>
                <a:ea typeface="Meiryo UI" panose="020B0604030504040204" pitchFamily="50" charset="-128"/>
              </a:rPr>
              <a:t>休憩等</a:t>
            </a:r>
            <a:r>
              <a:rPr lang="en-US" altLang="ja-JP" sz="1200" b="1" i="0">
                <a:solidFill>
                  <a:srgbClr val="FFFFFF"/>
                </a:solidFill>
                <a:latin typeface="Meiryo UI" panose="020B0604030504040204" pitchFamily="50" charset="-128"/>
                <a:ea typeface="Meiryo UI" panose="020B0604030504040204" pitchFamily="50" charset="-128"/>
              </a:rPr>
              <a:t>)</a:t>
            </a:r>
          </a:p>
          <a:p>
            <a:pPr algn="ctr" eaLnBrk="1" hangingPunct="1"/>
            <a:r>
              <a:rPr lang="ja-JP" altLang="en-US" sz="1200" b="1" i="0">
                <a:solidFill>
                  <a:srgbClr val="FFFFFF"/>
                </a:solidFill>
                <a:latin typeface="Meiryo UI" panose="020B0604030504040204" pitchFamily="50" charset="-128"/>
                <a:ea typeface="Meiryo UI" panose="020B0604030504040204" pitchFamily="50" charset="-128"/>
              </a:rPr>
              <a:t>エネルギーロス</a:t>
            </a:r>
            <a:r>
              <a:rPr lang="en-US" altLang="ja-JP" sz="1200" b="1" i="0">
                <a:solidFill>
                  <a:srgbClr val="FFFFFF"/>
                </a:solidFill>
                <a:latin typeface="Meiryo UI" panose="020B0604030504040204" pitchFamily="50" charset="-128"/>
                <a:ea typeface="Meiryo UI" panose="020B0604030504040204" pitchFamily="50" charset="-128"/>
              </a:rPr>
              <a:t>(</a:t>
            </a:r>
            <a:r>
              <a:rPr lang="ja-JP" altLang="en-US" sz="1200" b="1" i="0">
                <a:solidFill>
                  <a:srgbClr val="FFFFFF"/>
                </a:solidFill>
                <a:latin typeface="Meiryo UI" panose="020B0604030504040204" pitchFamily="50" charset="-128"/>
                <a:ea typeface="Meiryo UI" panose="020B0604030504040204" pitchFamily="50" charset="-128"/>
              </a:rPr>
              <a:t>電力</a:t>
            </a:r>
            <a:r>
              <a:rPr lang="en-US" altLang="ja-JP" sz="1200" b="1" i="0">
                <a:solidFill>
                  <a:srgbClr val="FFFFFF"/>
                </a:solidFill>
                <a:latin typeface="Meiryo UI" panose="020B0604030504040204" pitchFamily="50" charset="-128"/>
                <a:ea typeface="Meiryo UI" panose="020B0604030504040204" pitchFamily="50" charset="-128"/>
              </a:rPr>
              <a:t>)</a:t>
            </a:r>
            <a:endParaRPr lang="ja-JP" altLang="en-US" sz="1200" b="1" i="0">
              <a:solidFill>
                <a:srgbClr val="FFFFFF"/>
              </a:solidFill>
              <a:latin typeface="Meiryo UI" panose="020B0604030504040204" pitchFamily="50" charset="-128"/>
              <a:ea typeface="Meiryo UI" panose="020B0604030504040204" pitchFamily="50" charset="-128"/>
            </a:endParaRPr>
          </a:p>
        </p:txBody>
      </p:sp>
      <p:pic>
        <p:nvPicPr>
          <p:cNvPr id="38948" name="図 5">
            <a:extLst>
              <a:ext uri="{FF2B5EF4-FFF2-40B4-BE49-F238E27FC236}">
                <a16:creationId xmlns:a16="http://schemas.microsoft.com/office/drawing/2014/main" id="{9EAC971D-7113-44B5-A02D-C1F6E0439C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51000" y="4954588"/>
            <a:ext cx="4427538" cy="119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49" name="AutoShape 6148">
            <a:extLst>
              <a:ext uri="{FF2B5EF4-FFF2-40B4-BE49-F238E27FC236}">
                <a16:creationId xmlns:a16="http://schemas.microsoft.com/office/drawing/2014/main" id="{3BD480A5-13C2-4FF9-84B2-9BE17DDD7A5D}"/>
              </a:ext>
            </a:extLst>
          </p:cNvPr>
          <p:cNvSpPr>
            <a:spLocks noChangeArrowheads="1"/>
          </p:cNvSpPr>
          <p:nvPr/>
        </p:nvSpPr>
        <p:spPr bwMode="auto">
          <a:xfrm>
            <a:off x="6815138" y="2111376"/>
            <a:ext cx="3556000" cy="352425"/>
          </a:xfrm>
          <a:prstGeom prst="roundRect">
            <a:avLst>
              <a:gd name="adj" fmla="val 20051"/>
            </a:avLst>
          </a:prstGeom>
          <a:solidFill>
            <a:srgbClr val="CCFFCC">
              <a:alpha val="50195"/>
            </a:srgbClr>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3600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lnSpc>
                <a:spcPct val="90000"/>
              </a:lnSpc>
            </a:pPr>
            <a:r>
              <a:rPr lang="ja-JP" altLang="en-US" sz="1600" i="0">
                <a:solidFill>
                  <a:srgbClr val="000000"/>
                </a:solidFill>
                <a:latin typeface="Times New Roman" panose="02020603050405020304" pitchFamily="18" charset="0"/>
                <a:ea typeface="HGP創英角ｺﾞｼｯｸUB" panose="020B0900000000000000" pitchFamily="50" charset="-128"/>
              </a:rPr>
              <a:t>＜ＪＩＴ思想＞エネルギーは生産量に</a:t>
            </a:r>
            <a:r>
              <a:rPr lang="ja-JP" altLang="en-US" sz="1600" i="0">
                <a:solidFill>
                  <a:srgbClr val="FF0000"/>
                </a:solidFill>
                <a:latin typeface="Times New Roman" panose="02020603050405020304" pitchFamily="18" charset="0"/>
                <a:ea typeface="HGP創英角ｺﾞｼｯｸUB" panose="020B0900000000000000" pitchFamily="50" charset="-128"/>
              </a:rPr>
              <a:t>比例　　</a:t>
            </a:r>
          </a:p>
        </p:txBody>
      </p:sp>
      <p:sp>
        <p:nvSpPr>
          <p:cNvPr id="26664" name="テキスト ボックス 6">
            <a:extLst>
              <a:ext uri="{FF2B5EF4-FFF2-40B4-BE49-F238E27FC236}">
                <a16:creationId xmlns:a16="http://schemas.microsoft.com/office/drawing/2014/main" id="{18233DCC-E418-4BFD-AC91-A689024C256D}"/>
              </a:ext>
            </a:extLst>
          </p:cNvPr>
          <p:cNvSpPr txBox="1">
            <a:spLocks noChangeArrowheads="1"/>
          </p:cNvSpPr>
          <p:nvPr/>
        </p:nvSpPr>
        <p:spPr bwMode="auto">
          <a:xfrm rot="19980000">
            <a:off x="7097714" y="3970339"/>
            <a:ext cx="27828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defRPr/>
            </a:pPr>
            <a:r>
              <a:rPr lang="ja-JP" altLang="en-US" sz="1600" b="1" i="0" dirty="0">
                <a:solidFill>
                  <a:srgbClr val="008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正味エネルギー線（理想線）</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en-US" dirty="0"/>
              <a:t>Central version management</a:t>
            </a:r>
          </a:p>
        </p:txBody>
      </p:sp>
      <p:sp>
        <p:nvSpPr>
          <p:cNvPr id="11" name="Espace réservé du contenu 5"/>
          <p:cNvSpPr txBox="1">
            <a:spLocks/>
          </p:cNvSpPr>
          <p:nvPr/>
        </p:nvSpPr>
        <p:spPr>
          <a:xfrm>
            <a:off x="745914" y="1648319"/>
            <a:ext cx="4283286" cy="480146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Arial" panose="020B0604020202020204" pitchFamily="34" charset="0"/>
              <a:buChar char="•"/>
            </a:pPr>
            <a:r>
              <a:rPr lang="en-US" sz="2200" i="0">
                <a:solidFill>
                  <a:schemeClr val="tx1"/>
                </a:solidFill>
                <a:latin typeface="Segoe UI Semilight" panose="020B0402040204020203" pitchFamily="34" charset="0"/>
                <a:cs typeface="Segoe UI Semilight" panose="020B0402040204020203" pitchFamily="34" charset="0"/>
              </a:rPr>
              <a:t>3 </a:t>
            </a:r>
            <a:r>
              <a:rPr lang="en-US" sz="2200" i="0" dirty="0">
                <a:solidFill>
                  <a:schemeClr val="tx1"/>
                </a:solidFill>
                <a:latin typeface="Segoe UI Semilight" panose="020B0402040204020203" pitchFamily="34" charset="0"/>
                <a:cs typeface="Segoe UI Semilight" panose="020B0402040204020203" pitchFamily="34" charset="0"/>
              </a:rPr>
              <a:t>digits numbering system</a:t>
            </a:r>
          </a:p>
          <a:p>
            <a:pPr>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Product version display </a:t>
            </a:r>
          </a:p>
          <a:p>
            <a:pPr lvl="1">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Project version created </a:t>
            </a:r>
          </a:p>
          <a:p>
            <a:pPr lvl="1">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Project version modified</a:t>
            </a:r>
          </a:p>
          <a:p>
            <a:pPr>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Status PRE-REF</a:t>
            </a:r>
          </a:p>
          <a:p>
            <a:pPr>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System variable to check if a new version is available</a:t>
            </a:r>
          </a:p>
          <a:p>
            <a:pPr>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New standard action to open the central project management on a function key</a:t>
            </a:r>
          </a:p>
          <a:p>
            <a:pPr>
              <a:buClrTx/>
              <a:buFont typeface="Arial" panose="020B0604020202020204" pitchFamily="34" charset="0"/>
              <a:buChar char="•"/>
            </a:pPr>
            <a:r>
              <a:rPr lang="en-US" sz="2200" i="0" dirty="0">
                <a:solidFill>
                  <a:schemeClr val="tx1"/>
                </a:solidFill>
                <a:latin typeface="Segoe UI Semilight" panose="020B0402040204020203" pitchFamily="34" charset="0"/>
                <a:cs typeface="Segoe UI Semilight" panose="020B0402040204020203" pitchFamily="34" charset="0"/>
              </a:rPr>
              <a:t>New command line argument to start a specific version</a:t>
            </a:r>
          </a:p>
          <a:p>
            <a:pPr>
              <a:buClrTx/>
              <a:buFont typeface="Arial" panose="020B0604020202020204" pitchFamily="34" charset="0"/>
              <a:buChar char="•"/>
            </a:pPr>
            <a:endParaRPr lang="en-US" sz="3600" i="0" dirty="0">
              <a:solidFill>
                <a:schemeClr val="tx1"/>
              </a:solidFill>
              <a:latin typeface="Segoe UI Semilight" panose="020B0402040204020203" pitchFamily="34" charset="0"/>
              <a:cs typeface="Segoe UI Semilight" panose="020B0402040204020203" pitchFamily="34" charset="0"/>
            </a:endParaRPr>
          </a:p>
        </p:txBody>
      </p:sp>
      <p:sp>
        <p:nvSpPr>
          <p:cNvPr id="14" name="Titre 13"/>
          <p:cNvSpPr>
            <a:spLocks noGrp="1"/>
          </p:cNvSpPr>
          <p:nvPr>
            <p:ph type="title"/>
          </p:nvPr>
        </p:nvSpPr>
        <p:spPr>
          <a:xfrm>
            <a:off x="0" y="194057"/>
            <a:ext cx="1964824" cy="720000"/>
          </a:xfrm>
        </p:spPr>
        <p:txBody>
          <a:bodyPr/>
          <a:lstStyle/>
          <a:p>
            <a:r>
              <a:rPr lang="en-US" dirty="0"/>
              <a:t>Configuration</a:t>
            </a:r>
          </a:p>
        </p:txBody>
      </p:sp>
      <p:sp>
        <p:nvSpPr>
          <p:cNvPr id="2" name="Espace réservé du texte 1"/>
          <p:cNvSpPr>
            <a:spLocks noGrp="1"/>
          </p:cNvSpPr>
          <p:nvPr>
            <p:ph type="body" sz="half" idx="11"/>
          </p:nvPr>
        </p:nvSpPr>
        <p:spPr/>
        <p:txBody>
          <a:bodyPr/>
          <a:lstStyle/>
          <a:p>
            <a:r>
              <a:rPr lang="en-US" dirty="0"/>
              <a:t>News</a:t>
            </a:r>
          </a:p>
        </p:txBody>
      </p:sp>
      <p:grpSp>
        <p:nvGrpSpPr>
          <p:cNvPr id="4" name="Groupe 3"/>
          <p:cNvGrpSpPr/>
          <p:nvPr/>
        </p:nvGrpSpPr>
        <p:grpSpPr>
          <a:xfrm>
            <a:off x="5162895" y="1879493"/>
            <a:ext cx="6826594" cy="3410964"/>
            <a:chOff x="4616788" y="1847596"/>
            <a:chExt cx="7457761" cy="3726332"/>
          </a:xfrm>
        </p:grpSpPr>
        <p:pic>
          <p:nvPicPr>
            <p:cNvPr id="3" name="Image 2"/>
            <p:cNvPicPr>
              <a:picLocks noChangeAspect="1"/>
            </p:cNvPicPr>
            <p:nvPr/>
          </p:nvPicPr>
          <p:blipFill>
            <a:blip r:embed="rId3"/>
            <a:stretch>
              <a:fillRect/>
            </a:stretch>
          </p:blipFill>
          <p:spPr>
            <a:xfrm>
              <a:off x="4616788" y="1847596"/>
              <a:ext cx="7457761" cy="3726332"/>
            </a:xfrm>
            <a:prstGeom prst="rect">
              <a:avLst/>
            </a:prstGeom>
          </p:spPr>
        </p:pic>
        <p:sp>
          <p:nvSpPr>
            <p:cNvPr id="9" name="Rectangle 8"/>
            <p:cNvSpPr/>
            <p:nvPr/>
          </p:nvSpPr>
          <p:spPr>
            <a:xfrm>
              <a:off x="7558858" y="2616676"/>
              <a:ext cx="1213002" cy="180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8951724" y="4375295"/>
              <a:ext cx="1213002" cy="1807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463164" y="3304258"/>
              <a:ext cx="4019997" cy="297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77794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a:t>Application Explorer</a:t>
            </a:r>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4" name="Titre 13"/>
          <p:cNvSpPr>
            <a:spLocks noGrp="1"/>
          </p:cNvSpPr>
          <p:nvPr>
            <p:ph type="title"/>
          </p:nvPr>
        </p:nvSpPr>
        <p:spPr>
          <a:xfrm>
            <a:off x="0" y="194057"/>
            <a:ext cx="1964824" cy="720000"/>
          </a:xfrm>
        </p:spPr>
        <p:txBody>
          <a:bodyPr/>
          <a:lstStyle/>
          <a:p>
            <a:r>
              <a:rPr lang="en-US" dirty="0"/>
              <a:t>Configuration</a:t>
            </a:r>
            <a:endParaRPr lang="fr-FR" dirty="0"/>
          </a:p>
        </p:txBody>
      </p:sp>
      <p:sp>
        <p:nvSpPr>
          <p:cNvPr id="7" name="Espace réservé du contenu 5"/>
          <p:cNvSpPr txBox="1">
            <a:spLocks/>
          </p:cNvSpPr>
          <p:nvPr/>
        </p:nvSpPr>
        <p:spPr>
          <a:xfrm>
            <a:off x="551912" y="1595421"/>
            <a:ext cx="5423585"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fr-FR" b="1" i="0" dirty="0">
                <a:solidFill>
                  <a:schemeClr val="tx1"/>
                </a:solidFill>
                <a:latin typeface="Segoe UI Semilight" panose="020B0402040204020203" pitchFamily="34" charset="0"/>
                <a:cs typeface="Segoe UI Semilight" panose="020B0402040204020203" pitchFamily="34" charset="0"/>
              </a:rPr>
              <a:t>CIMWAY data acquisition </a:t>
            </a:r>
            <a:r>
              <a:rPr lang="fr-FR" b="1" i="0" dirty="0" err="1">
                <a:solidFill>
                  <a:schemeClr val="tx1"/>
                </a:solidFill>
                <a:latin typeface="Segoe UI Semilight" panose="020B0402040204020203" pitchFamily="34" charset="0"/>
                <a:cs typeface="Segoe UI Semilight" panose="020B0402040204020203" pitchFamily="34" charset="0"/>
              </a:rPr>
              <a:t>status</a:t>
            </a:r>
            <a:endParaRPr lang="fr-FR" i="0" dirty="0">
              <a:solidFill>
                <a:schemeClr val="tx1"/>
              </a:solidFill>
              <a:latin typeface="Segoe UI Semilight" panose="020B0402040204020203" pitchFamily="34" charset="0"/>
              <a:cs typeface="Segoe UI Semilight" panose="020B0402040204020203" pitchFamily="34" charset="0"/>
            </a:endParaRPr>
          </a:p>
        </p:txBody>
      </p:sp>
      <p:pic>
        <p:nvPicPr>
          <p:cNvPr id="2" name="Image 1"/>
          <p:cNvPicPr>
            <a:picLocks noChangeAspect="1"/>
          </p:cNvPicPr>
          <p:nvPr/>
        </p:nvPicPr>
        <p:blipFill>
          <a:blip r:embed="rId2"/>
          <a:stretch>
            <a:fillRect/>
          </a:stretch>
        </p:blipFill>
        <p:spPr>
          <a:xfrm>
            <a:off x="465767" y="2072514"/>
            <a:ext cx="10722269" cy="2232853"/>
          </a:xfrm>
          <a:prstGeom prst="rect">
            <a:avLst/>
          </a:prstGeom>
        </p:spPr>
      </p:pic>
      <p:pic>
        <p:nvPicPr>
          <p:cNvPr id="3" name="Image 2"/>
          <p:cNvPicPr>
            <a:picLocks noChangeAspect="1"/>
          </p:cNvPicPr>
          <p:nvPr/>
        </p:nvPicPr>
        <p:blipFill>
          <a:blip r:embed="rId3"/>
          <a:stretch>
            <a:fillRect/>
          </a:stretch>
        </p:blipFill>
        <p:spPr>
          <a:xfrm>
            <a:off x="5231218" y="4114775"/>
            <a:ext cx="5404922" cy="2498704"/>
          </a:xfrm>
          <a:prstGeom prst="rect">
            <a:avLst/>
          </a:prstGeom>
        </p:spPr>
      </p:pic>
      <p:sp>
        <p:nvSpPr>
          <p:cNvPr id="4" name="Rectangle 3"/>
          <p:cNvSpPr/>
          <p:nvPr/>
        </p:nvSpPr>
        <p:spPr>
          <a:xfrm>
            <a:off x="2711302" y="3434316"/>
            <a:ext cx="786810" cy="1488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4444408" y="2999295"/>
            <a:ext cx="786810" cy="2316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7272668" y="3277069"/>
            <a:ext cx="3363471" cy="3061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991984" y="3522727"/>
            <a:ext cx="1100471" cy="461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37952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a:t>Application Explorer</a:t>
            </a:r>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4" name="Titre 13"/>
          <p:cNvSpPr>
            <a:spLocks noGrp="1"/>
          </p:cNvSpPr>
          <p:nvPr>
            <p:ph type="title"/>
          </p:nvPr>
        </p:nvSpPr>
        <p:spPr>
          <a:xfrm>
            <a:off x="0" y="194057"/>
            <a:ext cx="1964824" cy="720000"/>
          </a:xfrm>
        </p:spPr>
        <p:txBody>
          <a:bodyPr/>
          <a:lstStyle/>
          <a:p>
            <a:r>
              <a:rPr lang="en-US" dirty="0"/>
              <a:t>Configuration</a:t>
            </a:r>
            <a:endParaRPr lang="fr-FR" dirty="0"/>
          </a:p>
        </p:txBody>
      </p:sp>
      <p:sp>
        <p:nvSpPr>
          <p:cNvPr id="10" name="Espace réservé du contenu 5"/>
          <p:cNvSpPr txBox="1">
            <a:spLocks/>
          </p:cNvSpPr>
          <p:nvPr/>
        </p:nvSpPr>
        <p:spPr>
          <a:xfrm>
            <a:off x="780016" y="1734427"/>
            <a:ext cx="3870874" cy="4562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fr-FR" b="1" i="0" dirty="0">
                <a:solidFill>
                  <a:schemeClr val="tx1"/>
                </a:solidFill>
                <a:latin typeface="Segoe UI Semilight" panose="020B0402040204020203" pitchFamily="34" charset="0"/>
                <a:cs typeface="Segoe UI Semilight" panose="020B0402040204020203" pitchFamily="34" charset="0"/>
              </a:rPr>
              <a:t>Networking </a:t>
            </a:r>
            <a:r>
              <a:rPr lang="fr-FR" b="1" i="0" dirty="0" err="1">
                <a:solidFill>
                  <a:schemeClr val="tx1"/>
                </a:solidFill>
                <a:latin typeface="Segoe UI Semilight" panose="020B0402040204020203" pitchFamily="34" charset="0"/>
                <a:cs typeface="Segoe UI Semilight" panose="020B0402040204020203" pitchFamily="34" charset="0"/>
              </a:rPr>
              <a:t>status</a:t>
            </a:r>
            <a:endParaRPr lang="fr-FR" i="0" dirty="0">
              <a:solidFill>
                <a:schemeClr val="tx1"/>
              </a:solidFill>
              <a:latin typeface="Segoe UI Semilight" panose="020B0402040204020203" pitchFamily="34" charset="0"/>
              <a:cs typeface="Segoe UI Semilight" panose="020B0402040204020203" pitchFamily="34" charset="0"/>
            </a:endParaRPr>
          </a:p>
        </p:txBody>
      </p:sp>
      <p:pic>
        <p:nvPicPr>
          <p:cNvPr id="3" name="Image 2"/>
          <p:cNvPicPr>
            <a:picLocks noChangeAspect="1"/>
          </p:cNvPicPr>
          <p:nvPr/>
        </p:nvPicPr>
        <p:blipFill>
          <a:blip r:embed="rId2"/>
          <a:stretch>
            <a:fillRect/>
          </a:stretch>
        </p:blipFill>
        <p:spPr>
          <a:xfrm>
            <a:off x="877666" y="2811422"/>
            <a:ext cx="9373412" cy="1783235"/>
          </a:xfrm>
          <a:prstGeom prst="rect">
            <a:avLst/>
          </a:prstGeom>
        </p:spPr>
      </p:pic>
      <p:sp>
        <p:nvSpPr>
          <p:cNvPr id="12" name="Rectangle 11"/>
          <p:cNvSpPr/>
          <p:nvPr/>
        </p:nvSpPr>
        <p:spPr>
          <a:xfrm>
            <a:off x="2913318" y="3587201"/>
            <a:ext cx="861239" cy="2830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4859079" y="3304151"/>
            <a:ext cx="5305647" cy="12905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838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en-US" dirty="0"/>
              <a:t>Application Architect</a:t>
            </a:r>
          </a:p>
        </p:txBody>
      </p:sp>
      <p:sp>
        <p:nvSpPr>
          <p:cNvPr id="9" name="Espace réservé du texte 4"/>
          <p:cNvSpPr>
            <a:spLocks noGrp="1"/>
          </p:cNvSpPr>
          <p:nvPr>
            <p:ph type="body" sz="half" idx="11"/>
          </p:nvPr>
        </p:nvSpPr>
        <p:spPr>
          <a:xfrm>
            <a:off x="2207567" y="836712"/>
            <a:ext cx="9410619" cy="504056"/>
          </a:xfrm>
        </p:spPr>
        <p:txBody>
          <a:bodyPr/>
          <a:lstStyle/>
          <a:p>
            <a:r>
              <a:rPr lang="en-US" dirty="0"/>
              <a:t>News</a:t>
            </a:r>
          </a:p>
        </p:txBody>
      </p:sp>
      <p:sp>
        <p:nvSpPr>
          <p:cNvPr id="11" name="Espace réservé du contenu 5"/>
          <p:cNvSpPr txBox="1">
            <a:spLocks/>
          </p:cNvSpPr>
          <p:nvPr/>
        </p:nvSpPr>
        <p:spPr>
          <a:xfrm>
            <a:off x="881054" y="1716293"/>
            <a:ext cx="6136434" cy="872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b="1" i="0" dirty="0">
                <a:solidFill>
                  <a:schemeClr val="tx1"/>
                </a:solidFill>
                <a:latin typeface="Segoe UI Semilight" panose="020B0402040204020203" pitchFamily="34" charset="0"/>
                <a:cs typeface="Segoe UI Semilight" panose="020B0402040204020203" pitchFamily="34" charset="0"/>
              </a:rPr>
              <a:t>Geolocation objects</a:t>
            </a:r>
          </a:p>
          <a:p>
            <a:pPr lvl="1">
              <a:buClrTx/>
              <a:buFont typeface="Arial" panose="020B0604020202020204" pitchFamily="34" charset="0"/>
              <a:buChar char="•"/>
            </a:pPr>
            <a:r>
              <a:rPr lang="en-US" sz="2000" i="0" dirty="0">
                <a:solidFill>
                  <a:schemeClr val="tx1"/>
                </a:solidFill>
                <a:latin typeface="Segoe UI Semilight" panose="020B0402040204020203" pitchFamily="34" charset="0"/>
                <a:cs typeface="Segoe UI Semilight" panose="020B0402040204020203" pitchFamily="34" charset="0"/>
              </a:rPr>
              <a:t>Declare geotag, locations, actions, dashboard</a:t>
            </a:r>
          </a:p>
        </p:txBody>
      </p:sp>
      <p:sp>
        <p:nvSpPr>
          <p:cNvPr id="14" name="Titre 13"/>
          <p:cNvSpPr>
            <a:spLocks noGrp="1"/>
          </p:cNvSpPr>
          <p:nvPr>
            <p:ph type="title"/>
          </p:nvPr>
        </p:nvSpPr>
        <p:spPr>
          <a:xfrm>
            <a:off x="0" y="194057"/>
            <a:ext cx="1964824" cy="720000"/>
          </a:xfrm>
        </p:spPr>
        <p:txBody>
          <a:bodyPr/>
          <a:lstStyle/>
          <a:p>
            <a:r>
              <a:rPr lang="en-US" dirty="0"/>
              <a:t>Configuration</a:t>
            </a:r>
          </a:p>
        </p:txBody>
      </p:sp>
      <p:sp>
        <p:nvSpPr>
          <p:cNvPr id="7" name="Espace réservé du contenu 5"/>
          <p:cNvSpPr txBox="1">
            <a:spLocks/>
          </p:cNvSpPr>
          <p:nvPr/>
        </p:nvSpPr>
        <p:spPr>
          <a:xfrm>
            <a:off x="907606" y="3209461"/>
            <a:ext cx="57217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en-US" i="0" dirty="0">
              <a:solidFill>
                <a:schemeClr val="tx1"/>
              </a:solidFill>
              <a:latin typeface="Segoe UI" panose="020B0502040204020203" pitchFamily="34" charset="0"/>
              <a:cs typeface="Segoe UI" panose="020B0502040204020203" pitchFamily="34" charset="0"/>
            </a:endParaRPr>
          </a:p>
        </p:txBody>
      </p:sp>
      <p:sp>
        <p:nvSpPr>
          <p:cNvPr id="10" name="Espace réservé du contenu 5"/>
          <p:cNvSpPr txBox="1">
            <a:spLocks/>
          </p:cNvSpPr>
          <p:nvPr/>
        </p:nvSpPr>
        <p:spPr>
          <a:xfrm>
            <a:off x="907606" y="4311185"/>
            <a:ext cx="63313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en-US" i="0" dirty="0">
              <a:solidFill>
                <a:schemeClr val="tx1"/>
              </a:solidFill>
              <a:latin typeface="Segoe UI" panose="020B0502040204020203" pitchFamily="34" charset="0"/>
              <a:cs typeface="Segoe UI" panose="020B0502040204020203" pitchFamily="34" charset="0"/>
            </a:endParaRPr>
          </a:p>
        </p:txBody>
      </p:sp>
      <p:pic>
        <p:nvPicPr>
          <p:cNvPr id="12" name="Image 11"/>
          <p:cNvPicPr>
            <a:picLocks noChangeAspect="1"/>
          </p:cNvPicPr>
          <p:nvPr/>
        </p:nvPicPr>
        <p:blipFill>
          <a:blip r:embed="rId3"/>
          <a:stretch>
            <a:fillRect/>
          </a:stretch>
        </p:blipFill>
        <p:spPr>
          <a:xfrm>
            <a:off x="106251" y="2949377"/>
            <a:ext cx="5041126" cy="2723616"/>
          </a:xfrm>
          <a:prstGeom prst="rect">
            <a:avLst/>
          </a:prstGeom>
        </p:spPr>
      </p:pic>
      <p:pic>
        <p:nvPicPr>
          <p:cNvPr id="13" name="Image 12"/>
          <p:cNvPicPr>
            <a:picLocks noChangeAspect="1"/>
          </p:cNvPicPr>
          <p:nvPr/>
        </p:nvPicPr>
        <p:blipFill rotWithShape="1">
          <a:blip r:embed="rId4"/>
          <a:srcRect r="32147"/>
          <a:stretch/>
        </p:blipFill>
        <p:spPr>
          <a:xfrm>
            <a:off x="5418626" y="2768699"/>
            <a:ext cx="2795620" cy="3623949"/>
          </a:xfrm>
          <a:prstGeom prst="rect">
            <a:avLst/>
          </a:prstGeom>
        </p:spPr>
      </p:pic>
      <p:pic>
        <p:nvPicPr>
          <p:cNvPr id="15" name="Image 14"/>
          <p:cNvPicPr>
            <a:picLocks noChangeAspect="1"/>
          </p:cNvPicPr>
          <p:nvPr/>
        </p:nvPicPr>
        <p:blipFill rotWithShape="1">
          <a:blip r:embed="rId5"/>
          <a:srcRect l="2909" r="6267"/>
          <a:stretch/>
        </p:blipFill>
        <p:spPr>
          <a:xfrm>
            <a:off x="8484337" y="2768699"/>
            <a:ext cx="3629389" cy="3567684"/>
          </a:xfrm>
          <a:prstGeom prst="rect">
            <a:avLst/>
          </a:prstGeom>
        </p:spPr>
      </p:pic>
    </p:spTree>
    <p:extLst>
      <p:ext uri="{BB962C8B-B14F-4D97-AF65-F5344CB8AC3E}">
        <p14:creationId xmlns:p14="http://schemas.microsoft.com/office/powerpoint/2010/main" val="3148748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a:t>Application Architect</a:t>
            </a:r>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1" name="Espace réservé du contenu 5"/>
          <p:cNvSpPr txBox="1">
            <a:spLocks/>
          </p:cNvSpPr>
          <p:nvPr/>
        </p:nvSpPr>
        <p:spPr>
          <a:xfrm>
            <a:off x="525212" y="3308922"/>
            <a:ext cx="4620946" cy="100226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fr-FR" b="1" i="0" dirty="0">
                <a:solidFill>
                  <a:schemeClr val="tx1"/>
                </a:solidFill>
                <a:latin typeface="Segoe UI Semilight" panose="020B0402040204020203" pitchFamily="34" charset="0"/>
                <a:cs typeface="Segoe UI Semilight" panose="020B0402040204020203" pitchFamily="34" charset="0"/>
              </a:rPr>
              <a:t>Select </a:t>
            </a:r>
            <a:r>
              <a:rPr lang="fr-FR" b="1" i="0" dirty="0" err="1">
                <a:solidFill>
                  <a:schemeClr val="tx1"/>
                </a:solidFill>
                <a:latin typeface="Segoe UI Semilight" panose="020B0402040204020203" pitchFamily="34" charset="0"/>
                <a:cs typeface="Segoe UI Semilight" panose="020B0402040204020203" pitchFamily="34" charset="0"/>
              </a:rPr>
              <a:t>symbols</a:t>
            </a:r>
            <a:r>
              <a:rPr lang="fr-FR" b="1" i="0" dirty="0">
                <a:solidFill>
                  <a:schemeClr val="tx1"/>
                </a:solidFill>
                <a:latin typeface="Segoe UI Semilight" panose="020B0402040204020203" pitchFamily="34" charset="0"/>
                <a:cs typeface="Segoe UI Semilight" panose="020B0402040204020203" pitchFamily="34" charset="0"/>
              </a:rPr>
              <a:t> </a:t>
            </a:r>
            <a:r>
              <a:rPr lang="fr-FR" b="1" i="0" dirty="0" err="1">
                <a:solidFill>
                  <a:schemeClr val="tx1"/>
                </a:solidFill>
                <a:latin typeface="Segoe UI Semilight" panose="020B0402040204020203" pitchFamily="34" charset="0"/>
                <a:cs typeface="Segoe UI Semilight" panose="020B0402040204020203" pitchFamily="34" charset="0"/>
              </a:rPr>
              <a:t>from</a:t>
            </a:r>
            <a:r>
              <a:rPr lang="fr-FR" b="1" i="0" dirty="0">
                <a:solidFill>
                  <a:schemeClr val="tx1"/>
                </a:solidFill>
                <a:latin typeface="Segoe UI Semilight" panose="020B0402040204020203" pitchFamily="34" charset="0"/>
                <a:cs typeface="Segoe UI Semilight" panose="020B0402040204020203" pitchFamily="34" charset="0"/>
              </a:rPr>
              <a:t> Application Architect </a:t>
            </a:r>
            <a:r>
              <a:rPr lang="fr-FR" b="1" i="0" dirty="0" err="1">
                <a:solidFill>
                  <a:schemeClr val="tx1"/>
                </a:solidFill>
                <a:latin typeface="Segoe UI Semilight" panose="020B0402040204020203" pitchFamily="34" charset="0"/>
                <a:cs typeface="Segoe UI Semilight" panose="020B0402040204020203" pitchFamily="34" charset="0"/>
              </a:rPr>
              <a:t>templates</a:t>
            </a:r>
            <a:endParaRPr lang="fr-FR" b="1"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p:txBody>
      </p:sp>
      <p:sp>
        <p:nvSpPr>
          <p:cNvPr id="14" name="Titre 13"/>
          <p:cNvSpPr>
            <a:spLocks noGrp="1"/>
          </p:cNvSpPr>
          <p:nvPr>
            <p:ph type="title"/>
          </p:nvPr>
        </p:nvSpPr>
        <p:spPr>
          <a:xfrm>
            <a:off x="0" y="194057"/>
            <a:ext cx="1964824" cy="720000"/>
          </a:xfrm>
        </p:spPr>
        <p:txBody>
          <a:bodyPr/>
          <a:lstStyle/>
          <a:p>
            <a:r>
              <a:rPr lang="en-US" dirty="0"/>
              <a:t>Configuration</a:t>
            </a:r>
            <a:endParaRPr lang="fr-FR" dirty="0"/>
          </a:p>
        </p:txBody>
      </p:sp>
      <p:sp>
        <p:nvSpPr>
          <p:cNvPr id="10" name="Espace réservé du contenu 5"/>
          <p:cNvSpPr txBox="1">
            <a:spLocks/>
          </p:cNvSpPr>
          <p:nvPr/>
        </p:nvSpPr>
        <p:spPr>
          <a:xfrm>
            <a:off x="907606" y="4311185"/>
            <a:ext cx="63313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pic>
        <p:nvPicPr>
          <p:cNvPr id="12" name="Image 11"/>
          <p:cNvPicPr>
            <a:picLocks noChangeAspect="1"/>
          </p:cNvPicPr>
          <p:nvPr/>
        </p:nvPicPr>
        <p:blipFill rotWithShape="1">
          <a:blip r:embed="rId3"/>
          <a:srcRect r="39431" b="72320"/>
          <a:stretch/>
        </p:blipFill>
        <p:spPr>
          <a:xfrm>
            <a:off x="3128272" y="1605229"/>
            <a:ext cx="2586094" cy="983464"/>
          </a:xfrm>
          <a:prstGeom prst="rect">
            <a:avLst/>
          </a:prstGeom>
        </p:spPr>
      </p:pic>
      <p:pic>
        <p:nvPicPr>
          <p:cNvPr id="13" name="Image 12"/>
          <p:cNvPicPr/>
          <p:nvPr/>
        </p:nvPicPr>
        <p:blipFill>
          <a:blip r:embed="rId4"/>
          <a:stretch>
            <a:fillRect/>
          </a:stretch>
        </p:blipFill>
        <p:spPr>
          <a:xfrm>
            <a:off x="5983804" y="1616832"/>
            <a:ext cx="5902645" cy="4146775"/>
          </a:xfrm>
          <a:prstGeom prst="rect">
            <a:avLst/>
          </a:prstGeom>
        </p:spPr>
      </p:pic>
    </p:spTree>
    <p:extLst>
      <p:ext uri="{BB962C8B-B14F-4D97-AF65-F5344CB8AC3E}">
        <p14:creationId xmlns:p14="http://schemas.microsoft.com/office/powerpoint/2010/main" val="20037696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a:t>Application Architect</a:t>
            </a:r>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1" name="Espace réservé du contenu 5"/>
          <p:cNvSpPr txBox="1">
            <a:spLocks/>
          </p:cNvSpPr>
          <p:nvPr/>
        </p:nvSpPr>
        <p:spPr>
          <a:xfrm>
            <a:off x="732361" y="1863792"/>
            <a:ext cx="9591853" cy="59182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fr-FR" b="1" i="0" dirty="0">
                <a:solidFill>
                  <a:schemeClr val="tx1"/>
                </a:solidFill>
                <a:latin typeface="Segoe UI Semilight" panose="020B0402040204020203" pitchFamily="34" charset="0"/>
                <a:cs typeface="Segoe UI Semilight" panose="020B0402040204020203" pitchFamily="34" charset="0"/>
              </a:rPr>
              <a:t>Select SCADA Basic </a:t>
            </a:r>
            <a:r>
              <a:rPr lang="fr-FR" b="1" i="0" dirty="0" err="1">
                <a:solidFill>
                  <a:schemeClr val="tx1"/>
                </a:solidFill>
                <a:latin typeface="Segoe UI Semilight" panose="020B0402040204020203" pitchFamily="34" charset="0"/>
                <a:cs typeface="Segoe UI Semilight" panose="020B0402040204020203" pitchFamily="34" charset="0"/>
              </a:rPr>
              <a:t>executed</a:t>
            </a:r>
            <a:r>
              <a:rPr lang="fr-FR" b="1" i="0" dirty="0">
                <a:solidFill>
                  <a:schemeClr val="tx1"/>
                </a:solidFill>
                <a:latin typeface="Segoe UI Semilight" panose="020B0402040204020203" pitchFamily="34" charset="0"/>
                <a:cs typeface="Segoe UI Semilight" panose="020B0402040204020203" pitchFamily="34" charset="0"/>
              </a:rPr>
              <a:t> at </a:t>
            </a:r>
            <a:r>
              <a:rPr lang="fr-FR" b="1" i="0" dirty="0" err="1">
                <a:solidFill>
                  <a:schemeClr val="tx1"/>
                </a:solidFill>
                <a:latin typeface="Segoe UI Semilight" panose="020B0402040204020203" pitchFamily="34" charset="0"/>
                <a:cs typeface="Segoe UI Semilight" panose="020B0402040204020203" pitchFamily="34" charset="0"/>
              </a:rPr>
              <a:t>mimic</a:t>
            </a:r>
            <a:r>
              <a:rPr lang="fr-FR" b="1" i="0" dirty="0">
                <a:solidFill>
                  <a:schemeClr val="tx1"/>
                </a:solidFill>
                <a:latin typeface="Segoe UI Semilight" panose="020B0402040204020203" pitchFamily="34" charset="0"/>
                <a:cs typeface="Segoe UI Semilight" panose="020B0402040204020203" pitchFamily="34" charset="0"/>
              </a:rPr>
              <a:t> </a:t>
            </a:r>
            <a:r>
              <a:rPr lang="fr-FR" b="1" i="0" dirty="0" err="1">
                <a:solidFill>
                  <a:schemeClr val="tx1"/>
                </a:solidFill>
                <a:latin typeface="Segoe UI Semilight" panose="020B0402040204020203" pitchFamily="34" charset="0"/>
                <a:cs typeface="Segoe UI Semilight" panose="020B0402040204020203" pitchFamily="34" charset="0"/>
              </a:rPr>
              <a:t>opening</a:t>
            </a:r>
            <a:r>
              <a:rPr lang="fr-FR" b="1" i="0" dirty="0">
                <a:solidFill>
                  <a:schemeClr val="tx1"/>
                </a:solidFill>
                <a:latin typeface="Segoe UI Semilight" panose="020B0402040204020203" pitchFamily="34" charset="0"/>
                <a:cs typeface="Segoe UI Semilight" panose="020B0402040204020203" pitchFamily="34" charset="0"/>
              </a:rPr>
              <a:t>/</a:t>
            </a:r>
            <a:r>
              <a:rPr lang="fr-FR" b="1" i="0" dirty="0" err="1">
                <a:solidFill>
                  <a:schemeClr val="tx1"/>
                </a:solidFill>
                <a:latin typeface="Segoe UI Semilight" panose="020B0402040204020203" pitchFamily="34" charset="0"/>
                <a:cs typeface="Segoe UI Semilight" panose="020B0402040204020203" pitchFamily="34" charset="0"/>
              </a:rPr>
              <a:t>closing</a:t>
            </a: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p:txBody>
      </p:sp>
      <p:sp>
        <p:nvSpPr>
          <p:cNvPr id="14" name="Titre 13"/>
          <p:cNvSpPr>
            <a:spLocks noGrp="1"/>
          </p:cNvSpPr>
          <p:nvPr>
            <p:ph type="title"/>
          </p:nvPr>
        </p:nvSpPr>
        <p:spPr>
          <a:xfrm>
            <a:off x="0" y="194057"/>
            <a:ext cx="1964824" cy="720000"/>
          </a:xfrm>
        </p:spPr>
        <p:txBody>
          <a:bodyPr/>
          <a:lstStyle/>
          <a:p>
            <a:r>
              <a:rPr lang="en-US" dirty="0"/>
              <a:t>Configuration</a:t>
            </a:r>
            <a:endParaRPr lang="fr-FR" dirty="0"/>
          </a:p>
        </p:txBody>
      </p:sp>
      <p:sp>
        <p:nvSpPr>
          <p:cNvPr id="7" name="Espace réservé du contenu 5"/>
          <p:cNvSpPr txBox="1">
            <a:spLocks/>
          </p:cNvSpPr>
          <p:nvPr/>
        </p:nvSpPr>
        <p:spPr>
          <a:xfrm>
            <a:off x="907606" y="3209461"/>
            <a:ext cx="57217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0" name="Espace réservé du contenu 5"/>
          <p:cNvSpPr txBox="1">
            <a:spLocks/>
          </p:cNvSpPr>
          <p:nvPr/>
        </p:nvSpPr>
        <p:spPr>
          <a:xfrm>
            <a:off x="907606" y="4311185"/>
            <a:ext cx="63313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pic>
        <p:nvPicPr>
          <p:cNvPr id="12" name="Image 11"/>
          <p:cNvPicPr/>
          <p:nvPr/>
        </p:nvPicPr>
        <p:blipFill rotWithShape="1">
          <a:blip r:embed="rId3"/>
          <a:srcRect r="37238"/>
          <a:stretch/>
        </p:blipFill>
        <p:spPr>
          <a:xfrm>
            <a:off x="3671420" y="2882324"/>
            <a:ext cx="3567579" cy="3232308"/>
          </a:xfrm>
          <a:prstGeom prst="rect">
            <a:avLst/>
          </a:prstGeom>
        </p:spPr>
      </p:pic>
    </p:spTree>
    <p:extLst>
      <p:ext uri="{BB962C8B-B14F-4D97-AF65-F5344CB8AC3E}">
        <p14:creationId xmlns:p14="http://schemas.microsoft.com/office/powerpoint/2010/main" val="2875825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ous-titre 5"/>
          <p:cNvSpPr>
            <a:spLocks noGrp="1"/>
          </p:cNvSpPr>
          <p:nvPr>
            <p:ph type="subTitle" idx="11"/>
          </p:nvPr>
        </p:nvSpPr>
        <p:spPr>
          <a:xfrm>
            <a:off x="1231962" y="4125228"/>
            <a:ext cx="9144000" cy="1655762"/>
          </a:xfrm>
        </p:spPr>
        <p:txBody>
          <a:bodyPr vert="horz" lIns="91440" tIns="45720" rIns="91440" bIns="45720" rtlCol="0" anchor="t">
            <a:normAutofit/>
          </a:bodyPr>
          <a:lstStyle/>
          <a:p>
            <a:r>
              <a:rPr lang="fr-FR" sz="3600" dirty="0"/>
              <a:t>Intuitive. Interactive.</a:t>
            </a:r>
          </a:p>
        </p:txBody>
      </p:sp>
      <p:sp>
        <p:nvSpPr>
          <p:cNvPr id="18" name="Titre 1"/>
          <p:cNvSpPr>
            <a:spLocks noGrp="1"/>
          </p:cNvSpPr>
          <p:nvPr>
            <p:ph type="title"/>
          </p:nvPr>
        </p:nvSpPr>
        <p:spPr>
          <a:xfrm>
            <a:off x="1919536" y="1340768"/>
            <a:ext cx="8217561" cy="2337503"/>
          </a:xfrm>
        </p:spPr>
        <p:txBody>
          <a:bodyPr/>
          <a:lstStyle/>
          <a:p>
            <a:r>
              <a:rPr lang="fr-FR" dirty="0"/>
              <a:t>Interface</a:t>
            </a:r>
          </a:p>
        </p:txBody>
      </p:sp>
    </p:spTree>
    <p:extLst>
      <p:ext uri="{BB962C8B-B14F-4D97-AF65-F5344CB8AC3E}">
        <p14:creationId xmlns:p14="http://schemas.microsoft.com/office/powerpoint/2010/main" val="3350068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err="1"/>
              <a:t>Graphic</a:t>
            </a:r>
            <a:r>
              <a:rPr lang="fr-FR" dirty="0"/>
              <a:t> </a:t>
            </a:r>
            <a:r>
              <a:rPr lang="fr-FR" dirty="0" err="1"/>
              <a:t>features</a:t>
            </a:r>
            <a:endParaRPr lang="fr-FR" dirty="0"/>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4" name="Titre 13"/>
          <p:cNvSpPr>
            <a:spLocks noGrp="1"/>
          </p:cNvSpPr>
          <p:nvPr>
            <p:ph type="title"/>
          </p:nvPr>
        </p:nvSpPr>
        <p:spPr>
          <a:xfrm>
            <a:off x="0" y="194057"/>
            <a:ext cx="1964824" cy="720000"/>
          </a:xfrm>
        </p:spPr>
        <p:txBody>
          <a:bodyPr/>
          <a:lstStyle/>
          <a:p>
            <a:r>
              <a:rPr lang="fr-FR" dirty="0"/>
              <a:t>Interface</a:t>
            </a:r>
          </a:p>
        </p:txBody>
      </p:sp>
      <p:sp>
        <p:nvSpPr>
          <p:cNvPr id="7" name="Espace réservé du contenu 5"/>
          <p:cNvSpPr txBox="1">
            <a:spLocks/>
          </p:cNvSpPr>
          <p:nvPr/>
        </p:nvSpPr>
        <p:spPr>
          <a:xfrm>
            <a:off x="848199" y="2676897"/>
            <a:ext cx="49597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0" name="Espace réservé du contenu 5"/>
          <p:cNvSpPr txBox="1">
            <a:spLocks/>
          </p:cNvSpPr>
          <p:nvPr/>
        </p:nvSpPr>
        <p:spPr>
          <a:xfrm>
            <a:off x="874781" y="3496978"/>
            <a:ext cx="387087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2" name="Espace réservé du contenu 5"/>
          <p:cNvSpPr txBox="1">
            <a:spLocks/>
          </p:cNvSpPr>
          <p:nvPr/>
        </p:nvSpPr>
        <p:spPr>
          <a:xfrm>
            <a:off x="892365" y="4218096"/>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3" name="Espace réservé du contenu 5"/>
          <p:cNvSpPr txBox="1">
            <a:spLocks/>
          </p:cNvSpPr>
          <p:nvPr/>
        </p:nvSpPr>
        <p:spPr>
          <a:xfrm>
            <a:off x="892365" y="4890282"/>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5" name="Espace réservé du contenu 5"/>
          <p:cNvSpPr txBox="1">
            <a:spLocks/>
          </p:cNvSpPr>
          <p:nvPr/>
        </p:nvSpPr>
        <p:spPr>
          <a:xfrm>
            <a:off x="854684" y="5638280"/>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6" name="Espace réservé du contenu 5"/>
          <p:cNvSpPr txBox="1">
            <a:spLocks/>
          </p:cNvSpPr>
          <p:nvPr/>
        </p:nvSpPr>
        <p:spPr>
          <a:xfrm>
            <a:off x="982412" y="2433588"/>
            <a:ext cx="9302231" cy="286859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Arial" panose="020B0604020202020204" pitchFamily="34" charset="0"/>
              <a:buChar char="•"/>
            </a:pPr>
            <a:r>
              <a:rPr lang="fr-FR" i="0" dirty="0">
                <a:solidFill>
                  <a:schemeClr val="tx1"/>
                </a:solidFill>
                <a:latin typeface="Segoe UI Semilight" panose="020B0402040204020203" pitchFamily="34" charset="0"/>
                <a:cs typeface="Segoe UI Semilight" panose="020B0402040204020203" pitchFamily="34" charset="0"/>
              </a:rPr>
              <a:t>Pie chart – Real time support</a:t>
            </a: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r>
              <a:rPr lang="fr-FR" i="0" dirty="0" err="1">
                <a:solidFill>
                  <a:schemeClr val="tx1"/>
                </a:solidFill>
                <a:latin typeface="Segoe UI Semilight" panose="020B0402040204020203" pitchFamily="34" charset="0"/>
                <a:cs typeface="Segoe UI Semilight" panose="020B0402040204020203" pitchFamily="34" charset="0"/>
              </a:rPr>
              <a:t>Grid</a:t>
            </a:r>
            <a:r>
              <a:rPr lang="fr-FR" i="0" dirty="0">
                <a:solidFill>
                  <a:schemeClr val="tx1"/>
                </a:solidFill>
                <a:latin typeface="Segoe UI Semilight" panose="020B0402040204020203" pitchFamily="34" charset="0"/>
                <a:cs typeface="Segoe UI Semilight" panose="020B0402040204020203" pitchFamily="34" charset="0"/>
              </a:rPr>
              <a:t> - ODBC support</a:t>
            </a: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r>
              <a:rPr lang="fr-FR" i="0" dirty="0" err="1">
                <a:solidFill>
                  <a:schemeClr val="tx1"/>
                </a:solidFill>
                <a:latin typeface="Segoe UI Semilight" panose="020B0402040204020203" pitchFamily="34" charset="0"/>
                <a:cs typeface="Segoe UI Semilight" panose="020B0402040204020203" pitchFamily="34" charset="0"/>
              </a:rPr>
              <a:t>Alarm</a:t>
            </a:r>
            <a:r>
              <a:rPr lang="fr-FR" i="0" dirty="0">
                <a:solidFill>
                  <a:schemeClr val="tx1"/>
                </a:solidFill>
                <a:latin typeface="Segoe UI Semilight" panose="020B0402040204020203" pitchFamily="34" charset="0"/>
                <a:cs typeface="Segoe UI Semilight" panose="020B0402040204020203" pitchFamily="34" charset="0"/>
              </a:rPr>
              <a:t> &amp; Log </a:t>
            </a:r>
            <a:r>
              <a:rPr lang="fr-FR" i="0" dirty="0" err="1">
                <a:solidFill>
                  <a:schemeClr val="tx1"/>
                </a:solidFill>
                <a:latin typeface="Segoe UI Semilight" panose="020B0402040204020203" pitchFamily="34" charset="0"/>
                <a:cs typeface="Segoe UI Semilight" panose="020B0402040204020203" pitchFamily="34" charset="0"/>
              </a:rPr>
              <a:t>viewer</a:t>
            </a:r>
            <a:endParaRPr lang="fr-FR" i="0" dirty="0">
              <a:solidFill>
                <a:schemeClr val="tx1"/>
              </a:solidFill>
              <a:latin typeface="Segoe UI Semilight" panose="020B0402040204020203" pitchFamily="34" charset="0"/>
              <a:cs typeface="Segoe UI Semilight" panose="020B0402040204020203" pitchFamily="34" charset="0"/>
            </a:endParaRPr>
          </a:p>
          <a:p>
            <a:pPr lvl="1">
              <a:buClrTx/>
              <a:buFont typeface="Arial" panose="020B0604020202020204" pitchFamily="34" charset="0"/>
              <a:buChar char="•"/>
            </a:pPr>
            <a:r>
              <a:rPr lang="fr-FR" i="0" dirty="0" err="1">
                <a:solidFill>
                  <a:schemeClr val="tx1"/>
                </a:solidFill>
                <a:latin typeface="Segoe UI Semilight" panose="020B0402040204020203" pitchFamily="34" charset="0"/>
                <a:cs typeface="Segoe UI Semilight" panose="020B0402040204020203" pitchFamily="34" charset="0"/>
              </a:rPr>
              <a:t>Popup</a:t>
            </a:r>
            <a:r>
              <a:rPr lang="fr-FR" i="0" dirty="0">
                <a:solidFill>
                  <a:schemeClr val="tx1"/>
                </a:solidFill>
                <a:latin typeface="Segoe UI Semilight" panose="020B0402040204020203" pitchFamily="34" charset="0"/>
                <a:cs typeface="Segoe UI Semilight" panose="020B0402040204020203" pitchFamily="34" charset="0"/>
              </a:rPr>
              <a:t> on right-click </a:t>
            </a:r>
            <a:r>
              <a:rPr lang="fr-FR" i="0" dirty="0" err="1">
                <a:solidFill>
                  <a:schemeClr val="tx1"/>
                </a:solidFill>
                <a:latin typeface="Segoe UI Semilight" panose="020B0402040204020203" pitchFamily="34" charset="0"/>
                <a:cs typeface="Segoe UI Semilight" panose="020B0402040204020203" pitchFamily="34" charset="0"/>
              </a:rPr>
              <a:t>customizable</a:t>
            </a:r>
            <a:endParaRPr lang="fr-FR" i="0" dirty="0">
              <a:solidFill>
                <a:schemeClr val="tx1"/>
              </a:solidFill>
              <a:latin typeface="Segoe UI Semilight" panose="020B0402040204020203" pitchFamily="34" charset="0"/>
              <a:cs typeface="Segoe UI Semilight" panose="020B0402040204020203" pitchFamily="34" charset="0"/>
            </a:endParaRPr>
          </a:p>
        </p:txBody>
      </p:sp>
      <p:pic>
        <p:nvPicPr>
          <p:cNvPr id="11" name="Image 10"/>
          <p:cNvPicPr>
            <a:picLocks noChangeAspect="1"/>
          </p:cNvPicPr>
          <p:nvPr/>
        </p:nvPicPr>
        <p:blipFill rotWithShape="1">
          <a:blip r:embed="rId2"/>
          <a:srcRect r="20501"/>
          <a:stretch/>
        </p:blipFill>
        <p:spPr>
          <a:xfrm>
            <a:off x="7739330" y="1279692"/>
            <a:ext cx="3429000" cy="4564776"/>
          </a:xfrm>
          <a:prstGeom prst="rect">
            <a:avLst/>
          </a:prstGeom>
        </p:spPr>
      </p:pic>
    </p:spTree>
    <p:extLst>
      <p:ext uri="{BB962C8B-B14F-4D97-AF65-F5344CB8AC3E}">
        <p14:creationId xmlns:p14="http://schemas.microsoft.com/office/powerpoint/2010/main" val="2525476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err="1"/>
              <a:t>Graphic</a:t>
            </a:r>
            <a:r>
              <a:rPr lang="fr-FR" dirty="0"/>
              <a:t> </a:t>
            </a:r>
            <a:r>
              <a:rPr lang="fr-FR" dirty="0" err="1"/>
              <a:t>features</a:t>
            </a:r>
            <a:endParaRPr lang="fr-FR" dirty="0"/>
          </a:p>
        </p:txBody>
      </p:sp>
      <p:sp>
        <p:nvSpPr>
          <p:cNvPr id="9" name="Espace réservé du texte 4"/>
          <p:cNvSpPr>
            <a:spLocks noGrp="1"/>
          </p:cNvSpPr>
          <p:nvPr>
            <p:ph type="body" sz="half" idx="11"/>
          </p:nvPr>
        </p:nvSpPr>
        <p:spPr>
          <a:xfrm>
            <a:off x="2207567" y="836712"/>
            <a:ext cx="9410619" cy="504056"/>
          </a:xfrm>
        </p:spPr>
        <p:txBody>
          <a:bodyPr/>
          <a:lstStyle/>
          <a:p>
            <a:r>
              <a:rPr lang="fr-FR" dirty="0"/>
              <a:t>News</a:t>
            </a:r>
          </a:p>
        </p:txBody>
      </p:sp>
      <p:sp>
        <p:nvSpPr>
          <p:cNvPr id="14" name="Titre 13"/>
          <p:cNvSpPr>
            <a:spLocks noGrp="1"/>
          </p:cNvSpPr>
          <p:nvPr>
            <p:ph type="title"/>
          </p:nvPr>
        </p:nvSpPr>
        <p:spPr>
          <a:xfrm>
            <a:off x="0" y="194057"/>
            <a:ext cx="1964824" cy="720000"/>
          </a:xfrm>
        </p:spPr>
        <p:txBody>
          <a:bodyPr/>
          <a:lstStyle/>
          <a:p>
            <a:r>
              <a:rPr lang="fr-FR" dirty="0"/>
              <a:t>Interface</a:t>
            </a:r>
          </a:p>
        </p:txBody>
      </p:sp>
      <p:sp>
        <p:nvSpPr>
          <p:cNvPr id="7" name="Espace réservé du contenu 5"/>
          <p:cNvSpPr txBox="1">
            <a:spLocks/>
          </p:cNvSpPr>
          <p:nvPr/>
        </p:nvSpPr>
        <p:spPr>
          <a:xfrm>
            <a:off x="848199" y="2676897"/>
            <a:ext cx="49597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0" name="Espace réservé du contenu 5"/>
          <p:cNvSpPr txBox="1">
            <a:spLocks/>
          </p:cNvSpPr>
          <p:nvPr/>
        </p:nvSpPr>
        <p:spPr>
          <a:xfrm>
            <a:off x="874781" y="3496978"/>
            <a:ext cx="387087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2" name="Espace réservé du contenu 5"/>
          <p:cNvSpPr txBox="1">
            <a:spLocks/>
          </p:cNvSpPr>
          <p:nvPr/>
        </p:nvSpPr>
        <p:spPr>
          <a:xfrm>
            <a:off x="892365" y="4218096"/>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3" name="Espace réservé du contenu 5"/>
          <p:cNvSpPr txBox="1">
            <a:spLocks/>
          </p:cNvSpPr>
          <p:nvPr/>
        </p:nvSpPr>
        <p:spPr>
          <a:xfrm>
            <a:off x="892365" y="4890282"/>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5" name="Espace réservé du contenu 5"/>
          <p:cNvSpPr txBox="1">
            <a:spLocks/>
          </p:cNvSpPr>
          <p:nvPr/>
        </p:nvSpPr>
        <p:spPr>
          <a:xfrm>
            <a:off x="854684" y="5638280"/>
            <a:ext cx="701719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2" name="Rectangle 1"/>
          <p:cNvSpPr/>
          <p:nvPr/>
        </p:nvSpPr>
        <p:spPr>
          <a:xfrm>
            <a:off x="854684" y="2615197"/>
            <a:ext cx="6096000" cy="1938992"/>
          </a:xfrm>
          <a:prstGeom prst="rect">
            <a:avLst/>
          </a:prstGeom>
        </p:spPr>
        <p:txBody>
          <a:bodyPr>
            <a:spAutoFit/>
          </a:bodyPr>
          <a:lstStyle/>
          <a:p>
            <a:pPr marL="342900" indent="-342900">
              <a:buClrTx/>
              <a:buFont typeface="Arial" panose="020B0604020202020204" pitchFamily="34" charset="0"/>
              <a:buChar char="•"/>
            </a:pPr>
            <a:r>
              <a:rPr lang="fr-FR" i="0" dirty="0">
                <a:solidFill>
                  <a:schemeClr val="tx1"/>
                </a:solidFill>
                <a:latin typeface="Segoe UI Semilight" panose="020B0402040204020203" pitchFamily="34" charset="0"/>
                <a:cs typeface="Segoe UI Semilight" panose="020B0402040204020203" pitchFamily="34" charset="0"/>
              </a:rPr>
              <a:t>Trend </a:t>
            </a:r>
            <a:r>
              <a:rPr lang="fr-FR" i="0" dirty="0" err="1">
                <a:solidFill>
                  <a:schemeClr val="tx1"/>
                </a:solidFill>
                <a:latin typeface="Segoe UI Semilight" panose="020B0402040204020203" pitchFamily="34" charset="0"/>
                <a:cs typeface="Segoe UI Semilight" panose="020B0402040204020203" pitchFamily="34" charset="0"/>
              </a:rPr>
              <a:t>viewer</a:t>
            </a:r>
            <a:r>
              <a:rPr lang="fr-FR" i="0" dirty="0">
                <a:solidFill>
                  <a:schemeClr val="tx1"/>
                </a:solidFill>
                <a:latin typeface="Segoe UI Semilight" panose="020B0402040204020203" pitchFamily="34" charset="0"/>
                <a:cs typeface="Segoe UI Semilight" panose="020B0402040204020203" pitchFamily="34" charset="0"/>
              </a:rPr>
              <a:t> – 100+ </a:t>
            </a:r>
            <a:r>
              <a:rPr lang="fr-FR" i="0" dirty="0" err="1">
                <a:solidFill>
                  <a:schemeClr val="tx1"/>
                </a:solidFill>
                <a:latin typeface="Segoe UI Semilight" panose="020B0402040204020203" pitchFamily="34" charset="0"/>
                <a:cs typeface="Segoe UI Semilight" panose="020B0402040204020203" pitchFamily="34" charset="0"/>
              </a:rPr>
              <a:t>pens</a:t>
            </a:r>
            <a:endParaRPr lang="fr-FR" i="0" dirty="0">
              <a:solidFill>
                <a:schemeClr val="tx1"/>
              </a:solidFill>
              <a:latin typeface="Segoe UI Semilight" panose="020B0402040204020203" pitchFamily="34" charset="0"/>
              <a:cs typeface="Segoe UI Semilight" panose="020B0402040204020203" pitchFamily="34" charset="0"/>
            </a:endParaRPr>
          </a:p>
          <a:p>
            <a:pPr marL="342900" indent="-342900">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342900" indent="-342900">
              <a:buClrTx/>
              <a:buFont typeface="Arial" panose="020B0604020202020204" pitchFamily="34" charset="0"/>
              <a:buChar char="•"/>
            </a:pPr>
            <a:r>
              <a:rPr lang="fr-FR" i="0" dirty="0">
                <a:solidFill>
                  <a:schemeClr val="tx1"/>
                </a:solidFill>
                <a:latin typeface="Segoe UI Semilight" panose="020B0402040204020203" pitchFamily="34" charset="0"/>
                <a:cs typeface="Segoe UI Semilight" panose="020B0402040204020203" pitchFamily="34" charset="0"/>
              </a:rPr>
              <a:t>RS(</a:t>
            </a:r>
            <a:r>
              <a:rPr lang="fr-FR" i="0" dirty="0" err="1">
                <a:solidFill>
                  <a:schemeClr val="tx1"/>
                </a:solidFill>
                <a:latin typeface="Segoe UI Semilight" panose="020B0402040204020203" pitchFamily="34" charset="0"/>
                <a:cs typeface="Segoe UI Semilight" panose="020B0402040204020203" pitchFamily="34" charset="0"/>
              </a:rPr>
              <a:t>Replay</a:t>
            </a:r>
            <a:r>
              <a:rPr lang="fr-FR" i="0" dirty="0">
                <a:solidFill>
                  <a:schemeClr val="tx1"/>
                </a:solidFill>
                <a:latin typeface="Segoe UI Semilight" panose="020B0402040204020203" pitchFamily="34" charset="0"/>
                <a:cs typeface="Segoe UI Semilight" panose="020B0402040204020203" pitchFamily="34" charset="0"/>
              </a:rPr>
              <a:t> System) news</a:t>
            </a:r>
          </a:p>
          <a:p>
            <a:pPr marL="342900" indent="-342900">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342900" indent="-342900">
              <a:buClrTx/>
              <a:buFont typeface="Arial" panose="020B0604020202020204" pitchFamily="34" charset="0"/>
              <a:buChar char="•"/>
            </a:pPr>
            <a:r>
              <a:rPr lang="fr-FR" i="0" dirty="0" err="1">
                <a:solidFill>
                  <a:schemeClr val="tx1"/>
                </a:solidFill>
                <a:latin typeface="Segoe UI Semilight" panose="020B0402040204020203" pitchFamily="34" charset="0"/>
                <a:cs typeface="Segoe UI Semilight" panose="020B0402040204020203" pitchFamily="34" charset="0"/>
              </a:rPr>
              <a:t>Treeview</a:t>
            </a:r>
            <a:r>
              <a:rPr lang="fr-FR" i="0" dirty="0">
                <a:solidFill>
                  <a:schemeClr val="tx1"/>
                </a:solidFill>
                <a:latin typeface="Segoe UI Semilight" panose="020B0402040204020203" pitchFamily="34" charset="0"/>
                <a:cs typeface="Segoe UI Semilight" panose="020B0402040204020203" pitchFamily="34" charset="0"/>
              </a:rPr>
              <a:t> - support for </a:t>
            </a:r>
            <a:r>
              <a:rPr lang="fr-FR" i="0" dirty="0" err="1">
                <a:solidFill>
                  <a:schemeClr val="tx1"/>
                </a:solidFill>
                <a:latin typeface="Segoe UI Semilight" panose="020B0402040204020203" pitchFamily="34" charset="0"/>
                <a:cs typeface="Segoe UI Semilight" panose="020B0402040204020203" pitchFamily="34" charset="0"/>
              </a:rPr>
              <a:t>icons</a:t>
            </a:r>
            <a:endParaRPr lang="fr-FR" i="0" dirty="0">
              <a:solidFill>
                <a:schemeClr val="tx1"/>
              </a:solidFill>
              <a:latin typeface="Segoe UI Semilight" panose="020B0402040204020203" pitchFamily="34" charset="0"/>
              <a:cs typeface="Segoe UI Semilight" panose="020B0402040204020203" pitchFamily="34" charset="0"/>
            </a:endParaRPr>
          </a:p>
        </p:txBody>
      </p:sp>
      <p:pic>
        <p:nvPicPr>
          <p:cNvPr id="4" name="Image 3"/>
          <p:cNvPicPr>
            <a:picLocks noChangeAspect="1"/>
          </p:cNvPicPr>
          <p:nvPr/>
        </p:nvPicPr>
        <p:blipFill>
          <a:blip r:embed="rId2"/>
          <a:stretch>
            <a:fillRect/>
          </a:stretch>
        </p:blipFill>
        <p:spPr>
          <a:xfrm>
            <a:off x="6908934" y="2300317"/>
            <a:ext cx="2288529" cy="2624544"/>
          </a:xfrm>
          <a:prstGeom prst="rect">
            <a:avLst/>
          </a:prstGeom>
        </p:spPr>
      </p:pic>
    </p:spTree>
    <p:extLst>
      <p:ext uri="{BB962C8B-B14F-4D97-AF65-F5344CB8AC3E}">
        <p14:creationId xmlns:p14="http://schemas.microsoft.com/office/powerpoint/2010/main" val="1597341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3"/>
          <p:cNvSpPr>
            <a:spLocks noGrp="1"/>
          </p:cNvSpPr>
          <p:nvPr>
            <p:ph type="body" sz="half" idx="2"/>
          </p:nvPr>
        </p:nvSpPr>
        <p:spPr>
          <a:xfrm>
            <a:off x="2207568" y="0"/>
            <a:ext cx="9410619" cy="720000"/>
          </a:xfrm>
        </p:spPr>
        <p:txBody>
          <a:bodyPr/>
          <a:lstStyle/>
          <a:p>
            <a:r>
              <a:rPr lang="fr-FR" dirty="0" err="1"/>
              <a:t>WebVue</a:t>
            </a:r>
            <a:r>
              <a:rPr lang="fr-FR" dirty="0"/>
              <a:t> – Web client</a:t>
            </a:r>
          </a:p>
        </p:txBody>
      </p:sp>
      <p:sp>
        <p:nvSpPr>
          <p:cNvPr id="9" name="Espace réservé du texte 4"/>
          <p:cNvSpPr>
            <a:spLocks noGrp="1"/>
          </p:cNvSpPr>
          <p:nvPr>
            <p:ph type="body" sz="half" idx="11"/>
          </p:nvPr>
        </p:nvSpPr>
        <p:spPr>
          <a:xfrm>
            <a:off x="2207567" y="836712"/>
            <a:ext cx="9410619" cy="504056"/>
          </a:xfrm>
        </p:spPr>
        <p:txBody>
          <a:bodyPr/>
          <a:lstStyle/>
          <a:p>
            <a:r>
              <a:rPr lang="fr-FR" dirty="0"/>
              <a:t>Evolutions</a:t>
            </a:r>
          </a:p>
        </p:txBody>
      </p:sp>
      <p:sp>
        <p:nvSpPr>
          <p:cNvPr id="11" name="Espace réservé du contenu 5"/>
          <p:cNvSpPr txBox="1">
            <a:spLocks/>
          </p:cNvSpPr>
          <p:nvPr/>
        </p:nvSpPr>
        <p:spPr>
          <a:xfrm>
            <a:off x="700620" y="2406242"/>
            <a:ext cx="6570277" cy="285912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buFont typeface="Arial" panose="020B0604020202020204" pitchFamily="34" charset="0"/>
              <a:buChar char="•"/>
            </a:pPr>
            <a:r>
              <a:rPr lang="fr-FR" i="0" dirty="0">
                <a:solidFill>
                  <a:schemeClr val="tx1"/>
                </a:solidFill>
                <a:latin typeface="Segoe UI Semilight" panose="020B0402040204020203" pitchFamily="34" charset="0"/>
                <a:cs typeface="Segoe UI Semilight" panose="020B0402040204020203" pitchFamily="34" charset="0"/>
              </a:rPr>
              <a:t>Support for </a:t>
            </a:r>
            <a:r>
              <a:rPr lang="fr-FR" i="0" dirty="0" err="1">
                <a:solidFill>
                  <a:schemeClr val="tx1"/>
                </a:solidFill>
                <a:latin typeface="Segoe UI Semilight" panose="020B0402040204020203" pitchFamily="34" charset="0"/>
                <a:cs typeface="Segoe UI Semilight" panose="020B0402040204020203" pitchFamily="34" charset="0"/>
              </a:rPr>
              <a:t>security</a:t>
            </a:r>
            <a:r>
              <a:rPr lang="fr-FR" i="0" dirty="0">
                <a:solidFill>
                  <a:schemeClr val="tx1"/>
                </a:solidFill>
                <a:latin typeface="Segoe UI Semilight" panose="020B0402040204020203" pitchFamily="34" charset="0"/>
                <a:cs typeface="Segoe UI Semilight" panose="020B0402040204020203" pitchFamily="34" charset="0"/>
              </a:rPr>
              <a:t> animations</a:t>
            </a:r>
          </a:p>
          <a:p>
            <a:pPr lvl="1">
              <a:buClrTx/>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User confirmation &amp; double confirmation</a:t>
            </a: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r>
              <a:rPr lang="fr-FR" i="0" dirty="0">
                <a:solidFill>
                  <a:schemeClr val="tx1"/>
                </a:solidFill>
                <a:latin typeface="Segoe UI Semilight" panose="020B0402040204020203" pitchFamily="34" charset="0"/>
                <a:cs typeface="Segoe UI Semilight" panose="020B0402040204020203" pitchFamily="34" charset="0"/>
              </a:rPr>
              <a:t>Support for </a:t>
            </a:r>
            <a:r>
              <a:rPr lang="fr-FR" i="0" dirty="0" err="1">
                <a:solidFill>
                  <a:schemeClr val="tx1"/>
                </a:solidFill>
                <a:latin typeface="Segoe UI Semilight" panose="020B0402040204020203" pitchFamily="34" charset="0"/>
                <a:cs typeface="Segoe UI Semilight" panose="020B0402040204020203" pitchFamily="34" charset="0"/>
              </a:rPr>
              <a:t>tabs</a:t>
            </a:r>
            <a:r>
              <a:rPr lang="fr-FR" i="0" dirty="0">
                <a:solidFill>
                  <a:schemeClr val="tx1"/>
                </a:solidFill>
                <a:latin typeface="Segoe UI Semilight" panose="020B0402040204020203" pitchFamily="34" charset="0"/>
                <a:cs typeface="Segoe UI Semilight" panose="020B0402040204020203" pitchFamily="34" charset="0"/>
              </a:rPr>
              <a:t> animations in </a:t>
            </a:r>
            <a:r>
              <a:rPr lang="fr-FR" i="0" dirty="0" err="1">
                <a:solidFill>
                  <a:schemeClr val="tx1"/>
                </a:solidFill>
                <a:latin typeface="Segoe UI Semilight" panose="020B0402040204020203" pitchFamily="34" charset="0"/>
                <a:cs typeface="Segoe UI Semilight" panose="020B0402040204020203" pitchFamily="34" charset="0"/>
              </a:rPr>
              <a:t>mimic</a:t>
            </a: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sz="3200"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p:txBody>
      </p:sp>
      <p:sp>
        <p:nvSpPr>
          <p:cNvPr id="14" name="Titre 13"/>
          <p:cNvSpPr>
            <a:spLocks noGrp="1"/>
          </p:cNvSpPr>
          <p:nvPr>
            <p:ph type="title"/>
          </p:nvPr>
        </p:nvSpPr>
        <p:spPr>
          <a:xfrm>
            <a:off x="0" y="194057"/>
            <a:ext cx="1964824" cy="720000"/>
          </a:xfrm>
        </p:spPr>
        <p:txBody>
          <a:bodyPr/>
          <a:lstStyle/>
          <a:p>
            <a:r>
              <a:rPr lang="fr-FR" dirty="0"/>
              <a:t>Interface</a:t>
            </a:r>
          </a:p>
        </p:txBody>
      </p:sp>
      <p:sp>
        <p:nvSpPr>
          <p:cNvPr id="7" name="Espace réservé du contenu 5"/>
          <p:cNvSpPr txBox="1">
            <a:spLocks/>
          </p:cNvSpPr>
          <p:nvPr/>
        </p:nvSpPr>
        <p:spPr>
          <a:xfrm>
            <a:off x="907606" y="3209461"/>
            <a:ext cx="4959793"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sp>
        <p:nvSpPr>
          <p:cNvPr id="10" name="Espace réservé du contenu 5"/>
          <p:cNvSpPr txBox="1">
            <a:spLocks/>
          </p:cNvSpPr>
          <p:nvPr/>
        </p:nvSpPr>
        <p:spPr>
          <a:xfrm>
            <a:off x="907607" y="4311185"/>
            <a:ext cx="3870874" cy="9541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endParaRPr lang="fr-FR" i="0" dirty="0">
              <a:solidFill>
                <a:schemeClr val="tx1"/>
              </a:solidFill>
              <a:latin typeface="Segoe UI" panose="020B0502040204020203" pitchFamily="34" charset="0"/>
              <a:cs typeface="Segoe UI" panose="020B0502040204020203" pitchFamily="34" charset="0"/>
            </a:endParaRPr>
          </a:p>
        </p:txBody>
      </p:sp>
      <p:pic>
        <p:nvPicPr>
          <p:cNvPr id="15" name="Espace réservé pour une image  3"/>
          <p:cNvPicPr>
            <a:picLocks noChangeAspect="1"/>
          </p:cNvPicPr>
          <p:nvPr/>
        </p:nvPicPr>
        <p:blipFill rotWithShape="1">
          <a:blip r:embed="rId2">
            <a:extLst>
              <a:ext uri="{28A0092B-C50C-407E-A947-70E740481C1C}">
                <a14:useLocalDpi xmlns:a14="http://schemas.microsoft.com/office/drawing/2010/main" val="0"/>
              </a:ext>
            </a:extLst>
          </a:blip>
          <a:srcRect l="-568" t="475" r="29854" b="-475"/>
          <a:stretch/>
        </p:blipFill>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pic>
    </p:spTree>
    <p:extLst>
      <p:ext uri="{BB962C8B-B14F-4D97-AF65-F5344CB8AC3E}">
        <p14:creationId xmlns:p14="http://schemas.microsoft.com/office/powerpoint/2010/main" val="68905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グループ化 1">
            <a:extLst>
              <a:ext uri="{FF2B5EF4-FFF2-40B4-BE49-F238E27FC236}">
                <a16:creationId xmlns:a16="http://schemas.microsoft.com/office/drawing/2014/main" id="{0F4C9E34-AD1E-4E98-B94C-F2F8BBC5068C}"/>
              </a:ext>
            </a:extLst>
          </p:cNvPr>
          <p:cNvGrpSpPr>
            <a:grpSpLocks/>
          </p:cNvGrpSpPr>
          <p:nvPr/>
        </p:nvGrpSpPr>
        <p:grpSpPr bwMode="auto">
          <a:xfrm>
            <a:off x="1254125" y="1089025"/>
            <a:ext cx="9594850" cy="2901950"/>
            <a:chOff x="111125" y="1089025"/>
            <a:chExt cx="9594850" cy="2901950"/>
          </a:xfrm>
        </p:grpSpPr>
        <p:grpSp>
          <p:nvGrpSpPr>
            <p:cNvPr id="39975" name="グループ化 29">
              <a:extLst>
                <a:ext uri="{FF2B5EF4-FFF2-40B4-BE49-F238E27FC236}">
                  <a16:creationId xmlns:a16="http://schemas.microsoft.com/office/drawing/2014/main" id="{B26ECC93-8CF3-4792-8196-60F1792EC871}"/>
                </a:ext>
              </a:extLst>
            </p:cNvPr>
            <p:cNvGrpSpPr>
              <a:grpSpLocks/>
            </p:cNvGrpSpPr>
            <p:nvPr/>
          </p:nvGrpSpPr>
          <p:grpSpPr bwMode="auto">
            <a:xfrm>
              <a:off x="111125" y="1089025"/>
              <a:ext cx="9594850" cy="2901950"/>
              <a:chOff x="3692860" y="3235063"/>
              <a:chExt cx="4590510" cy="1801710"/>
            </a:xfrm>
          </p:grpSpPr>
          <p:pic>
            <p:nvPicPr>
              <p:cNvPr id="39984" name="Picture 6">
                <a:extLst>
                  <a:ext uri="{FF2B5EF4-FFF2-40B4-BE49-F238E27FC236}">
                    <a16:creationId xmlns:a16="http://schemas.microsoft.com/office/drawing/2014/main" id="{0D0A0E7A-5210-4CC9-BF40-625172D7C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453" b="55310"/>
              <a:stretch>
                <a:fillRect/>
              </a:stretch>
            </p:blipFill>
            <p:spPr bwMode="auto">
              <a:xfrm>
                <a:off x="3692860" y="3248025"/>
                <a:ext cx="4590510" cy="890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85" name="Picture 6">
                <a:extLst>
                  <a:ext uri="{FF2B5EF4-FFF2-40B4-BE49-F238E27FC236}">
                    <a16:creationId xmlns:a16="http://schemas.microsoft.com/office/drawing/2014/main" id="{5C66F08E-B80E-41DF-902F-9826BF4AE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123" b="4425"/>
              <a:stretch>
                <a:fillRect/>
              </a:stretch>
            </p:blipFill>
            <p:spPr bwMode="auto">
              <a:xfrm>
                <a:off x="3692860" y="4138613"/>
                <a:ext cx="4590510" cy="898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86" name="Picture 2">
                <a:extLst>
                  <a:ext uri="{FF2B5EF4-FFF2-40B4-BE49-F238E27FC236}">
                    <a16:creationId xmlns:a16="http://schemas.microsoft.com/office/drawing/2014/main" id="{9DB235C7-B966-422A-8CD4-0C1430C47414}"/>
                  </a:ext>
                </a:extLst>
              </p:cNvPr>
              <p:cNvPicPr>
                <a:picLocks noChangeArrowheads="1"/>
              </p:cNvPicPr>
              <p:nvPr/>
            </p:nvPicPr>
            <p:blipFill>
              <a:blip r:embed="rId4">
                <a:extLst>
                  <a:ext uri="{28A0092B-C50C-407E-A947-70E740481C1C}">
                    <a14:useLocalDpi xmlns:a14="http://schemas.microsoft.com/office/drawing/2010/main" val="0"/>
                  </a:ext>
                </a:extLst>
              </a:blip>
              <a:srcRect l="27477" t="19128" r="61710" b="59267"/>
              <a:stretch>
                <a:fillRect/>
              </a:stretch>
            </p:blipFill>
            <p:spPr bwMode="auto">
              <a:xfrm>
                <a:off x="6996720" y="3235063"/>
                <a:ext cx="523945" cy="7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987" name="Picture 2">
                <a:extLst>
                  <a:ext uri="{FF2B5EF4-FFF2-40B4-BE49-F238E27FC236}">
                    <a16:creationId xmlns:a16="http://schemas.microsoft.com/office/drawing/2014/main" id="{BDB64438-D4BB-4F50-A6CD-405CACE02C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403" t="70242" r="61742" b="4541"/>
              <a:stretch>
                <a:fillRect/>
              </a:stretch>
            </p:blipFill>
            <p:spPr bwMode="auto">
              <a:xfrm>
                <a:off x="6996720" y="4142556"/>
                <a:ext cx="497883" cy="88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9988" name="直線コネクタ 34">
                <a:extLst>
                  <a:ext uri="{FF2B5EF4-FFF2-40B4-BE49-F238E27FC236}">
                    <a16:creationId xmlns:a16="http://schemas.microsoft.com/office/drawing/2014/main" id="{3C72AFC3-5293-48AB-BA78-05C575FB659F}"/>
                  </a:ext>
                </a:extLst>
              </p:cNvPr>
              <p:cNvCxnSpPr>
                <a:cxnSpLocks noChangeShapeType="1"/>
              </p:cNvCxnSpPr>
              <p:nvPr/>
            </p:nvCxnSpPr>
            <p:spPr bwMode="auto">
              <a:xfrm>
                <a:off x="6996720" y="3557106"/>
                <a:ext cx="0" cy="99453"/>
              </a:xfrm>
              <a:prstGeom prst="line">
                <a:avLst/>
              </a:prstGeom>
              <a:noFill/>
              <a:ln w="6350" algn="ctr">
                <a:solidFill>
                  <a:srgbClr val="FF66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9976" name="テキスト ボックス 37">
              <a:extLst>
                <a:ext uri="{FF2B5EF4-FFF2-40B4-BE49-F238E27FC236}">
                  <a16:creationId xmlns:a16="http://schemas.microsoft.com/office/drawing/2014/main" id="{D86B7146-B7EB-444A-B688-86C7B062E3F2}"/>
                </a:ext>
              </a:extLst>
            </p:cNvPr>
            <p:cNvSpPr txBox="1">
              <a:spLocks noChangeArrowheads="1"/>
            </p:cNvSpPr>
            <p:nvPr/>
          </p:nvSpPr>
          <p:spPr bwMode="auto">
            <a:xfrm>
              <a:off x="948878" y="3788128"/>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77" name="テキスト ボックス 38">
              <a:extLst>
                <a:ext uri="{FF2B5EF4-FFF2-40B4-BE49-F238E27FC236}">
                  <a16:creationId xmlns:a16="http://schemas.microsoft.com/office/drawing/2014/main" id="{EFFC53FA-15F5-477E-B988-923B2E026693}"/>
                </a:ext>
              </a:extLst>
            </p:cNvPr>
            <p:cNvSpPr txBox="1">
              <a:spLocks noChangeArrowheads="1"/>
            </p:cNvSpPr>
            <p:nvPr/>
          </p:nvSpPr>
          <p:spPr bwMode="auto">
            <a:xfrm>
              <a:off x="2020402" y="3788128"/>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78" name="テキスト ボックス 39">
              <a:extLst>
                <a:ext uri="{FF2B5EF4-FFF2-40B4-BE49-F238E27FC236}">
                  <a16:creationId xmlns:a16="http://schemas.microsoft.com/office/drawing/2014/main" id="{9E8B661E-1B9B-46BD-8308-FC1A15980120}"/>
                </a:ext>
              </a:extLst>
            </p:cNvPr>
            <p:cNvSpPr txBox="1">
              <a:spLocks noChangeArrowheads="1"/>
            </p:cNvSpPr>
            <p:nvPr/>
          </p:nvSpPr>
          <p:spPr bwMode="auto">
            <a:xfrm>
              <a:off x="3070845" y="3790814"/>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79" name="テキスト ボックス 40">
              <a:extLst>
                <a:ext uri="{FF2B5EF4-FFF2-40B4-BE49-F238E27FC236}">
                  <a16:creationId xmlns:a16="http://schemas.microsoft.com/office/drawing/2014/main" id="{928385A7-F4A0-4823-A68F-E65FE2D14CBE}"/>
                </a:ext>
              </a:extLst>
            </p:cNvPr>
            <p:cNvSpPr txBox="1">
              <a:spLocks noChangeArrowheads="1"/>
            </p:cNvSpPr>
            <p:nvPr/>
          </p:nvSpPr>
          <p:spPr bwMode="auto">
            <a:xfrm>
              <a:off x="4162425" y="3788736"/>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80" name="テキスト ボックス 41">
              <a:extLst>
                <a:ext uri="{FF2B5EF4-FFF2-40B4-BE49-F238E27FC236}">
                  <a16:creationId xmlns:a16="http://schemas.microsoft.com/office/drawing/2014/main" id="{D4324E8E-14E9-451E-833C-2BF73D599254}"/>
                </a:ext>
              </a:extLst>
            </p:cNvPr>
            <p:cNvSpPr txBox="1">
              <a:spLocks noChangeArrowheads="1"/>
            </p:cNvSpPr>
            <p:nvPr/>
          </p:nvSpPr>
          <p:spPr bwMode="auto">
            <a:xfrm>
              <a:off x="5223030" y="3782386"/>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81" name="テキスト ボックス 42">
              <a:extLst>
                <a:ext uri="{FF2B5EF4-FFF2-40B4-BE49-F238E27FC236}">
                  <a16:creationId xmlns:a16="http://schemas.microsoft.com/office/drawing/2014/main" id="{B26C638C-6B8D-433C-A175-DE2B2B5EB7DB}"/>
                </a:ext>
              </a:extLst>
            </p:cNvPr>
            <p:cNvSpPr txBox="1">
              <a:spLocks noChangeArrowheads="1"/>
            </p:cNvSpPr>
            <p:nvPr/>
          </p:nvSpPr>
          <p:spPr bwMode="auto">
            <a:xfrm>
              <a:off x="6324079" y="3788736"/>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82" name="テキスト ボックス 43">
              <a:extLst>
                <a:ext uri="{FF2B5EF4-FFF2-40B4-BE49-F238E27FC236}">
                  <a16:creationId xmlns:a16="http://schemas.microsoft.com/office/drawing/2014/main" id="{FEF0C2F8-0CFA-4C71-992C-E2EA5C432926}"/>
                </a:ext>
              </a:extLst>
            </p:cNvPr>
            <p:cNvSpPr txBox="1">
              <a:spLocks noChangeArrowheads="1"/>
            </p:cNvSpPr>
            <p:nvPr/>
          </p:nvSpPr>
          <p:spPr bwMode="auto">
            <a:xfrm>
              <a:off x="7383270" y="3783056"/>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sp>
          <p:nvSpPr>
            <p:cNvPr id="39983" name="テキスト ボックス 44">
              <a:extLst>
                <a:ext uri="{FF2B5EF4-FFF2-40B4-BE49-F238E27FC236}">
                  <a16:creationId xmlns:a16="http://schemas.microsoft.com/office/drawing/2014/main" id="{14B998ED-B170-437D-8434-31D08F44166F}"/>
                </a:ext>
              </a:extLst>
            </p:cNvPr>
            <p:cNvSpPr txBox="1">
              <a:spLocks noChangeArrowheads="1"/>
            </p:cNvSpPr>
            <p:nvPr/>
          </p:nvSpPr>
          <p:spPr bwMode="auto">
            <a:xfrm>
              <a:off x="8446219" y="3789040"/>
              <a:ext cx="313711" cy="769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dist"/>
              <a:r>
                <a:rPr lang="ja-JP" altLang="en-US" sz="500" b="1" i="0">
                  <a:solidFill>
                    <a:srgbClr val="808080"/>
                  </a:solidFill>
                  <a:latin typeface="Meiryo UI" panose="020B0604030504040204" pitchFamily="50" charset="-128"/>
                  <a:ea typeface="Meiryo UI" panose="020B0604030504040204" pitchFamily="50" charset="-128"/>
                </a:rPr>
                <a:t>生産稼動</a:t>
              </a:r>
            </a:p>
          </p:txBody>
        </p:sp>
      </p:grpSp>
      <p:sp>
        <p:nvSpPr>
          <p:cNvPr id="10" name="タイトル 1">
            <a:extLst>
              <a:ext uri="{FF2B5EF4-FFF2-40B4-BE49-F238E27FC236}">
                <a16:creationId xmlns:a16="http://schemas.microsoft.com/office/drawing/2014/main" id="{A84C2EA9-97C8-4B24-8F6C-E081C49BFD3B}"/>
              </a:ext>
            </a:extLst>
          </p:cNvPr>
          <p:cNvSpPr txBox="1">
            <a:spLocks/>
          </p:cNvSpPr>
          <p:nvPr/>
        </p:nvSpPr>
        <p:spPr bwMode="auto">
          <a:xfrm>
            <a:off x="1146175" y="0"/>
            <a:ext cx="4383088"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0">
            <a:spAutoFit/>
          </a:bodyPr>
          <a:lst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a:lstStyle>
          <a:p>
            <a:pPr>
              <a:defRPr/>
            </a:pPr>
            <a:r>
              <a:rPr lang="zh-TW"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生産</a:t>
            </a:r>
            <a:r>
              <a:rPr lang="en-US" altLang="zh-TW"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EMS</a:t>
            </a:r>
            <a:r>
              <a:rPr lang="zh-TW"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進化 事例１</a:t>
            </a:r>
            <a:r>
              <a:rPr lang="ja-JP" altLang="en-US" sz="3200" b="1" i="0"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t>
            </a:r>
          </a:p>
        </p:txBody>
      </p:sp>
      <p:pic>
        <p:nvPicPr>
          <p:cNvPr id="39940" name="Picture 196">
            <a:extLst>
              <a:ext uri="{FF2B5EF4-FFF2-40B4-BE49-F238E27FC236}">
                <a16:creationId xmlns:a16="http://schemas.microsoft.com/office/drawing/2014/main" id="{9D3C5B4F-5A76-4E7D-8997-28285613C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913" y="4392613"/>
            <a:ext cx="5060950" cy="1935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9941" name="Text Box 137">
            <a:extLst>
              <a:ext uri="{FF2B5EF4-FFF2-40B4-BE49-F238E27FC236}">
                <a16:creationId xmlns:a16="http://schemas.microsoft.com/office/drawing/2014/main" id="{B4CAB71E-D69A-488A-AFA2-FBB06CB8FBB2}"/>
              </a:ext>
            </a:extLst>
          </p:cNvPr>
          <p:cNvSpPr txBox="1">
            <a:spLocks noChangeArrowheads="1"/>
          </p:cNvSpPr>
          <p:nvPr/>
        </p:nvSpPr>
        <p:spPr bwMode="auto">
          <a:xfrm>
            <a:off x="10329863" y="7939"/>
            <a:ext cx="692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10/16</a:t>
            </a:r>
          </a:p>
        </p:txBody>
      </p:sp>
      <p:sp>
        <p:nvSpPr>
          <p:cNvPr id="15" name="Rectangle 56">
            <a:extLst>
              <a:ext uri="{FF2B5EF4-FFF2-40B4-BE49-F238E27FC236}">
                <a16:creationId xmlns:a16="http://schemas.microsoft.com/office/drawing/2014/main" id="{FECF6D0A-BAF0-4600-8313-9A2D79333629}"/>
              </a:ext>
            </a:extLst>
          </p:cNvPr>
          <p:cNvSpPr>
            <a:spLocks noChangeArrowheads="1"/>
          </p:cNvSpPr>
          <p:nvPr/>
        </p:nvSpPr>
        <p:spPr bwMode="auto">
          <a:xfrm>
            <a:off x="5834064" y="4073525"/>
            <a:ext cx="2846387" cy="338138"/>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6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見える化からの省エネ検討</a:t>
            </a:r>
          </a:p>
        </p:txBody>
      </p:sp>
      <p:sp>
        <p:nvSpPr>
          <p:cNvPr id="39943" name="角丸四角形 110">
            <a:extLst>
              <a:ext uri="{FF2B5EF4-FFF2-40B4-BE49-F238E27FC236}">
                <a16:creationId xmlns:a16="http://schemas.microsoft.com/office/drawing/2014/main" id="{4AC53E28-08BC-4973-BFEC-BAFCC60FA917}"/>
              </a:ext>
            </a:extLst>
          </p:cNvPr>
          <p:cNvSpPr>
            <a:spLocks noChangeArrowheads="1"/>
          </p:cNvSpPr>
          <p:nvPr/>
        </p:nvSpPr>
        <p:spPr bwMode="auto">
          <a:xfrm>
            <a:off x="7208839" y="2946400"/>
            <a:ext cx="147637" cy="387350"/>
          </a:xfrm>
          <a:prstGeom prst="roundRect">
            <a:avLst>
              <a:gd name="adj" fmla="val 16667"/>
            </a:avLst>
          </a:prstGeom>
          <a:noFill/>
          <a:ln w="19050" algn="ctr">
            <a:solidFill>
              <a:srgbClr val="FF0066"/>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44" name="角丸四角形 110">
            <a:extLst>
              <a:ext uri="{FF2B5EF4-FFF2-40B4-BE49-F238E27FC236}">
                <a16:creationId xmlns:a16="http://schemas.microsoft.com/office/drawing/2014/main" id="{36F21CC6-25EF-4392-95E8-AECE67E31F63}"/>
              </a:ext>
            </a:extLst>
          </p:cNvPr>
          <p:cNvSpPr>
            <a:spLocks noChangeArrowheads="1"/>
          </p:cNvSpPr>
          <p:nvPr/>
        </p:nvSpPr>
        <p:spPr bwMode="auto">
          <a:xfrm rot="20363397">
            <a:off x="5005388" y="2825750"/>
            <a:ext cx="1028700" cy="146050"/>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45" name="テキスト ボックス 1">
            <a:extLst>
              <a:ext uri="{FF2B5EF4-FFF2-40B4-BE49-F238E27FC236}">
                <a16:creationId xmlns:a16="http://schemas.microsoft.com/office/drawing/2014/main" id="{8E84ACD4-D35F-424A-B35A-FFCC853F75ED}"/>
              </a:ext>
            </a:extLst>
          </p:cNvPr>
          <p:cNvSpPr txBox="1">
            <a:spLocks noChangeArrowheads="1"/>
          </p:cNvSpPr>
          <p:nvPr/>
        </p:nvSpPr>
        <p:spPr bwMode="auto">
          <a:xfrm>
            <a:off x="1754189" y="1190625"/>
            <a:ext cx="966787" cy="338138"/>
          </a:xfrm>
          <a:prstGeom prst="rect">
            <a:avLst/>
          </a:prstGeom>
          <a:solidFill>
            <a:schemeClr val="bg1"/>
          </a:solidFill>
          <a:ln w="9525">
            <a:solidFill>
              <a:schemeClr val="tx1"/>
            </a:solidFill>
            <a:miter lim="800000"/>
            <a:headEnd/>
            <a:tailEnd/>
          </a:ln>
        </p:spPr>
        <p:txBody>
          <a:bodyPr wrap="none"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000000"/>
                </a:solidFill>
                <a:latin typeface="Meiryo UI" panose="020B0604030504040204" pitchFamily="50" charset="-128"/>
                <a:ea typeface="Meiryo UI" panose="020B0604030504040204" pitchFamily="50" charset="-128"/>
              </a:rPr>
              <a:t>推移グラフ</a:t>
            </a:r>
          </a:p>
        </p:txBody>
      </p:sp>
      <p:sp>
        <p:nvSpPr>
          <p:cNvPr id="39946" name="テキスト ボックス 1">
            <a:extLst>
              <a:ext uri="{FF2B5EF4-FFF2-40B4-BE49-F238E27FC236}">
                <a16:creationId xmlns:a16="http://schemas.microsoft.com/office/drawing/2014/main" id="{635649A7-96F9-488D-86BF-02FBED6CB073}"/>
              </a:ext>
            </a:extLst>
          </p:cNvPr>
          <p:cNvSpPr txBox="1">
            <a:spLocks noChangeArrowheads="1"/>
          </p:cNvSpPr>
          <p:nvPr/>
        </p:nvSpPr>
        <p:spPr bwMode="auto">
          <a:xfrm>
            <a:off x="6261100" y="1011238"/>
            <a:ext cx="11430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FF0066"/>
                </a:solidFill>
                <a:latin typeface="Meiryo UI" panose="020B0604030504040204" pitchFamily="50" charset="-128"/>
                <a:ea typeface="Meiryo UI" panose="020B0604030504040204" pitchFamily="50" charset="-128"/>
              </a:rPr>
              <a:t>エネルギー量</a:t>
            </a:r>
          </a:p>
        </p:txBody>
      </p:sp>
      <p:cxnSp>
        <p:nvCxnSpPr>
          <p:cNvPr id="39947" name="直線矢印コネクタ 3">
            <a:extLst>
              <a:ext uri="{FF2B5EF4-FFF2-40B4-BE49-F238E27FC236}">
                <a16:creationId xmlns:a16="http://schemas.microsoft.com/office/drawing/2014/main" id="{C5397A31-6C7F-4C8D-975E-26A18441A89E}"/>
              </a:ext>
            </a:extLst>
          </p:cNvPr>
          <p:cNvCxnSpPr>
            <a:cxnSpLocks noChangeShapeType="1"/>
            <a:stCxn id="39946" idx="2"/>
          </p:cNvCxnSpPr>
          <p:nvPr/>
        </p:nvCxnSpPr>
        <p:spPr bwMode="auto">
          <a:xfrm flipH="1">
            <a:off x="6049964" y="1257301"/>
            <a:ext cx="782637" cy="354013"/>
          </a:xfrm>
          <a:prstGeom prst="straightConnector1">
            <a:avLst/>
          </a:prstGeom>
          <a:noFill/>
          <a:ln w="1905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48" name="テキスト ボックス 49">
            <a:extLst>
              <a:ext uri="{FF2B5EF4-FFF2-40B4-BE49-F238E27FC236}">
                <a16:creationId xmlns:a16="http://schemas.microsoft.com/office/drawing/2014/main" id="{7C7904A2-9C21-42EB-A71F-B9285E26EDF5}"/>
              </a:ext>
            </a:extLst>
          </p:cNvPr>
          <p:cNvSpPr txBox="1">
            <a:spLocks noChangeArrowheads="1"/>
          </p:cNvSpPr>
          <p:nvPr/>
        </p:nvSpPr>
        <p:spPr bwMode="auto">
          <a:xfrm>
            <a:off x="4940301" y="1031876"/>
            <a:ext cx="8937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0070C0"/>
                </a:solidFill>
                <a:latin typeface="Meiryo UI" panose="020B0604030504040204" pitchFamily="50" charset="-128"/>
                <a:ea typeface="Meiryo UI" panose="020B0604030504040204" pitchFamily="50" charset="-128"/>
              </a:rPr>
              <a:t>稼動時間</a:t>
            </a:r>
          </a:p>
        </p:txBody>
      </p:sp>
      <p:cxnSp>
        <p:nvCxnSpPr>
          <p:cNvPr id="39949" name="直線矢印コネクタ 50">
            <a:extLst>
              <a:ext uri="{FF2B5EF4-FFF2-40B4-BE49-F238E27FC236}">
                <a16:creationId xmlns:a16="http://schemas.microsoft.com/office/drawing/2014/main" id="{7AE7A1DB-D63D-4626-9403-3827AC6DD9F6}"/>
              </a:ext>
            </a:extLst>
          </p:cNvPr>
          <p:cNvCxnSpPr>
            <a:cxnSpLocks noChangeShapeType="1"/>
            <a:stCxn id="39948" idx="2"/>
          </p:cNvCxnSpPr>
          <p:nvPr/>
        </p:nvCxnSpPr>
        <p:spPr bwMode="auto">
          <a:xfrm flipH="1">
            <a:off x="4835526" y="1277939"/>
            <a:ext cx="550863" cy="428625"/>
          </a:xfrm>
          <a:prstGeom prst="straightConnector1">
            <a:avLst/>
          </a:prstGeom>
          <a:noFill/>
          <a:ln w="19050" algn="ctr">
            <a:solidFill>
              <a:srgbClr val="0070C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50" name="角丸四角形 110">
            <a:extLst>
              <a:ext uri="{FF2B5EF4-FFF2-40B4-BE49-F238E27FC236}">
                <a16:creationId xmlns:a16="http://schemas.microsoft.com/office/drawing/2014/main" id="{E5633912-3E13-4AE7-B669-2C600519449F}"/>
              </a:ext>
            </a:extLst>
          </p:cNvPr>
          <p:cNvSpPr>
            <a:spLocks noChangeArrowheads="1"/>
          </p:cNvSpPr>
          <p:nvPr/>
        </p:nvSpPr>
        <p:spPr bwMode="auto">
          <a:xfrm rot="19975005">
            <a:off x="8643938" y="2724151"/>
            <a:ext cx="520700" cy="244475"/>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3D0645F7-5D21-49C1-BC72-70EC18B4CB11}"/>
              </a:ext>
            </a:extLst>
          </p:cNvPr>
          <p:cNvSpPr txBox="1"/>
          <p:nvPr/>
        </p:nvSpPr>
        <p:spPr>
          <a:xfrm>
            <a:off x="1478306" y="1428751"/>
            <a:ext cx="161583" cy="880617"/>
          </a:xfrm>
          <a:prstGeom prst="rect">
            <a:avLst/>
          </a:prstGeom>
          <a:solidFill>
            <a:schemeClr val="bg1"/>
          </a:solidFill>
        </p:spPr>
        <p:txBody>
          <a:bodyPr vert="eaVert" wrap="none" lIns="0" tIns="36000" rIns="0" bIns="36000">
            <a:spAutoFit/>
          </a:bodyPr>
          <a:lstStyle/>
          <a:p>
            <a:pPr>
              <a:defRPr/>
            </a:pPr>
            <a:r>
              <a:rPr kumimoji="1" lang="ja-JP" altLang="en-US" sz="1050" b="1" i="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エネルギー量</a:t>
            </a:r>
          </a:p>
        </p:txBody>
      </p:sp>
      <p:sp>
        <p:nvSpPr>
          <p:cNvPr id="58" name="テキスト ボックス 57">
            <a:extLst>
              <a:ext uri="{FF2B5EF4-FFF2-40B4-BE49-F238E27FC236}">
                <a16:creationId xmlns:a16="http://schemas.microsoft.com/office/drawing/2014/main" id="{0F335CD8-67D4-4ADD-B287-A3BB6E3C0A1A}"/>
              </a:ext>
            </a:extLst>
          </p:cNvPr>
          <p:cNvSpPr txBox="1"/>
          <p:nvPr/>
        </p:nvSpPr>
        <p:spPr>
          <a:xfrm>
            <a:off x="1505293" y="2844801"/>
            <a:ext cx="161583" cy="880617"/>
          </a:xfrm>
          <a:prstGeom prst="rect">
            <a:avLst/>
          </a:prstGeom>
          <a:solidFill>
            <a:schemeClr val="bg1"/>
          </a:solidFill>
        </p:spPr>
        <p:txBody>
          <a:bodyPr vert="eaVert" wrap="none" lIns="0" tIns="36000" rIns="0" bIns="36000">
            <a:spAutoFit/>
          </a:bodyPr>
          <a:lstStyle/>
          <a:p>
            <a:pPr>
              <a:defRPr/>
            </a:pPr>
            <a:r>
              <a:rPr kumimoji="1" lang="ja-JP" altLang="en-US" sz="1050" b="1" i="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エネルギー量</a:t>
            </a:r>
          </a:p>
        </p:txBody>
      </p:sp>
      <p:sp>
        <p:nvSpPr>
          <p:cNvPr id="60" name="テキスト ボックス 59">
            <a:extLst>
              <a:ext uri="{FF2B5EF4-FFF2-40B4-BE49-F238E27FC236}">
                <a16:creationId xmlns:a16="http://schemas.microsoft.com/office/drawing/2014/main" id="{70B2EEA7-3EB4-4003-BF9B-67186736357B}"/>
              </a:ext>
            </a:extLst>
          </p:cNvPr>
          <p:cNvSpPr txBox="1"/>
          <p:nvPr/>
        </p:nvSpPr>
        <p:spPr>
          <a:xfrm>
            <a:off x="10476256" y="1473200"/>
            <a:ext cx="161583" cy="611312"/>
          </a:xfrm>
          <a:prstGeom prst="rect">
            <a:avLst/>
          </a:prstGeom>
          <a:solidFill>
            <a:schemeClr val="bg1"/>
          </a:solidFill>
        </p:spPr>
        <p:txBody>
          <a:bodyPr vert="eaVert" wrap="none" lIns="0" tIns="36000" rIns="0" bIns="36000">
            <a:spAutoFit/>
          </a:bodyPr>
          <a:lstStyle/>
          <a:p>
            <a:pPr>
              <a:defRPr/>
            </a:pPr>
            <a:r>
              <a:rPr kumimoji="1" lang="ja-JP" altLang="en-US" sz="1050" b="1" i="0"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稼働時間</a:t>
            </a:r>
          </a:p>
        </p:txBody>
      </p:sp>
      <p:sp>
        <p:nvSpPr>
          <p:cNvPr id="39954" name="テキスト ボックス 39">
            <a:extLst>
              <a:ext uri="{FF2B5EF4-FFF2-40B4-BE49-F238E27FC236}">
                <a16:creationId xmlns:a16="http://schemas.microsoft.com/office/drawing/2014/main" id="{960DAF0C-F3D8-47AE-9F9A-885CF16D1D8E}"/>
              </a:ext>
            </a:extLst>
          </p:cNvPr>
          <p:cNvSpPr txBox="1">
            <a:spLocks noChangeArrowheads="1"/>
          </p:cNvSpPr>
          <p:nvPr/>
        </p:nvSpPr>
        <p:spPr bwMode="auto">
          <a:xfrm>
            <a:off x="5146675" y="3138489"/>
            <a:ext cx="630238" cy="257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200" b="1" i="0">
                <a:solidFill>
                  <a:srgbClr val="000000"/>
                </a:solidFill>
                <a:latin typeface="Meiryo UI" panose="020B0604030504040204" pitchFamily="50" charset="-128"/>
                <a:ea typeface="Meiryo UI" panose="020B0604030504040204" pitchFamily="50" charset="-128"/>
              </a:rPr>
              <a:t>変動ロス</a:t>
            </a:r>
          </a:p>
        </p:txBody>
      </p:sp>
      <p:sp>
        <p:nvSpPr>
          <p:cNvPr id="39955" name="角丸四角形 110">
            <a:extLst>
              <a:ext uri="{FF2B5EF4-FFF2-40B4-BE49-F238E27FC236}">
                <a16:creationId xmlns:a16="http://schemas.microsoft.com/office/drawing/2014/main" id="{B935BCF3-0E0B-4D15-971A-C784501FB7B2}"/>
              </a:ext>
            </a:extLst>
          </p:cNvPr>
          <p:cNvSpPr>
            <a:spLocks noChangeArrowheads="1"/>
          </p:cNvSpPr>
          <p:nvPr/>
        </p:nvSpPr>
        <p:spPr bwMode="auto">
          <a:xfrm rot="20546479">
            <a:off x="9361489" y="2819401"/>
            <a:ext cx="885825" cy="252413"/>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56" name="テキスト ボックス 39">
            <a:extLst>
              <a:ext uri="{FF2B5EF4-FFF2-40B4-BE49-F238E27FC236}">
                <a16:creationId xmlns:a16="http://schemas.microsoft.com/office/drawing/2014/main" id="{28332D9A-C844-45CE-A5E7-7DC367C741BC}"/>
              </a:ext>
            </a:extLst>
          </p:cNvPr>
          <p:cNvSpPr txBox="1">
            <a:spLocks noChangeArrowheads="1"/>
          </p:cNvSpPr>
          <p:nvPr/>
        </p:nvSpPr>
        <p:spPr bwMode="auto">
          <a:xfrm>
            <a:off x="6996114" y="3357564"/>
            <a:ext cx="630237" cy="257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200" b="1" i="0">
                <a:solidFill>
                  <a:srgbClr val="000000"/>
                </a:solidFill>
                <a:latin typeface="Meiryo UI" panose="020B0604030504040204" pitchFamily="50" charset="-128"/>
                <a:ea typeface="Meiryo UI" panose="020B0604030504040204" pitchFamily="50" charset="-128"/>
              </a:rPr>
              <a:t>固定ロス</a:t>
            </a:r>
          </a:p>
        </p:txBody>
      </p:sp>
      <p:sp>
        <p:nvSpPr>
          <p:cNvPr id="39957" name="テキスト ボックス 39">
            <a:extLst>
              <a:ext uri="{FF2B5EF4-FFF2-40B4-BE49-F238E27FC236}">
                <a16:creationId xmlns:a16="http://schemas.microsoft.com/office/drawing/2014/main" id="{BC869AD7-AF19-43FA-A9C1-71D799218D6E}"/>
              </a:ext>
            </a:extLst>
          </p:cNvPr>
          <p:cNvSpPr txBox="1">
            <a:spLocks noChangeArrowheads="1"/>
          </p:cNvSpPr>
          <p:nvPr/>
        </p:nvSpPr>
        <p:spPr bwMode="auto">
          <a:xfrm>
            <a:off x="8751889" y="3127376"/>
            <a:ext cx="630237" cy="257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200" b="1" i="0">
                <a:solidFill>
                  <a:srgbClr val="000000"/>
                </a:solidFill>
                <a:latin typeface="Meiryo UI" panose="020B0604030504040204" pitchFamily="50" charset="-128"/>
                <a:ea typeface="Meiryo UI" panose="020B0604030504040204" pitchFamily="50" charset="-128"/>
              </a:rPr>
              <a:t>変動ロス</a:t>
            </a:r>
          </a:p>
        </p:txBody>
      </p:sp>
      <p:sp>
        <p:nvSpPr>
          <p:cNvPr id="39958" name="角丸四角形 37">
            <a:extLst>
              <a:ext uri="{FF2B5EF4-FFF2-40B4-BE49-F238E27FC236}">
                <a16:creationId xmlns:a16="http://schemas.microsoft.com/office/drawing/2014/main" id="{FA1727BF-46A1-41F6-A6F3-AA3A001EDABA}"/>
              </a:ext>
            </a:extLst>
          </p:cNvPr>
          <p:cNvSpPr>
            <a:spLocks noChangeArrowheads="1"/>
          </p:cNvSpPr>
          <p:nvPr/>
        </p:nvSpPr>
        <p:spPr bwMode="auto">
          <a:xfrm>
            <a:off x="1363664" y="863600"/>
            <a:ext cx="9502775" cy="5761038"/>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49" name="Rectangle 56">
            <a:extLst>
              <a:ext uri="{FF2B5EF4-FFF2-40B4-BE49-F238E27FC236}">
                <a16:creationId xmlns:a16="http://schemas.microsoft.com/office/drawing/2014/main" id="{149AA768-DC4E-42A4-AA82-C6009C88056E}"/>
              </a:ext>
            </a:extLst>
          </p:cNvPr>
          <p:cNvSpPr>
            <a:spLocks noChangeArrowheads="1"/>
          </p:cNvSpPr>
          <p:nvPr/>
        </p:nvSpPr>
        <p:spPr bwMode="auto">
          <a:xfrm>
            <a:off x="1495426" y="684214"/>
            <a:ext cx="1090613" cy="33813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6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画面</a:t>
            </a:r>
          </a:p>
        </p:txBody>
      </p:sp>
      <p:sp>
        <p:nvSpPr>
          <p:cNvPr id="39960" name="テキスト ボックス 39">
            <a:extLst>
              <a:ext uri="{FF2B5EF4-FFF2-40B4-BE49-F238E27FC236}">
                <a16:creationId xmlns:a16="http://schemas.microsoft.com/office/drawing/2014/main" id="{81724B8D-2AA5-4892-9989-4492D1947D83}"/>
              </a:ext>
            </a:extLst>
          </p:cNvPr>
          <p:cNvSpPr txBox="1">
            <a:spLocks noChangeArrowheads="1"/>
          </p:cNvSpPr>
          <p:nvPr/>
        </p:nvSpPr>
        <p:spPr bwMode="auto">
          <a:xfrm>
            <a:off x="5832475" y="3733801"/>
            <a:ext cx="630238" cy="25717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200" b="1" i="0">
                <a:solidFill>
                  <a:srgbClr val="000000"/>
                </a:solidFill>
                <a:latin typeface="Meiryo UI" panose="020B0604030504040204" pitchFamily="50" charset="-128"/>
                <a:ea typeface="Meiryo UI" panose="020B0604030504040204" pitchFamily="50" charset="-128"/>
              </a:rPr>
              <a:t>固定ロス</a:t>
            </a:r>
          </a:p>
        </p:txBody>
      </p:sp>
      <p:sp>
        <p:nvSpPr>
          <p:cNvPr id="47" name="AutoShape 31">
            <a:extLst>
              <a:ext uri="{FF2B5EF4-FFF2-40B4-BE49-F238E27FC236}">
                <a16:creationId xmlns:a16="http://schemas.microsoft.com/office/drawing/2014/main" id="{72C4F8D9-14AB-4369-8F5A-854EFBB74E9F}"/>
              </a:ext>
            </a:extLst>
          </p:cNvPr>
          <p:cNvSpPr>
            <a:spLocks noChangeArrowheads="1"/>
          </p:cNvSpPr>
          <p:nvPr/>
        </p:nvSpPr>
        <p:spPr bwMode="auto">
          <a:xfrm>
            <a:off x="5832476" y="6183314"/>
            <a:ext cx="5033963" cy="441325"/>
          </a:xfrm>
          <a:prstGeom prst="roundRect">
            <a:avLst>
              <a:gd name="adj" fmla="val 10546"/>
            </a:avLst>
          </a:prstGeom>
          <a:solidFill>
            <a:schemeClr val="bg1"/>
          </a:solidFill>
          <a:ln w="2857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1" hangingPunct="1">
              <a:defRPr/>
            </a:pPr>
            <a:r>
              <a:rPr kumimoji="1" lang="ja-JP" altLang="en-US" sz="1600" b="1" i="0" dirty="0">
                <a:solidFill>
                  <a:srgbClr val="000000"/>
                </a:solidFill>
                <a:latin typeface="Meiryo UI" pitchFamily="50" charset="-128"/>
                <a:ea typeface="Meiryo UI" pitchFamily="50" charset="-128"/>
                <a:cs typeface="Meiryo UI" pitchFamily="50" charset="-128"/>
              </a:rPr>
              <a:t>ｴﾈﾙｷﾞｰｺｽﾄ▲</a:t>
            </a:r>
            <a:r>
              <a:rPr kumimoji="1" lang="en-US" altLang="ja-JP" sz="1600" b="1" i="0" dirty="0">
                <a:solidFill>
                  <a:srgbClr val="000000"/>
                </a:solidFill>
                <a:latin typeface="Meiryo UI" pitchFamily="50" charset="-128"/>
                <a:ea typeface="Meiryo UI" pitchFamily="50" charset="-128"/>
                <a:cs typeface="Meiryo UI" pitchFamily="50" charset="-128"/>
              </a:rPr>
              <a:t>1,500</a:t>
            </a:r>
            <a:r>
              <a:rPr kumimoji="1" lang="ja-JP" altLang="en-US" sz="1100" b="1" i="0" dirty="0">
                <a:solidFill>
                  <a:srgbClr val="000000"/>
                </a:solidFill>
                <a:latin typeface="Meiryo UI" pitchFamily="50" charset="-128"/>
                <a:ea typeface="Meiryo UI" pitchFamily="50" charset="-128"/>
                <a:cs typeface="Meiryo UI" pitchFamily="50" charset="-128"/>
              </a:rPr>
              <a:t>千円</a:t>
            </a:r>
            <a:r>
              <a:rPr kumimoji="1" lang="en-US" altLang="ja-JP" sz="1100" b="1" i="0" dirty="0">
                <a:solidFill>
                  <a:srgbClr val="000000"/>
                </a:solidFill>
                <a:latin typeface="Meiryo UI" pitchFamily="50" charset="-128"/>
                <a:ea typeface="Meiryo UI" pitchFamily="50" charset="-128"/>
                <a:cs typeface="Meiryo UI" pitchFamily="50" charset="-128"/>
              </a:rPr>
              <a:t>/</a:t>
            </a:r>
            <a:r>
              <a:rPr kumimoji="1" lang="ja-JP" altLang="en-US" sz="1100" b="1" i="0" dirty="0">
                <a:solidFill>
                  <a:srgbClr val="000000"/>
                </a:solidFill>
                <a:latin typeface="Meiryo UI" pitchFamily="50" charset="-128"/>
                <a:ea typeface="Meiryo UI" pitchFamily="50" charset="-128"/>
                <a:cs typeface="Meiryo UI" pitchFamily="50" charset="-128"/>
              </a:rPr>
              <a:t>年・ﾗｲﾝ</a:t>
            </a:r>
            <a:r>
              <a:rPr kumimoji="1" lang="ja-JP" altLang="en-US" sz="1600" b="1" i="0" dirty="0">
                <a:solidFill>
                  <a:srgbClr val="000000"/>
                </a:solidFill>
                <a:latin typeface="Meiryo UI" pitchFamily="50" charset="-128"/>
                <a:ea typeface="Meiryo UI" pitchFamily="50" charset="-128"/>
                <a:cs typeface="Meiryo UI" pitchFamily="50" charset="-128"/>
              </a:rPr>
              <a:t>　</a:t>
            </a:r>
            <a:r>
              <a:rPr kumimoji="1" lang="en-US" altLang="ja-JP" sz="1600" b="1" i="0" dirty="0">
                <a:solidFill>
                  <a:srgbClr val="000000"/>
                </a:solidFill>
                <a:latin typeface="Meiryo UI" pitchFamily="50" charset="-128"/>
                <a:ea typeface="Meiryo UI" pitchFamily="50" charset="-128"/>
                <a:cs typeface="Meiryo UI" pitchFamily="50" charset="-128"/>
              </a:rPr>
              <a:t>19</a:t>
            </a:r>
            <a:r>
              <a:rPr kumimoji="1" lang="ja-JP" altLang="en-US" sz="1600" b="1" i="0" dirty="0">
                <a:solidFill>
                  <a:srgbClr val="000000"/>
                </a:solidFill>
                <a:latin typeface="Meiryo UI" pitchFamily="50" charset="-128"/>
                <a:ea typeface="Meiryo UI" pitchFamily="50" charset="-128"/>
                <a:cs typeface="Meiryo UI" pitchFamily="50" charset="-128"/>
              </a:rPr>
              <a:t>％削減　投資回収</a:t>
            </a:r>
            <a:r>
              <a:rPr kumimoji="1" lang="en-US" altLang="ja-JP" sz="1600" b="1" i="0" dirty="0">
                <a:solidFill>
                  <a:srgbClr val="000000"/>
                </a:solidFill>
                <a:latin typeface="Meiryo UI" pitchFamily="50" charset="-128"/>
                <a:ea typeface="Meiryo UI" pitchFamily="50" charset="-128"/>
                <a:cs typeface="Meiryo UI" pitchFamily="50" charset="-128"/>
              </a:rPr>
              <a:t>4</a:t>
            </a:r>
            <a:r>
              <a:rPr kumimoji="1" lang="ja-JP" altLang="en-US" sz="1600" b="1" i="0" dirty="0">
                <a:solidFill>
                  <a:srgbClr val="000000"/>
                </a:solidFill>
                <a:latin typeface="Meiryo UI" pitchFamily="50" charset="-128"/>
                <a:ea typeface="Meiryo UI" pitchFamily="50" charset="-128"/>
                <a:cs typeface="Meiryo UI" pitchFamily="50" charset="-128"/>
              </a:rPr>
              <a:t>年</a:t>
            </a:r>
          </a:p>
        </p:txBody>
      </p:sp>
      <p:pic>
        <p:nvPicPr>
          <p:cNvPr id="39962" name="図 1">
            <a:extLst>
              <a:ext uri="{FF2B5EF4-FFF2-40B4-BE49-F238E27FC236}">
                <a16:creationId xmlns:a16="http://schemas.microsoft.com/office/drawing/2014/main" id="{C1A4B222-CE8D-4B25-88FD-C1DF4B89364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12913" y="4678364"/>
            <a:ext cx="2228850"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3" name="テキスト ボックス 49">
            <a:extLst>
              <a:ext uri="{FF2B5EF4-FFF2-40B4-BE49-F238E27FC236}">
                <a16:creationId xmlns:a16="http://schemas.microsoft.com/office/drawing/2014/main" id="{876F9AFE-DFBE-4476-B30B-2E4FCD90D1EB}"/>
              </a:ext>
            </a:extLst>
          </p:cNvPr>
          <p:cNvSpPr txBox="1">
            <a:spLocks noChangeArrowheads="1"/>
          </p:cNvSpPr>
          <p:nvPr/>
        </p:nvSpPr>
        <p:spPr bwMode="auto">
          <a:xfrm>
            <a:off x="1712913" y="4125914"/>
            <a:ext cx="39560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en-US" altLang="ja-JP" sz="1600" b="1" i="0">
                <a:solidFill>
                  <a:srgbClr val="0000FF"/>
                </a:solidFill>
                <a:latin typeface="Meiryo UI" panose="020B0604030504040204" pitchFamily="50" charset="-128"/>
                <a:ea typeface="Meiryo UI" panose="020B0604030504040204" pitchFamily="50" charset="-128"/>
              </a:rPr>
              <a:t>【</a:t>
            </a:r>
            <a:r>
              <a:rPr lang="ja-JP" altLang="en-US" sz="1600" b="1" i="0">
                <a:solidFill>
                  <a:srgbClr val="0000FF"/>
                </a:solidFill>
                <a:latin typeface="Meiryo UI" panose="020B0604030504040204" pitchFamily="50" charset="-128"/>
                <a:ea typeface="Meiryo UI" panose="020B0604030504040204" pitchFamily="50" charset="-128"/>
              </a:rPr>
              <a:t>生産現場ミーティングエリア</a:t>
            </a:r>
            <a:r>
              <a:rPr lang="en-US" altLang="ja-JP" sz="1600" b="1" i="0">
                <a:solidFill>
                  <a:srgbClr val="0000FF"/>
                </a:solidFill>
                <a:latin typeface="Meiryo UI" panose="020B0604030504040204" pitchFamily="50" charset="-128"/>
                <a:ea typeface="Meiryo UI" panose="020B0604030504040204" pitchFamily="50" charset="-128"/>
              </a:rPr>
              <a:t>】</a:t>
            </a:r>
            <a:endParaRPr lang="ja-JP" altLang="en-US" sz="1600" b="1" i="0">
              <a:solidFill>
                <a:srgbClr val="0000FF"/>
              </a:solidFill>
              <a:latin typeface="Meiryo UI" panose="020B0604030504040204" pitchFamily="50" charset="-128"/>
              <a:ea typeface="Meiryo UI" panose="020B0604030504040204" pitchFamily="50" charset="-128"/>
            </a:endParaRPr>
          </a:p>
          <a:p>
            <a:pPr algn="ctr"/>
            <a:r>
              <a:rPr lang="ja-JP" altLang="en-US" sz="1600" b="1" i="0">
                <a:solidFill>
                  <a:srgbClr val="0000FF"/>
                </a:solidFill>
                <a:latin typeface="Meiryo UI" panose="020B0604030504040204" pitchFamily="50" charset="-128"/>
                <a:ea typeface="Meiryo UI" panose="020B0604030504040204" pitchFamily="50" charset="-128"/>
              </a:rPr>
              <a:t>画面使って、朝会等エネルギーロスの対策検討</a:t>
            </a:r>
          </a:p>
        </p:txBody>
      </p:sp>
      <p:sp>
        <p:nvSpPr>
          <p:cNvPr id="39964" name="角丸四角形 110">
            <a:extLst>
              <a:ext uri="{FF2B5EF4-FFF2-40B4-BE49-F238E27FC236}">
                <a16:creationId xmlns:a16="http://schemas.microsoft.com/office/drawing/2014/main" id="{A4A1B5E2-A6C7-4B41-B2DA-5544E5742A99}"/>
              </a:ext>
            </a:extLst>
          </p:cNvPr>
          <p:cNvSpPr>
            <a:spLocks noChangeArrowheads="1"/>
          </p:cNvSpPr>
          <p:nvPr/>
        </p:nvSpPr>
        <p:spPr bwMode="auto">
          <a:xfrm rot="20580000">
            <a:off x="3930651" y="2825751"/>
            <a:ext cx="1052513" cy="144463"/>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65" name="角丸四角形 110">
            <a:extLst>
              <a:ext uri="{FF2B5EF4-FFF2-40B4-BE49-F238E27FC236}">
                <a16:creationId xmlns:a16="http://schemas.microsoft.com/office/drawing/2014/main" id="{627E3707-7F5B-472B-BD20-645CFBE08978}"/>
              </a:ext>
            </a:extLst>
          </p:cNvPr>
          <p:cNvSpPr>
            <a:spLocks noChangeArrowheads="1"/>
          </p:cNvSpPr>
          <p:nvPr/>
        </p:nvSpPr>
        <p:spPr bwMode="auto">
          <a:xfrm rot="20580000">
            <a:off x="2795588" y="2859088"/>
            <a:ext cx="1052512" cy="144462"/>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66" name="角丸四角形 110">
            <a:extLst>
              <a:ext uri="{FF2B5EF4-FFF2-40B4-BE49-F238E27FC236}">
                <a16:creationId xmlns:a16="http://schemas.microsoft.com/office/drawing/2014/main" id="{174654E0-2F99-49E4-AB5D-DFEA4BE0B0BC}"/>
              </a:ext>
            </a:extLst>
          </p:cNvPr>
          <p:cNvSpPr>
            <a:spLocks noChangeArrowheads="1"/>
          </p:cNvSpPr>
          <p:nvPr/>
        </p:nvSpPr>
        <p:spPr bwMode="auto">
          <a:xfrm rot="20580000">
            <a:off x="1836739" y="2806701"/>
            <a:ext cx="1049337" cy="144463"/>
          </a:xfrm>
          <a:prstGeom prst="roundRect">
            <a:avLst>
              <a:gd name="adj" fmla="val 16667"/>
            </a:avLst>
          </a:prstGeom>
          <a:noFill/>
          <a:ln w="19050" algn="ctr">
            <a:solidFill>
              <a:srgbClr val="0000F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967" name="テキスト ボックス 1">
            <a:extLst>
              <a:ext uri="{FF2B5EF4-FFF2-40B4-BE49-F238E27FC236}">
                <a16:creationId xmlns:a16="http://schemas.microsoft.com/office/drawing/2014/main" id="{811312E3-4A94-4086-B59E-41D8BA671273}"/>
              </a:ext>
            </a:extLst>
          </p:cNvPr>
          <p:cNvSpPr txBox="1">
            <a:spLocks noChangeArrowheads="1"/>
          </p:cNvSpPr>
          <p:nvPr/>
        </p:nvSpPr>
        <p:spPr bwMode="auto">
          <a:xfrm>
            <a:off x="1889125" y="2641600"/>
            <a:ext cx="966788" cy="338138"/>
          </a:xfrm>
          <a:prstGeom prst="rect">
            <a:avLst/>
          </a:prstGeom>
          <a:solidFill>
            <a:schemeClr val="bg1"/>
          </a:solidFill>
          <a:ln w="9525">
            <a:solidFill>
              <a:schemeClr val="tx1"/>
            </a:solidFill>
            <a:miter lim="800000"/>
            <a:headEnd/>
            <a:tailEnd/>
          </a:ln>
        </p:spPr>
        <p:txBody>
          <a:bodyPr wrap="none"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000000"/>
                </a:solidFill>
                <a:latin typeface="Meiryo UI" panose="020B0604030504040204" pitchFamily="50" charset="-128"/>
                <a:ea typeface="Meiryo UI" panose="020B0604030504040204" pitchFamily="50" charset="-128"/>
              </a:rPr>
              <a:t>相関グラフ</a:t>
            </a:r>
          </a:p>
        </p:txBody>
      </p:sp>
      <p:pic>
        <p:nvPicPr>
          <p:cNvPr id="39968" name="Picture 3">
            <a:extLst>
              <a:ext uri="{FF2B5EF4-FFF2-40B4-BE49-F238E27FC236}">
                <a16:creationId xmlns:a16="http://schemas.microsoft.com/office/drawing/2014/main" id="{14450145-9243-40BC-9CFE-C9FC44FF53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8713" y="4773613"/>
            <a:ext cx="1987550" cy="141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69" name="テキスト ボックス 49">
            <a:extLst>
              <a:ext uri="{FF2B5EF4-FFF2-40B4-BE49-F238E27FC236}">
                <a16:creationId xmlns:a16="http://schemas.microsoft.com/office/drawing/2014/main" id="{7C123C92-0455-41F7-A796-00581B20EF45}"/>
              </a:ext>
            </a:extLst>
          </p:cNvPr>
          <p:cNvSpPr txBox="1">
            <a:spLocks noChangeArrowheads="1"/>
          </p:cNvSpPr>
          <p:nvPr/>
        </p:nvSpPr>
        <p:spPr bwMode="auto">
          <a:xfrm>
            <a:off x="10091739" y="2997200"/>
            <a:ext cx="6365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000" b="1" i="0">
                <a:solidFill>
                  <a:srgbClr val="0000FF"/>
                </a:solidFill>
                <a:latin typeface="Meiryo UI" panose="020B0604030504040204" pitchFamily="50" charset="-128"/>
                <a:ea typeface="Meiryo UI" panose="020B0604030504040204" pitchFamily="50" charset="-128"/>
              </a:rPr>
              <a:t>青枠</a:t>
            </a:r>
            <a:r>
              <a:rPr lang="en-US" altLang="ja-JP" sz="1000" b="1" i="0">
                <a:solidFill>
                  <a:srgbClr val="0000FF"/>
                </a:solidFill>
                <a:latin typeface="Meiryo UI" panose="020B0604030504040204" pitchFamily="50" charset="-128"/>
                <a:ea typeface="Meiryo UI" panose="020B0604030504040204" pitchFamily="50" charset="-128"/>
              </a:rPr>
              <a:t>:</a:t>
            </a:r>
            <a:r>
              <a:rPr lang="ja-JP" altLang="en-US" sz="1000" b="1" i="0">
                <a:solidFill>
                  <a:srgbClr val="0000FF"/>
                </a:solidFill>
                <a:latin typeface="Meiryo UI" panose="020B0604030504040204" pitchFamily="50" charset="-128"/>
                <a:ea typeface="Meiryo UI" panose="020B0604030504040204" pitchFamily="50" charset="-128"/>
              </a:rPr>
              <a:t>進化</a:t>
            </a:r>
          </a:p>
        </p:txBody>
      </p:sp>
      <p:sp>
        <p:nvSpPr>
          <p:cNvPr id="39970" name="テキスト ボックス 50">
            <a:extLst>
              <a:ext uri="{FF2B5EF4-FFF2-40B4-BE49-F238E27FC236}">
                <a16:creationId xmlns:a16="http://schemas.microsoft.com/office/drawing/2014/main" id="{DFF1892D-452E-4553-9EFC-A12F1BFA2729}"/>
              </a:ext>
            </a:extLst>
          </p:cNvPr>
          <p:cNvSpPr txBox="1">
            <a:spLocks noChangeArrowheads="1"/>
          </p:cNvSpPr>
          <p:nvPr/>
        </p:nvSpPr>
        <p:spPr bwMode="auto">
          <a:xfrm>
            <a:off x="7367589" y="3095625"/>
            <a:ext cx="63658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0" rIns="3600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000" b="1" i="0">
                <a:solidFill>
                  <a:srgbClr val="FF0066"/>
                </a:solidFill>
                <a:latin typeface="Meiryo UI" panose="020B0604030504040204" pitchFamily="50" charset="-128"/>
                <a:ea typeface="Meiryo UI" panose="020B0604030504040204" pitchFamily="50" charset="-128"/>
              </a:rPr>
              <a:t>赤枠</a:t>
            </a:r>
            <a:r>
              <a:rPr lang="en-US" altLang="ja-JP" sz="1000" b="1" i="0">
                <a:solidFill>
                  <a:srgbClr val="FF0066"/>
                </a:solidFill>
                <a:latin typeface="Meiryo UI" panose="020B0604030504040204" pitchFamily="50" charset="-128"/>
                <a:ea typeface="Meiryo UI" panose="020B0604030504040204" pitchFamily="50" charset="-128"/>
              </a:rPr>
              <a:t>:</a:t>
            </a:r>
            <a:r>
              <a:rPr lang="ja-JP" altLang="en-US" sz="1000" b="1" i="0">
                <a:solidFill>
                  <a:srgbClr val="FF0066"/>
                </a:solidFill>
                <a:latin typeface="Meiryo UI" panose="020B0604030504040204" pitchFamily="50" charset="-128"/>
                <a:ea typeface="Meiryo UI" panose="020B0604030504040204" pitchFamily="50" charset="-128"/>
              </a:rPr>
              <a:t>従来</a:t>
            </a:r>
          </a:p>
        </p:txBody>
      </p:sp>
      <p:sp>
        <p:nvSpPr>
          <p:cNvPr id="39971" name="テキスト ボックス 51">
            <a:extLst>
              <a:ext uri="{FF2B5EF4-FFF2-40B4-BE49-F238E27FC236}">
                <a16:creationId xmlns:a16="http://schemas.microsoft.com/office/drawing/2014/main" id="{E246F01D-1AC3-4F16-929B-625520CC802C}"/>
              </a:ext>
            </a:extLst>
          </p:cNvPr>
          <p:cNvSpPr txBox="1">
            <a:spLocks noChangeArrowheads="1"/>
          </p:cNvSpPr>
          <p:nvPr/>
        </p:nvSpPr>
        <p:spPr bwMode="auto">
          <a:xfrm>
            <a:off x="1754189" y="2351089"/>
            <a:ext cx="4295775" cy="1238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sz="800" b="1" i="0">
                <a:solidFill>
                  <a:srgbClr val="FFFFFF"/>
                </a:solidFill>
                <a:latin typeface="Meiryo UI" panose="020B0604030504040204" pitchFamily="50" charset="-128"/>
                <a:ea typeface="Meiryo UI" panose="020B0604030504040204" pitchFamily="50" charset="-128"/>
              </a:rPr>
              <a:t>稼働日</a:t>
            </a:r>
          </a:p>
        </p:txBody>
      </p:sp>
      <p:sp>
        <p:nvSpPr>
          <p:cNvPr id="39972" name="テキスト ボックス 1">
            <a:extLst>
              <a:ext uri="{FF2B5EF4-FFF2-40B4-BE49-F238E27FC236}">
                <a16:creationId xmlns:a16="http://schemas.microsoft.com/office/drawing/2014/main" id="{1C10B81D-6E38-42DD-8966-14F22FCA9195}"/>
              </a:ext>
            </a:extLst>
          </p:cNvPr>
          <p:cNvSpPr txBox="1">
            <a:spLocks noChangeArrowheads="1"/>
          </p:cNvSpPr>
          <p:nvPr/>
        </p:nvSpPr>
        <p:spPr bwMode="auto">
          <a:xfrm>
            <a:off x="6051550" y="2351089"/>
            <a:ext cx="2108200" cy="123825"/>
          </a:xfrm>
          <a:prstGeom prst="rect">
            <a:avLst/>
          </a:prstGeom>
          <a:solidFill>
            <a:srgbClr val="FF0066"/>
          </a:solidFill>
          <a:ln w="9525">
            <a:solidFill>
              <a:srgbClr val="FF0000"/>
            </a:solidFill>
            <a:miter lim="800000"/>
            <a:headEnd/>
            <a:tailEnd/>
          </a:ln>
        </p:spPr>
        <p:txBody>
          <a:bodyPr lIns="0" tIns="0" rIns="0" bIns="0"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sz="800" b="1" i="0">
                <a:solidFill>
                  <a:srgbClr val="FFFFFF"/>
                </a:solidFill>
                <a:latin typeface="Meiryo UI" panose="020B0604030504040204" pitchFamily="50" charset="-128"/>
                <a:ea typeface="Meiryo UI" panose="020B0604030504040204" pitchFamily="50" charset="-128"/>
              </a:rPr>
              <a:t>非稼働日</a:t>
            </a:r>
          </a:p>
        </p:txBody>
      </p:sp>
      <p:sp>
        <p:nvSpPr>
          <p:cNvPr id="39973" name="テキスト ボックス 52">
            <a:extLst>
              <a:ext uri="{FF2B5EF4-FFF2-40B4-BE49-F238E27FC236}">
                <a16:creationId xmlns:a16="http://schemas.microsoft.com/office/drawing/2014/main" id="{5605F252-42B2-43EF-A675-AE641EE80A14}"/>
              </a:ext>
            </a:extLst>
          </p:cNvPr>
          <p:cNvSpPr txBox="1">
            <a:spLocks noChangeArrowheads="1"/>
          </p:cNvSpPr>
          <p:nvPr/>
        </p:nvSpPr>
        <p:spPr bwMode="auto">
          <a:xfrm>
            <a:off x="8159750" y="2351089"/>
            <a:ext cx="2211388" cy="1238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sz="800" b="1" i="0">
                <a:solidFill>
                  <a:srgbClr val="FFFFFF"/>
                </a:solidFill>
                <a:latin typeface="Meiryo UI" panose="020B0604030504040204" pitchFamily="50" charset="-128"/>
                <a:ea typeface="Meiryo UI" panose="020B0604030504040204" pitchFamily="50" charset="-128"/>
              </a:rPr>
              <a:t>稼働日</a:t>
            </a:r>
          </a:p>
        </p:txBody>
      </p:sp>
      <p:sp>
        <p:nvSpPr>
          <p:cNvPr id="39974" name="角丸四角形 110">
            <a:extLst>
              <a:ext uri="{FF2B5EF4-FFF2-40B4-BE49-F238E27FC236}">
                <a16:creationId xmlns:a16="http://schemas.microsoft.com/office/drawing/2014/main" id="{5D587CDE-BF03-4F2C-BC37-9258488782E2}"/>
              </a:ext>
            </a:extLst>
          </p:cNvPr>
          <p:cNvSpPr>
            <a:spLocks noChangeArrowheads="1"/>
          </p:cNvSpPr>
          <p:nvPr/>
        </p:nvSpPr>
        <p:spPr bwMode="auto">
          <a:xfrm>
            <a:off x="6148388" y="3486150"/>
            <a:ext cx="146050" cy="234950"/>
          </a:xfrm>
          <a:prstGeom prst="roundRect">
            <a:avLst>
              <a:gd name="adj" fmla="val 16667"/>
            </a:avLst>
          </a:prstGeom>
          <a:noFill/>
          <a:ln w="19050" algn="ctr">
            <a:solidFill>
              <a:srgbClr val="FF0066"/>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ous-titre 5"/>
          <p:cNvSpPr>
            <a:spLocks noGrp="1"/>
          </p:cNvSpPr>
          <p:nvPr>
            <p:ph type="subTitle" idx="11"/>
          </p:nvPr>
        </p:nvSpPr>
        <p:spPr>
          <a:xfrm>
            <a:off x="1231962" y="4125228"/>
            <a:ext cx="9144000" cy="1655762"/>
          </a:xfrm>
        </p:spPr>
        <p:txBody>
          <a:bodyPr vert="horz" lIns="91440" tIns="45720" rIns="91440" bIns="45720" rtlCol="0" anchor="t">
            <a:normAutofit/>
          </a:bodyPr>
          <a:lstStyle/>
          <a:p>
            <a:r>
              <a:rPr lang="fr-FR" sz="3600" dirty="0"/>
              <a:t>Flexible. </a:t>
            </a:r>
            <a:r>
              <a:rPr lang="fr-FR" sz="3600" dirty="0" err="1"/>
              <a:t>Scalable</a:t>
            </a:r>
            <a:r>
              <a:rPr lang="fr-FR" sz="3600" dirty="0"/>
              <a:t>. Secure.</a:t>
            </a:r>
          </a:p>
        </p:txBody>
      </p:sp>
      <p:sp>
        <p:nvSpPr>
          <p:cNvPr id="18" name="Titre 1"/>
          <p:cNvSpPr>
            <a:spLocks noGrp="1"/>
          </p:cNvSpPr>
          <p:nvPr>
            <p:ph type="title"/>
          </p:nvPr>
        </p:nvSpPr>
        <p:spPr>
          <a:xfrm>
            <a:off x="1919536" y="1340768"/>
            <a:ext cx="8217561" cy="2337503"/>
          </a:xfrm>
        </p:spPr>
        <p:txBody>
          <a:bodyPr/>
          <a:lstStyle/>
          <a:p>
            <a:r>
              <a:rPr lang="fr-FR" dirty="0" err="1"/>
              <a:t>Deployment</a:t>
            </a:r>
            <a:r>
              <a:rPr lang="fr-FR" dirty="0"/>
              <a:t> &amp; Security</a:t>
            </a:r>
          </a:p>
        </p:txBody>
      </p:sp>
    </p:spTree>
    <p:extLst>
      <p:ext uri="{BB962C8B-B14F-4D97-AF65-F5344CB8AC3E}">
        <p14:creationId xmlns:p14="http://schemas.microsoft.com/office/powerpoint/2010/main" val="3958494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a:spLocks noGrp="1"/>
          </p:cNvSpPr>
          <p:nvPr>
            <p:ph type="title"/>
          </p:nvPr>
        </p:nvSpPr>
        <p:spPr>
          <a:xfrm>
            <a:off x="0" y="194057"/>
            <a:ext cx="1964824" cy="720000"/>
          </a:xfrm>
        </p:spPr>
        <p:txBody>
          <a:bodyPr>
            <a:normAutofit/>
          </a:bodyPr>
          <a:lstStyle/>
          <a:p>
            <a:r>
              <a:rPr lang="fr-FR" dirty="0" err="1"/>
              <a:t>Deployment</a:t>
            </a:r>
            <a:r>
              <a:rPr lang="fr-FR" dirty="0"/>
              <a:t> &amp; Security</a:t>
            </a:r>
            <a:endParaRPr lang="fr-FR" dirty="0">
              <a:solidFill>
                <a:schemeClr val="bg1"/>
              </a:solidFill>
              <a:latin typeface="Segoe UI" panose="020B0502040204020203" pitchFamily="34" charset="0"/>
              <a:cs typeface="Segoe UI" panose="020B0502040204020203" pitchFamily="34" charset="0"/>
            </a:endParaRPr>
          </a:p>
        </p:txBody>
      </p:sp>
      <p:sp>
        <p:nvSpPr>
          <p:cNvPr id="3" name="Espace réservé du texte 6"/>
          <p:cNvSpPr>
            <a:spLocks noGrp="1"/>
          </p:cNvSpPr>
          <p:nvPr>
            <p:ph type="body" sz="half" idx="2"/>
          </p:nvPr>
        </p:nvSpPr>
        <p:spPr>
          <a:xfrm>
            <a:off x="2207568" y="0"/>
            <a:ext cx="9410619" cy="720000"/>
          </a:xfrm>
        </p:spPr>
        <p:txBody>
          <a:bodyPr/>
          <a:lstStyle/>
          <a:p>
            <a:r>
              <a:rPr lang="fr-FR" dirty="0" err="1"/>
              <a:t>Syslog</a:t>
            </a:r>
            <a:r>
              <a:rPr lang="fr-FR" dirty="0"/>
              <a:t> support for </a:t>
            </a:r>
            <a:r>
              <a:rPr lang="fr-FR" dirty="0" err="1"/>
              <a:t>logging</a:t>
            </a:r>
            <a:r>
              <a:rPr lang="fr-FR" dirty="0"/>
              <a:t> &amp; </a:t>
            </a:r>
            <a:r>
              <a:rPr lang="fr-FR" dirty="0" err="1"/>
              <a:t>tracing</a:t>
            </a:r>
            <a:endParaRPr lang="fr-FR" dirty="0"/>
          </a:p>
        </p:txBody>
      </p:sp>
      <p:sp>
        <p:nvSpPr>
          <p:cNvPr id="4" name="Rectangle 3"/>
          <p:cNvSpPr/>
          <p:nvPr/>
        </p:nvSpPr>
        <p:spPr>
          <a:xfrm>
            <a:off x="859864" y="1507503"/>
            <a:ext cx="7540978" cy="522131"/>
          </a:xfrm>
          <a:prstGeom prst="rect">
            <a:avLst/>
          </a:prstGeom>
        </p:spPr>
        <p:txBody>
          <a:bodyPr wrap="square">
            <a:spAutoFit/>
          </a:bodyPr>
          <a:lstStyle/>
          <a:p>
            <a:pPr eaLnBrk="1" hangingPunct="1">
              <a:lnSpc>
                <a:spcPct val="130000"/>
              </a:lnSpc>
              <a:spcBef>
                <a:spcPts val="500"/>
              </a:spcBef>
              <a:buClr>
                <a:schemeClr val="tx1">
                  <a:lumMod val="65000"/>
                  <a:lumOff val="35000"/>
                </a:schemeClr>
              </a:buClr>
            </a:pPr>
            <a:r>
              <a:rPr lang="fr-FR" b="1" i="0" dirty="0" err="1">
                <a:solidFill>
                  <a:schemeClr val="tx1"/>
                </a:solidFill>
                <a:latin typeface="Segoe UI Semilight" panose="020B0402040204020203" pitchFamily="34" charset="0"/>
                <a:cs typeface="Segoe UI Semilight" panose="020B0402040204020203" pitchFamily="34" charset="0"/>
              </a:rPr>
              <a:t>Features</a:t>
            </a:r>
            <a:endParaRPr lang="fr-FR" sz="2000" i="0" dirty="0">
              <a:solidFill>
                <a:schemeClr val="tx1"/>
              </a:solidFill>
              <a:latin typeface="Segoe UI Semilight" panose="020B0402040204020203" pitchFamily="34" charset="0"/>
              <a:cs typeface="Segoe UI Semilight" panose="020B0402040204020203" pitchFamily="34" charset="0"/>
            </a:endParaRPr>
          </a:p>
        </p:txBody>
      </p:sp>
      <p:sp>
        <p:nvSpPr>
          <p:cNvPr id="7" name="Espace réservé du contenu 5"/>
          <p:cNvSpPr txBox="1">
            <a:spLocks/>
          </p:cNvSpPr>
          <p:nvPr/>
        </p:nvSpPr>
        <p:spPr>
          <a:xfrm>
            <a:off x="1021130" y="2198852"/>
            <a:ext cx="10366449" cy="1929624"/>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chemeClr val="tx1"/>
              </a:buClr>
              <a:buFont typeface="Arial" panose="020B0604020202020204" pitchFamily="34" charset="0"/>
              <a:buChar char="•"/>
            </a:pPr>
            <a:r>
              <a:rPr lang="en-US" sz="2000" i="0" noProof="1">
                <a:solidFill>
                  <a:schemeClr val="tx1"/>
                </a:solidFill>
                <a:latin typeface="Segoe UI Semilight" panose="020B0402040204020203" pitchFamily="34" charset="0"/>
                <a:cs typeface="Segoe UI Semilight" panose="020B0402040204020203" pitchFamily="34" charset="0"/>
              </a:rPr>
              <a:t>Enable PcVue event logs to be aggregated by third-party IT-tools (Nagios,…) </a:t>
            </a:r>
          </a:p>
          <a:p>
            <a:pPr lvl="1">
              <a:buClr>
                <a:schemeClr val="tx1"/>
              </a:buClr>
              <a:buFont typeface="Arial" panose="020B0604020202020204" pitchFamily="34" charset="0"/>
              <a:buChar char="•"/>
            </a:pPr>
            <a:endParaRPr lang="en-US" sz="2000" i="0" noProof="1">
              <a:solidFill>
                <a:schemeClr val="tx1"/>
              </a:solidFill>
              <a:latin typeface="Segoe UI Semilight" panose="020B0402040204020203" pitchFamily="34" charset="0"/>
              <a:cs typeface="Segoe UI Semilight" panose="020B0402040204020203" pitchFamily="34" charset="0"/>
            </a:endParaRPr>
          </a:p>
          <a:p>
            <a:pPr lvl="1">
              <a:buClr>
                <a:schemeClr val="tx1"/>
              </a:buClr>
              <a:buFont typeface="Arial" panose="020B0604020202020204" pitchFamily="34" charset="0"/>
              <a:buChar char="•"/>
            </a:pPr>
            <a:r>
              <a:rPr lang="en-US" sz="2000" i="0" noProof="1">
                <a:solidFill>
                  <a:schemeClr val="tx1"/>
                </a:solidFill>
                <a:latin typeface="Segoe UI Semilight" panose="020B0402040204020203" pitchFamily="34" charset="0"/>
                <a:cs typeface="Segoe UI Semilight" panose="020B0402040204020203" pitchFamily="34" charset="0"/>
              </a:rPr>
              <a:t>Comply with the ANSSI and IEC 62443 requirements for logging &amp; tracing</a:t>
            </a:r>
            <a:br>
              <a:rPr lang="en-US" sz="2000" i="0" noProof="1">
                <a:solidFill>
                  <a:schemeClr val="tx1"/>
                </a:solidFill>
                <a:latin typeface="Segoe UI Semilight" panose="020B0402040204020203" pitchFamily="34" charset="0"/>
                <a:cs typeface="Segoe UI Semilight" panose="020B0402040204020203" pitchFamily="34" charset="0"/>
              </a:rPr>
            </a:br>
            <a:endParaRPr lang="en-US" sz="2000" i="0" noProof="1">
              <a:solidFill>
                <a:schemeClr val="tx1"/>
              </a:solidFill>
              <a:latin typeface="Segoe UI Semilight" panose="020B0402040204020203" pitchFamily="34" charset="0"/>
              <a:cs typeface="Segoe UI Semilight" panose="020B0402040204020203" pitchFamily="34" charset="0"/>
            </a:endParaRPr>
          </a:p>
          <a:p>
            <a:pPr lvl="1">
              <a:buClr>
                <a:schemeClr val="tx1"/>
              </a:buClr>
              <a:buFont typeface="Arial" panose="020B0604020202020204" pitchFamily="34" charset="0"/>
              <a:buChar char="•"/>
            </a:pPr>
            <a:r>
              <a:rPr lang="en-US" sz="2000" i="0" noProof="1">
                <a:solidFill>
                  <a:schemeClr val="tx1"/>
                </a:solidFill>
                <a:latin typeface="Segoe UI Semilight" panose="020B0402040204020203" pitchFamily="34" charset="0"/>
                <a:cs typeface="Segoe UI Semilight" panose="020B0402040204020203" pitchFamily="34" charset="0"/>
              </a:rPr>
              <a:t>Support for </a:t>
            </a:r>
            <a:r>
              <a:rPr lang="en-US" sz="2000" i="0" dirty="0">
                <a:solidFill>
                  <a:schemeClr val="tx1"/>
                </a:solidFill>
                <a:latin typeface="Segoe UI Semilight" panose="020B0402040204020203" pitchFamily="34" charset="0"/>
                <a:cs typeface="Segoe UI Semilight" panose="020B0402040204020203" pitchFamily="34" charset="0"/>
              </a:rPr>
              <a:t>Windows Event viewer and Syslog over UDP, TCP &amp; TLS</a:t>
            </a:r>
          </a:p>
          <a:p>
            <a:pPr marL="342900" lvl="1" indent="0">
              <a:buClr>
                <a:schemeClr val="tx1"/>
              </a:buClr>
              <a:buNone/>
            </a:pPr>
            <a:r>
              <a:rPr lang="en-US" sz="2100" i="0" dirty="0">
                <a:solidFill>
                  <a:schemeClr val="tx1"/>
                </a:solidFill>
                <a:latin typeface="Segoe UI Semilight" panose="020B0402040204020203" pitchFamily="34" charset="0"/>
                <a:cs typeface="Segoe UI Semilight" panose="020B0402040204020203" pitchFamily="34" charset="0"/>
              </a:rPr>
              <a:t>RFC 5424 (TCP), 5425 (TLS), 3164, </a:t>
            </a:r>
            <a:r>
              <a:rPr lang="fr-FR" sz="2100" i="0" dirty="0">
                <a:solidFill>
                  <a:schemeClr val="tx1"/>
                </a:solidFill>
                <a:latin typeface="Segoe UI Semilight" panose="020B0402040204020203" pitchFamily="34" charset="0"/>
                <a:cs typeface="Segoe UI Semilight" panose="020B0402040204020203" pitchFamily="34" charset="0"/>
              </a:rPr>
              <a:t>5426 (UDP) and 6587</a:t>
            </a:r>
            <a:endParaRPr lang="en-US" sz="2100" i="0" dirty="0">
              <a:solidFill>
                <a:schemeClr val="tx1"/>
              </a:solidFill>
              <a:latin typeface="Segoe UI Semilight" panose="020B0402040204020203" pitchFamily="34" charset="0"/>
              <a:cs typeface="Segoe UI Semilight" panose="020B0402040204020203" pitchFamily="34" charset="0"/>
            </a:endParaRP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sz="3200"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p:txBody>
      </p:sp>
      <p:sp>
        <p:nvSpPr>
          <p:cNvPr id="8" name="Rectangle 7"/>
          <p:cNvSpPr/>
          <p:nvPr/>
        </p:nvSpPr>
        <p:spPr>
          <a:xfrm>
            <a:off x="859864" y="4128476"/>
            <a:ext cx="7540978" cy="522131"/>
          </a:xfrm>
          <a:prstGeom prst="rect">
            <a:avLst/>
          </a:prstGeom>
        </p:spPr>
        <p:txBody>
          <a:bodyPr wrap="square">
            <a:spAutoFit/>
          </a:bodyPr>
          <a:lstStyle/>
          <a:p>
            <a:pPr eaLnBrk="1" hangingPunct="1">
              <a:lnSpc>
                <a:spcPct val="130000"/>
              </a:lnSpc>
              <a:spcBef>
                <a:spcPts val="500"/>
              </a:spcBef>
              <a:buClr>
                <a:schemeClr val="tx1">
                  <a:lumMod val="65000"/>
                  <a:lumOff val="35000"/>
                </a:schemeClr>
              </a:buClr>
            </a:pPr>
            <a:r>
              <a:rPr lang="fr-FR" b="1" i="0" dirty="0" err="1">
                <a:solidFill>
                  <a:schemeClr val="tx1"/>
                </a:solidFill>
                <a:latin typeface="Segoe UI Semilight" panose="020B0402040204020203" pitchFamily="34" charset="0"/>
                <a:cs typeface="Segoe UI Semilight" panose="020B0402040204020203" pitchFamily="34" charset="0"/>
              </a:rPr>
              <a:t>Benefits</a:t>
            </a:r>
            <a:endParaRPr lang="fr-FR" sz="2000" i="0" dirty="0">
              <a:solidFill>
                <a:schemeClr val="tx1"/>
              </a:solidFill>
              <a:latin typeface="Segoe UI Semilight" panose="020B0402040204020203" pitchFamily="34" charset="0"/>
              <a:cs typeface="Segoe UI Semilight" panose="020B0402040204020203" pitchFamily="34" charset="0"/>
            </a:endParaRPr>
          </a:p>
        </p:txBody>
      </p:sp>
      <p:sp>
        <p:nvSpPr>
          <p:cNvPr id="9" name="Espace réservé du contenu 5"/>
          <p:cNvSpPr txBox="1">
            <a:spLocks/>
          </p:cNvSpPr>
          <p:nvPr/>
        </p:nvSpPr>
        <p:spPr>
          <a:xfrm>
            <a:off x="1021131" y="4819825"/>
            <a:ext cx="8877014" cy="176040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tx1">
                    <a:lumMod val="85000"/>
                    <a:lumOff val="1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tx1">
                    <a:lumMod val="85000"/>
                    <a:lumOff val="1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Clr>
                <a:schemeClr val="tx1"/>
              </a:buClr>
              <a:buFont typeface="Arial" panose="020B0604020202020204" pitchFamily="34" charset="0"/>
              <a:buChar char="•"/>
            </a:pPr>
            <a:r>
              <a:rPr lang="en-US" sz="2000" i="0" dirty="0">
                <a:solidFill>
                  <a:schemeClr val="tx1"/>
                </a:solidFill>
                <a:latin typeface="Segoe UI Semilight" panose="020B0402040204020203" pitchFamily="34" charset="0"/>
                <a:cs typeface="Segoe UI Semilight" panose="020B0402040204020203" pitchFamily="34" charset="0"/>
              </a:rPr>
              <a:t>Operational - Aggregate </a:t>
            </a:r>
            <a:r>
              <a:rPr lang="en-US" sz="2000" i="0" dirty="0" err="1">
                <a:solidFill>
                  <a:schemeClr val="tx1"/>
                </a:solidFill>
                <a:latin typeface="Segoe UI Semilight" panose="020B0402040204020203" pitchFamily="34" charset="0"/>
                <a:cs typeface="Segoe UI Semilight" panose="020B0402040204020203" pitchFamily="34" charset="0"/>
              </a:rPr>
              <a:t>PcVue</a:t>
            </a:r>
            <a:r>
              <a:rPr lang="en-US" sz="2000" i="0" dirty="0">
                <a:solidFill>
                  <a:schemeClr val="tx1"/>
                </a:solidFill>
                <a:latin typeface="Segoe UI Semilight" panose="020B0402040204020203" pitchFamily="34" charset="0"/>
                <a:cs typeface="Segoe UI Semilight" panose="020B0402040204020203" pitchFamily="34" charset="0"/>
              </a:rPr>
              <a:t> event logs in IT system-monitoring tools for events correlation and analysis: Syslog, Windows event viewer…</a:t>
            </a:r>
          </a:p>
          <a:p>
            <a:pPr lvl="1">
              <a:buClr>
                <a:schemeClr val="tx1"/>
              </a:buClr>
              <a:buFont typeface="Arial" panose="020B0604020202020204" pitchFamily="34" charset="0"/>
              <a:buChar char="•"/>
            </a:pPr>
            <a:endParaRPr lang="en-US" sz="2000" i="0" dirty="0">
              <a:solidFill>
                <a:schemeClr val="tx1"/>
              </a:solidFill>
              <a:latin typeface="Segoe UI Semilight" panose="020B0402040204020203" pitchFamily="34" charset="0"/>
              <a:cs typeface="Segoe UI Semilight" panose="020B0402040204020203" pitchFamily="34" charset="0"/>
            </a:endParaRPr>
          </a:p>
          <a:p>
            <a:pPr lvl="1">
              <a:buClr>
                <a:schemeClr val="tx1"/>
              </a:buClr>
              <a:buFont typeface="Arial" panose="020B0604020202020204" pitchFamily="34" charset="0"/>
              <a:buChar char="•"/>
            </a:pPr>
            <a:r>
              <a:rPr lang="en-US" sz="2000" i="0" dirty="0">
                <a:solidFill>
                  <a:schemeClr val="tx1"/>
                </a:solidFill>
                <a:latin typeface="Segoe UI Semilight" panose="020B0402040204020203" pitchFamily="34" charset="0"/>
                <a:cs typeface="Segoe UI Semilight" panose="020B0402040204020203" pitchFamily="34" charset="0"/>
              </a:rPr>
              <a:t>Compliance - Integrity of logged events can be guaranteed</a:t>
            </a:r>
          </a:p>
          <a:p>
            <a:pPr>
              <a:buClrTx/>
              <a:buFont typeface="Arial" panose="020B0604020202020204" pitchFamily="34" charset="0"/>
              <a:buChar char="•"/>
            </a:pPr>
            <a:endParaRPr lang="fr-FR"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sz="3200" i="0" dirty="0">
              <a:solidFill>
                <a:schemeClr val="tx1"/>
              </a:solidFill>
              <a:latin typeface="Segoe UI Semilight" panose="020B0402040204020203" pitchFamily="34" charset="0"/>
              <a:cs typeface="Segoe UI Semilight" panose="020B0402040204020203" pitchFamily="34" charset="0"/>
            </a:endParaRPr>
          </a:p>
          <a:p>
            <a:pPr marL="0" indent="0">
              <a:buClrTx/>
              <a:buNone/>
            </a:pPr>
            <a:endParaRPr lang="fr-FR" i="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32739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94057"/>
            <a:ext cx="1964824" cy="720000"/>
          </a:xfrm>
        </p:spPr>
        <p:txBody>
          <a:bodyPr>
            <a:normAutofit/>
          </a:bodyPr>
          <a:lstStyle/>
          <a:p>
            <a:r>
              <a:rPr lang="fr-FR" dirty="0" err="1"/>
              <a:t>De</a:t>
            </a:r>
            <a:r>
              <a:rPr lang="fr-FR" dirty="0" err="1">
                <a:solidFill>
                  <a:schemeClr val="bg1"/>
                </a:solidFill>
              </a:rPr>
              <a:t>ployment</a:t>
            </a:r>
            <a:r>
              <a:rPr lang="fr-FR" dirty="0">
                <a:solidFill>
                  <a:schemeClr val="bg1"/>
                </a:solidFill>
              </a:rPr>
              <a:t> &amp; Security</a:t>
            </a:r>
          </a:p>
        </p:txBody>
      </p:sp>
      <p:sp>
        <p:nvSpPr>
          <p:cNvPr id="3" name="Espace réservé du texte 4"/>
          <p:cNvSpPr>
            <a:spLocks noGrp="1"/>
          </p:cNvSpPr>
          <p:nvPr>
            <p:ph type="body" sz="half" idx="2"/>
          </p:nvPr>
        </p:nvSpPr>
        <p:spPr>
          <a:xfrm>
            <a:off x="2207568" y="0"/>
            <a:ext cx="9410619" cy="720000"/>
          </a:xfrm>
        </p:spPr>
        <p:txBody>
          <a:bodyPr/>
          <a:lstStyle/>
          <a:p>
            <a:r>
              <a:rPr lang="fr-FR" dirty="0" err="1"/>
              <a:t>Supported</a:t>
            </a:r>
            <a:r>
              <a:rPr lang="fr-FR" dirty="0"/>
              <a:t> </a:t>
            </a:r>
            <a:r>
              <a:rPr lang="fr-FR" dirty="0" err="1"/>
              <a:t>platforms</a:t>
            </a:r>
            <a:endParaRPr lang="fr-FR"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115" y="3871183"/>
            <a:ext cx="1389938" cy="1741356"/>
          </a:xfrm>
          <a:prstGeom prst="rect">
            <a:avLst/>
          </a:prstGeom>
          <a:ln>
            <a:noFill/>
          </a:ln>
          <a:effectLst>
            <a:outerShdw blurRad="292100" dist="139700" dir="2700000" algn="tl" rotWithShape="0">
              <a:srgbClr val="333333">
                <a:alpha val="65000"/>
              </a:srgbClr>
            </a:outerShdw>
          </a:effectLst>
        </p:spPr>
      </p:pic>
      <p:pic>
        <p:nvPicPr>
          <p:cNvPr id="6"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706" y="3902696"/>
            <a:ext cx="1389937" cy="1709844"/>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5987055" y="1793205"/>
            <a:ext cx="5471483" cy="1338828"/>
          </a:xfrm>
          <a:prstGeom prst="rect">
            <a:avLst/>
          </a:prstGeom>
        </p:spPr>
        <p:txBody>
          <a:bodyPr wrap="square">
            <a:spAutoFit/>
          </a:bodyPr>
          <a:lstStyle/>
          <a:p>
            <a:pPr lvl="1">
              <a:buClr>
                <a:schemeClr val="tx1">
                  <a:lumMod val="65000"/>
                  <a:lumOff val="35000"/>
                </a:schemeClr>
              </a:buClr>
            </a:pPr>
            <a:r>
              <a:rPr lang="fr-FR" b="1" i="0" dirty="0">
                <a:solidFill>
                  <a:schemeClr val="tx1"/>
                </a:solidFill>
                <a:latin typeface="Segoe UI Semilight" panose="020B0402040204020203" pitchFamily="34" charset="0"/>
                <a:cs typeface="Segoe UI Semilight" panose="020B0402040204020203" pitchFamily="34" charset="0"/>
              </a:rPr>
              <a:t>Microsoft SQL Server </a:t>
            </a:r>
          </a:p>
          <a:p>
            <a:pPr lvl="1">
              <a:buClr>
                <a:schemeClr val="tx1">
                  <a:lumMod val="65000"/>
                  <a:lumOff val="35000"/>
                </a:schemeClr>
              </a:buClr>
            </a:pPr>
            <a:endParaRPr lang="fr-FR" sz="1800" b="1" i="0" dirty="0">
              <a:solidFill>
                <a:schemeClr val="tx1"/>
              </a:solidFill>
              <a:latin typeface="Segoe UI Semilight" panose="020B0402040204020203" pitchFamily="34" charset="0"/>
              <a:cs typeface="Segoe UI Semilight" panose="020B0402040204020203" pitchFamily="34" charset="0"/>
            </a:endParaRPr>
          </a:p>
          <a:p>
            <a:pPr marL="514350" lvl="1" indent="-285750">
              <a:buClr>
                <a:schemeClr val="tx1"/>
              </a:buClr>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2008 R2, 2012, 2014, 2016, 2017 &amp; 2019</a:t>
            </a:r>
          </a:p>
          <a:p>
            <a:pPr marL="228600" lvl="1">
              <a:buClr>
                <a:schemeClr val="tx1"/>
              </a:buClr>
            </a:pPr>
            <a:endParaRPr lang="fr-FR" sz="1900" i="0" dirty="0">
              <a:solidFill>
                <a:schemeClr val="tx1"/>
              </a:solidFill>
              <a:latin typeface="Segoe UI Semilight" panose="020B0402040204020203" pitchFamily="34" charset="0"/>
              <a:cs typeface="Segoe UI Semilight" panose="020B0402040204020203" pitchFamily="34" charset="0"/>
            </a:endParaRPr>
          </a:p>
        </p:txBody>
      </p:sp>
      <p:pic>
        <p:nvPicPr>
          <p:cNvPr id="8" name="Picture 1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08331" y="3771819"/>
            <a:ext cx="1489625" cy="2062739"/>
          </a:xfrm>
          <a:prstGeom prst="rect">
            <a:avLst/>
          </a:prstGeom>
          <a:effectLst/>
        </p:spPr>
      </p:pic>
      <p:sp>
        <p:nvSpPr>
          <p:cNvPr id="9" name="Rectangle 8"/>
          <p:cNvSpPr/>
          <p:nvPr/>
        </p:nvSpPr>
        <p:spPr>
          <a:xfrm>
            <a:off x="168115" y="1793205"/>
            <a:ext cx="6096000" cy="3477875"/>
          </a:xfrm>
          <a:prstGeom prst="rect">
            <a:avLst/>
          </a:prstGeom>
        </p:spPr>
        <p:txBody>
          <a:bodyPr>
            <a:spAutoFit/>
          </a:bodyPr>
          <a:lstStyle/>
          <a:p>
            <a:pPr lvl="1">
              <a:buClr>
                <a:schemeClr val="tx1">
                  <a:lumMod val="65000"/>
                  <a:lumOff val="35000"/>
                </a:schemeClr>
              </a:buClr>
            </a:pPr>
            <a:r>
              <a:rPr lang="fr-FR" b="1" i="0" dirty="0">
                <a:solidFill>
                  <a:schemeClr val="tx1"/>
                </a:solidFill>
                <a:latin typeface="Segoe UI Semilight" panose="020B0402040204020203" pitchFamily="34" charset="0"/>
                <a:cs typeface="Segoe UI Semilight" panose="020B0402040204020203" pitchFamily="34" charset="0"/>
              </a:rPr>
              <a:t>Client station</a:t>
            </a:r>
          </a:p>
          <a:p>
            <a:pPr lvl="1">
              <a:buClr>
                <a:schemeClr val="tx1">
                  <a:lumMod val="65000"/>
                  <a:lumOff val="35000"/>
                </a:schemeClr>
              </a:buClr>
            </a:pPr>
            <a:endParaRPr lang="fr-FR" b="1" i="0" dirty="0">
              <a:solidFill>
                <a:schemeClr val="tx1"/>
              </a:solidFill>
              <a:latin typeface="Segoe UI Semilight" panose="020B0402040204020203" pitchFamily="34" charset="0"/>
              <a:cs typeface="Segoe UI Semilight" panose="020B0402040204020203" pitchFamily="34" charset="0"/>
            </a:endParaRPr>
          </a:p>
          <a:p>
            <a:pPr marL="571500" lvl="1" indent="-342900" defTabSz="914400">
              <a:buClr>
                <a:schemeClr val="tx1"/>
              </a:buClr>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Windows  8.1 and 10</a:t>
            </a:r>
          </a:p>
          <a:p>
            <a:pPr marL="914400" lvl="1" indent="-685800" defTabSz="914400">
              <a:buClr>
                <a:schemeClr val="tx1"/>
              </a:buClr>
            </a:pPr>
            <a:endParaRPr lang="fr-FR" i="0" dirty="0">
              <a:solidFill>
                <a:schemeClr val="tx1"/>
              </a:solidFill>
              <a:latin typeface="Segoe UI Semilight" panose="020B0402040204020203" pitchFamily="34" charset="0"/>
              <a:cs typeface="Segoe UI Semilight" panose="020B0402040204020203" pitchFamily="34" charset="0"/>
            </a:endParaRPr>
          </a:p>
          <a:p>
            <a:pPr lvl="1">
              <a:buClr>
                <a:schemeClr val="tx1"/>
              </a:buClr>
            </a:pPr>
            <a:r>
              <a:rPr lang="fr-FR" b="1" i="0" dirty="0">
                <a:solidFill>
                  <a:schemeClr val="tx1"/>
                </a:solidFill>
                <a:latin typeface="Segoe UI Semilight" panose="020B0402040204020203" pitchFamily="34" charset="0"/>
                <a:cs typeface="Segoe UI Semilight" panose="020B0402040204020203" pitchFamily="34" charset="0"/>
              </a:rPr>
              <a:t>Servers stations</a:t>
            </a:r>
          </a:p>
          <a:p>
            <a:pPr lvl="1">
              <a:buClr>
                <a:schemeClr val="tx1"/>
              </a:buClr>
            </a:pPr>
            <a:endParaRPr lang="fr-FR" b="1" i="0" dirty="0">
              <a:solidFill>
                <a:schemeClr val="tx1"/>
              </a:solidFill>
              <a:latin typeface="Segoe UI Semilight" panose="020B0402040204020203" pitchFamily="34" charset="0"/>
              <a:cs typeface="Segoe UI Semilight" panose="020B0402040204020203" pitchFamily="34" charset="0"/>
            </a:endParaRPr>
          </a:p>
          <a:p>
            <a:pPr marL="571500" lvl="1" indent="-342900" defTabSz="914400">
              <a:buClr>
                <a:schemeClr val="tx1"/>
              </a:buClr>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Windows Server 2012, 2012 R2, 2016, 2019</a:t>
            </a:r>
          </a:p>
          <a:p>
            <a:pPr marL="571500" lvl="1" indent="-342900" defTabSz="914400">
              <a:buClr>
                <a:schemeClr val="tx1"/>
              </a:buClr>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Acquisition and </a:t>
            </a:r>
            <a:r>
              <a:rPr lang="fr-FR" sz="2000" i="0" dirty="0" err="1">
                <a:solidFill>
                  <a:schemeClr val="tx1"/>
                </a:solidFill>
                <a:latin typeface="Segoe UI Semilight" panose="020B0402040204020203" pitchFamily="34" charset="0"/>
                <a:cs typeface="Segoe UI Semilight" panose="020B0402040204020203" pitchFamily="34" charset="0"/>
              </a:rPr>
              <a:t>historical</a:t>
            </a:r>
            <a:r>
              <a:rPr lang="fr-FR" sz="2000" i="0" dirty="0">
                <a:solidFill>
                  <a:schemeClr val="tx1"/>
                </a:solidFill>
                <a:latin typeface="Segoe UI Semilight" panose="020B0402040204020203" pitchFamily="34" charset="0"/>
                <a:cs typeface="Segoe UI Semilight" panose="020B0402040204020203" pitchFamily="34" charset="0"/>
              </a:rPr>
              <a:t> servers</a:t>
            </a:r>
          </a:p>
          <a:p>
            <a:pPr marL="571500" lvl="1" indent="-342900" defTabSz="914400">
              <a:buClr>
                <a:schemeClr val="tx1"/>
              </a:buClr>
              <a:buFont typeface="Arial" panose="020B0604020202020204" pitchFamily="34" charset="0"/>
              <a:buChar char="•"/>
            </a:pPr>
            <a:r>
              <a:rPr lang="fr-FR" sz="2000" i="0" dirty="0">
                <a:solidFill>
                  <a:schemeClr val="tx1"/>
                </a:solidFill>
                <a:latin typeface="Segoe UI Semilight" panose="020B0402040204020203" pitchFamily="34" charset="0"/>
                <a:cs typeface="Segoe UI Semilight" panose="020B0402040204020203" pitchFamily="34" charset="0"/>
              </a:rPr>
              <a:t>Serveurs Web</a:t>
            </a:r>
          </a:p>
          <a:p>
            <a:pPr marL="571500" lvl="1" indent="-342900" defTabSz="914400">
              <a:buClr>
                <a:schemeClr val="tx1"/>
              </a:buClr>
              <a:buFont typeface="Arial" panose="020B0604020202020204" pitchFamily="34" charset="0"/>
              <a:buChar char="•"/>
            </a:pPr>
            <a:r>
              <a:rPr lang="fr-FR" sz="2000" i="0" dirty="0" err="1">
                <a:solidFill>
                  <a:schemeClr val="tx1"/>
                </a:solidFill>
                <a:latin typeface="Segoe UI Semilight" panose="020B0402040204020203" pitchFamily="34" charset="0"/>
                <a:cs typeface="Segoe UI Semilight" panose="020B0402040204020203" pitchFamily="34" charset="0"/>
              </a:rPr>
              <a:t>Remote</a:t>
            </a:r>
            <a:r>
              <a:rPr lang="fr-FR" sz="2000" i="0" dirty="0">
                <a:solidFill>
                  <a:schemeClr val="tx1"/>
                </a:solidFill>
                <a:latin typeface="Segoe UI Semilight" panose="020B0402040204020203" pitchFamily="34" charset="0"/>
                <a:cs typeface="Segoe UI Semilight" panose="020B0402040204020203" pitchFamily="34" charset="0"/>
              </a:rPr>
              <a:t> Desktop Services</a:t>
            </a:r>
          </a:p>
        </p:txBody>
      </p:sp>
    </p:spTree>
    <p:extLst>
      <p:ext uri="{BB962C8B-B14F-4D97-AF65-F5344CB8AC3E}">
        <p14:creationId xmlns:p14="http://schemas.microsoft.com/office/powerpoint/2010/main" val="522574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192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p:cNvSpPr>
            <a:spLocks noGrp="1"/>
          </p:cNvSpPr>
          <p:nvPr>
            <p:ph type="pic" idx="1"/>
          </p:nvPr>
        </p:nvSpPr>
        <p:spPr/>
      </p:sp>
      <p:sp>
        <p:nvSpPr>
          <p:cNvPr id="3" name="Sous-titre 2"/>
          <p:cNvSpPr>
            <a:spLocks noGrp="1"/>
          </p:cNvSpPr>
          <p:nvPr>
            <p:ph type="subTitle" idx="11"/>
          </p:nvPr>
        </p:nvSpPr>
        <p:spPr/>
        <p:txBody>
          <a:bodyPr/>
          <a:lstStyle/>
          <a:p>
            <a:endParaRPr lang="fr-FR"/>
          </a:p>
        </p:txBody>
      </p:sp>
      <p:sp>
        <p:nvSpPr>
          <p:cNvPr id="4" name="Espace réservé du texte 3"/>
          <p:cNvSpPr>
            <a:spLocks noGrp="1"/>
          </p:cNvSpPr>
          <p:nvPr>
            <p:ph type="body" idx="15"/>
          </p:nvPr>
        </p:nvSpPr>
        <p:spPr/>
        <p:txBody>
          <a:bodyPr/>
          <a:lstStyle/>
          <a:p>
            <a:endParaRPr lang="fr-FR"/>
          </a:p>
        </p:txBody>
      </p:sp>
      <p:sp>
        <p:nvSpPr>
          <p:cNvPr id="5" name="Espace réservé du texte 4"/>
          <p:cNvSpPr>
            <a:spLocks noGrp="1"/>
          </p:cNvSpPr>
          <p:nvPr>
            <p:ph type="body" idx="16"/>
          </p:nvPr>
        </p:nvSpPr>
        <p:spPr/>
        <p:txBody>
          <a:bodyPr/>
          <a:lstStyle/>
          <a:p>
            <a:endParaRPr lang="fr-FR"/>
          </a:p>
        </p:txBody>
      </p:sp>
      <p:sp>
        <p:nvSpPr>
          <p:cNvPr id="6" name="Espace réservé du texte 5"/>
          <p:cNvSpPr>
            <a:spLocks noGrp="1"/>
          </p:cNvSpPr>
          <p:nvPr>
            <p:ph type="body" idx="17"/>
          </p:nvPr>
        </p:nvSpPr>
        <p:spPr/>
        <p:txBody>
          <a:bodyPr/>
          <a:lstStyle/>
          <a:p>
            <a:endParaRPr lang="fr-FR"/>
          </a:p>
        </p:txBody>
      </p:sp>
    </p:spTree>
    <p:extLst>
      <p:ext uri="{BB962C8B-B14F-4D97-AF65-F5344CB8AC3E}">
        <p14:creationId xmlns:p14="http://schemas.microsoft.com/office/powerpoint/2010/main" val="2728649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51">
            <a:extLst>
              <a:ext uri="{FF2B5EF4-FFF2-40B4-BE49-F238E27FC236}">
                <a16:creationId xmlns:a16="http://schemas.microsoft.com/office/drawing/2014/main" id="{65785B08-F2F7-4C38-8BF7-6E606C84929D}"/>
              </a:ext>
            </a:extLst>
          </p:cNvPr>
          <p:cNvSpPr txBox="1">
            <a:spLocks noChangeArrowheads="1"/>
          </p:cNvSpPr>
          <p:nvPr/>
        </p:nvSpPr>
        <p:spPr bwMode="auto">
          <a:xfrm>
            <a:off x="1477963" y="2349501"/>
            <a:ext cx="4303712"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800"/>
              </a:lnSpc>
            </a:pPr>
            <a:r>
              <a:rPr lang="en-US" altLang="ja-JP" sz="1600" b="1" i="0">
                <a:solidFill>
                  <a:srgbClr val="0000FF"/>
                </a:solidFill>
                <a:latin typeface="Meiryo UI" panose="020B0604030504040204" pitchFamily="50" charset="-128"/>
                <a:ea typeface="Meiryo UI" panose="020B0604030504040204" pitchFamily="50" charset="-128"/>
              </a:rPr>
              <a:t>CGS</a:t>
            </a:r>
            <a:r>
              <a:rPr lang="ja-JP" altLang="en-US" sz="1600" b="1" i="0">
                <a:solidFill>
                  <a:srgbClr val="0000FF"/>
                </a:solidFill>
                <a:latin typeface="Meiryo UI" panose="020B0604030504040204" pitchFamily="50" charset="-128"/>
                <a:ea typeface="Meiryo UI" panose="020B0604030504040204" pitchFamily="50" charset="-128"/>
              </a:rPr>
              <a:t>省エネ効果：製作所</a:t>
            </a:r>
            <a:r>
              <a:rPr lang="en-US" altLang="ja-JP" sz="1600" b="1" i="0">
                <a:solidFill>
                  <a:srgbClr val="0000FF"/>
                </a:solidFill>
                <a:latin typeface="Meiryo UI" panose="020B0604030504040204" pitchFamily="50" charset="-128"/>
                <a:ea typeface="Meiryo UI" panose="020B0604030504040204" pitchFamily="50" charset="-128"/>
              </a:rPr>
              <a:t>CO2</a:t>
            </a:r>
            <a:r>
              <a:rPr lang="ja-JP" altLang="en-US" sz="1600" b="1" i="0">
                <a:solidFill>
                  <a:srgbClr val="0000FF"/>
                </a:solidFill>
                <a:latin typeface="Meiryo UI" panose="020B0604030504040204" pitchFamily="50" charset="-128"/>
                <a:ea typeface="Meiryo UI" panose="020B0604030504040204" pitchFamily="50" charset="-128"/>
              </a:rPr>
              <a:t>削減 ▲</a:t>
            </a:r>
            <a:r>
              <a:rPr lang="en-US" altLang="ja-JP" sz="1600" b="1" i="0">
                <a:solidFill>
                  <a:srgbClr val="0000FF"/>
                </a:solidFill>
                <a:latin typeface="Meiryo UI" panose="020B0604030504040204" pitchFamily="50" charset="-128"/>
                <a:ea typeface="Meiryo UI" panose="020B0604030504040204" pitchFamily="50" charset="-128"/>
              </a:rPr>
              <a:t>16</a:t>
            </a:r>
            <a:r>
              <a:rPr lang="ja-JP" altLang="en-US" sz="1600" b="1" i="0">
                <a:solidFill>
                  <a:srgbClr val="0000FF"/>
                </a:solidFill>
                <a:latin typeface="Meiryo UI" panose="020B0604030504040204" pitchFamily="50" charset="-128"/>
                <a:ea typeface="Meiryo UI" panose="020B0604030504040204" pitchFamily="50" charset="-128"/>
              </a:rPr>
              <a:t>％貢献</a:t>
            </a:r>
          </a:p>
        </p:txBody>
      </p:sp>
      <p:sp>
        <p:nvSpPr>
          <p:cNvPr id="40963" name="正方形/長方形 18566">
            <a:extLst>
              <a:ext uri="{FF2B5EF4-FFF2-40B4-BE49-F238E27FC236}">
                <a16:creationId xmlns:a16="http://schemas.microsoft.com/office/drawing/2014/main" id="{6C692858-D108-4002-A2E8-F8CB12DA7965}"/>
              </a:ext>
            </a:extLst>
          </p:cNvPr>
          <p:cNvSpPr>
            <a:spLocks noChangeArrowheads="1"/>
          </p:cNvSpPr>
          <p:nvPr/>
        </p:nvSpPr>
        <p:spPr bwMode="auto">
          <a:xfrm>
            <a:off x="1330326" y="925514"/>
            <a:ext cx="4614863" cy="5837237"/>
          </a:xfrm>
          <a:prstGeom prst="roundRect">
            <a:avLst>
              <a:gd name="adj" fmla="val 1602"/>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82" name="タイトル 1">
            <a:extLst>
              <a:ext uri="{FF2B5EF4-FFF2-40B4-BE49-F238E27FC236}">
                <a16:creationId xmlns:a16="http://schemas.microsoft.com/office/drawing/2014/main" id="{D7A87F80-AA0B-4669-81D2-2C6EA8BC936B}"/>
              </a:ext>
            </a:extLst>
          </p:cNvPr>
          <p:cNvSpPr txBox="1">
            <a:spLocks/>
          </p:cNvSpPr>
          <p:nvPr/>
        </p:nvSpPr>
        <p:spPr bwMode="auto">
          <a:xfrm>
            <a:off x="1143001" y="0"/>
            <a:ext cx="553561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0000">
            <a:spAutoFit/>
          </a:bodyPr>
          <a:lst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a:lstStyle>
          <a:p>
            <a:pPr>
              <a:defRPr/>
            </a:pPr>
            <a:r>
              <a:rPr lang="en-US" altLang="ja-JP" sz="3200" b="1" i="0" kern="0" dirty="0">
                <a:solidFill>
                  <a:srgbClr val="FFFFFF"/>
                </a:solidFill>
                <a:latin typeface="Meiryo UI" pitchFamily="50" charset="-128"/>
                <a:ea typeface="Meiryo UI" pitchFamily="50" charset="-128"/>
                <a:cs typeface="Meiryo UI" pitchFamily="50" charset="-128"/>
              </a:rPr>
              <a:t>10. </a:t>
            </a:r>
            <a:r>
              <a:rPr lang="ja-JP" altLang="en-US" sz="3200" b="1" i="0" kern="0" dirty="0">
                <a:solidFill>
                  <a:srgbClr val="FFFFFF"/>
                </a:solidFill>
                <a:latin typeface="Meiryo UI" pitchFamily="50" charset="-128"/>
                <a:ea typeface="Meiryo UI" pitchFamily="50" charset="-128"/>
                <a:cs typeface="Meiryo UI" pitchFamily="50" charset="-128"/>
              </a:rPr>
              <a:t>供給ＥＭＳ進化①</a:t>
            </a:r>
            <a:r>
              <a:rPr lang="en-US" altLang="ja-JP" sz="3200" b="1" i="0" kern="0" dirty="0">
                <a:solidFill>
                  <a:srgbClr val="FFFFFF"/>
                </a:solidFill>
                <a:latin typeface="Meiryo UI" pitchFamily="50" charset="-128"/>
                <a:ea typeface="Meiryo UI" pitchFamily="50" charset="-128"/>
                <a:cs typeface="Meiryo UI" pitchFamily="50" charset="-128"/>
              </a:rPr>
              <a:t> </a:t>
            </a:r>
            <a:r>
              <a:rPr lang="ja-JP" altLang="en-US" sz="3200" b="1" i="0" kern="0" dirty="0">
                <a:solidFill>
                  <a:srgbClr val="FFFFFF"/>
                </a:solidFill>
                <a:latin typeface="Meiryo UI" pitchFamily="50" charset="-128"/>
                <a:ea typeface="Meiryo UI" pitchFamily="50" charset="-128"/>
                <a:cs typeface="Meiryo UI" pitchFamily="50" charset="-128"/>
              </a:rPr>
              <a:t>事例</a:t>
            </a:r>
            <a:r>
              <a:rPr lang="en-US" altLang="ja-JP" sz="3200" b="1" i="0" kern="0" dirty="0">
                <a:solidFill>
                  <a:srgbClr val="FFFFFF"/>
                </a:solidFill>
                <a:latin typeface="Meiryo UI" pitchFamily="50" charset="-128"/>
                <a:ea typeface="Meiryo UI" pitchFamily="50" charset="-128"/>
                <a:cs typeface="Meiryo UI" pitchFamily="50" charset="-128"/>
              </a:rPr>
              <a:t>2</a:t>
            </a:r>
            <a:endParaRPr lang="ja-JP" altLang="en-US" sz="3200" b="1" i="0" kern="0" dirty="0">
              <a:solidFill>
                <a:srgbClr val="FFFFFF"/>
              </a:solidFill>
              <a:latin typeface="Meiryo UI" pitchFamily="50" charset="-128"/>
              <a:ea typeface="Meiryo UI" pitchFamily="50" charset="-128"/>
              <a:cs typeface="Meiryo UI" pitchFamily="50" charset="-128"/>
            </a:endParaRPr>
          </a:p>
        </p:txBody>
      </p:sp>
      <p:sp>
        <p:nvSpPr>
          <p:cNvPr id="40965" name="Text Box 137">
            <a:extLst>
              <a:ext uri="{FF2B5EF4-FFF2-40B4-BE49-F238E27FC236}">
                <a16:creationId xmlns:a16="http://schemas.microsoft.com/office/drawing/2014/main" id="{F3B0BDDA-B43C-4DD1-82EC-3DB7D63E9D03}"/>
              </a:ext>
            </a:extLst>
          </p:cNvPr>
          <p:cNvSpPr txBox="1">
            <a:spLocks noChangeArrowheads="1"/>
          </p:cNvSpPr>
          <p:nvPr/>
        </p:nvSpPr>
        <p:spPr bwMode="auto">
          <a:xfrm>
            <a:off x="10329863" y="7939"/>
            <a:ext cx="69215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11/16</a:t>
            </a:r>
          </a:p>
        </p:txBody>
      </p:sp>
      <p:sp>
        <p:nvSpPr>
          <p:cNvPr id="108" name="Rectangle 56">
            <a:extLst>
              <a:ext uri="{FF2B5EF4-FFF2-40B4-BE49-F238E27FC236}">
                <a16:creationId xmlns:a16="http://schemas.microsoft.com/office/drawing/2014/main" id="{4B00058F-796F-4A41-9F0B-562155F10697}"/>
              </a:ext>
            </a:extLst>
          </p:cNvPr>
          <p:cNvSpPr>
            <a:spLocks noChangeArrowheads="1"/>
          </p:cNvSpPr>
          <p:nvPr/>
        </p:nvSpPr>
        <p:spPr bwMode="auto">
          <a:xfrm>
            <a:off x="1468438" y="739775"/>
            <a:ext cx="2298700" cy="369888"/>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en-US" altLang="ja-JP"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CGS</a:t>
            </a: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設備 供給概要</a:t>
            </a:r>
          </a:p>
        </p:txBody>
      </p:sp>
      <p:pic>
        <p:nvPicPr>
          <p:cNvPr id="40967" name="Picture 2">
            <a:extLst>
              <a:ext uri="{FF2B5EF4-FFF2-40B4-BE49-F238E27FC236}">
                <a16:creationId xmlns:a16="http://schemas.microsoft.com/office/drawing/2014/main" id="{CAA110D2-BCA9-4ECC-8B27-1E5FA3FBB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0063" y="4787900"/>
            <a:ext cx="1651000" cy="1227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8" name="Picture 3">
            <a:extLst>
              <a:ext uri="{FF2B5EF4-FFF2-40B4-BE49-F238E27FC236}">
                <a16:creationId xmlns:a16="http://schemas.microsoft.com/office/drawing/2014/main" id="{069AE553-80CB-45C1-9FC3-B5B36A51294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77964" y="4745038"/>
            <a:ext cx="2581275" cy="14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9" name="Rectangle 2">
            <a:extLst>
              <a:ext uri="{FF2B5EF4-FFF2-40B4-BE49-F238E27FC236}">
                <a16:creationId xmlns:a16="http://schemas.microsoft.com/office/drawing/2014/main" id="{71853937-878A-4A10-B9A4-494D1EDCEE23}"/>
              </a:ext>
            </a:extLst>
          </p:cNvPr>
          <p:cNvSpPr>
            <a:spLocks noChangeArrowheads="1"/>
          </p:cNvSpPr>
          <p:nvPr/>
        </p:nvSpPr>
        <p:spPr bwMode="auto">
          <a:xfrm>
            <a:off x="1436688" y="3108326"/>
            <a:ext cx="28051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ja-JP" altLang="en-US" sz="1400" b="1" i="0">
                <a:solidFill>
                  <a:srgbClr val="000000"/>
                </a:solidFill>
                <a:latin typeface="Meiryo UI" panose="020B0604030504040204" pitchFamily="50" charset="-128"/>
                <a:ea typeface="Meiryo UI" panose="020B0604030504040204" pitchFamily="50" charset="-128"/>
              </a:rPr>
              <a:t>課題① </a:t>
            </a:r>
            <a:r>
              <a:rPr lang="en-US" altLang="ja-JP" sz="1400" b="1" i="0">
                <a:solidFill>
                  <a:srgbClr val="000000"/>
                </a:solidFill>
                <a:latin typeface="Meiryo UI" panose="020B0604030504040204" pitchFamily="50" charset="-128"/>
                <a:ea typeface="Meiryo UI" panose="020B0604030504040204" pitchFamily="50" charset="-128"/>
              </a:rPr>
              <a:t>CO2</a:t>
            </a:r>
            <a:r>
              <a:rPr lang="ja-JP" altLang="en-US" sz="1400" b="1" i="0">
                <a:solidFill>
                  <a:srgbClr val="000000"/>
                </a:solidFill>
                <a:latin typeface="Meiryo UI" panose="020B0604030504040204" pitchFamily="50" charset="-128"/>
                <a:ea typeface="Meiryo UI" panose="020B0604030504040204" pitchFamily="50" charset="-128"/>
              </a:rPr>
              <a:t>削減を主に運転</a:t>
            </a:r>
            <a:endParaRPr lang="en-US" altLang="ja-JP" sz="1400" b="1"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400" b="1" i="0">
                <a:solidFill>
                  <a:srgbClr val="000000"/>
                </a:solidFill>
                <a:latin typeface="Meiryo UI" panose="020B0604030504040204" pitchFamily="50" charset="-128"/>
                <a:ea typeface="Meiryo UI" panose="020B0604030504040204" pitchFamily="50" charset="-128"/>
              </a:rPr>
              <a:t>⇒電気･蒸気 複合エネルギーロス</a:t>
            </a:r>
            <a:endParaRPr lang="en-US" altLang="ja-JP" sz="1400" b="1"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400" b="1" i="0">
                <a:solidFill>
                  <a:srgbClr val="000000"/>
                </a:solidFill>
                <a:latin typeface="Meiryo UI" panose="020B0604030504040204" pitchFamily="50" charset="-128"/>
                <a:ea typeface="Meiryo UI" panose="020B0604030504040204" pitchFamily="50" charset="-128"/>
              </a:rPr>
              <a:t>　　　　　　製作所全体効率見えない</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128" name="AutoShape 31">
            <a:extLst>
              <a:ext uri="{FF2B5EF4-FFF2-40B4-BE49-F238E27FC236}">
                <a16:creationId xmlns:a16="http://schemas.microsoft.com/office/drawing/2014/main" id="{C0EF244C-34C1-42F0-BAEF-FDD08BF1F93A}"/>
              </a:ext>
            </a:extLst>
          </p:cNvPr>
          <p:cNvSpPr>
            <a:spLocks noChangeArrowheads="1"/>
          </p:cNvSpPr>
          <p:nvPr/>
        </p:nvSpPr>
        <p:spPr bwMode="auto">
          <a:xfrm>
            <a:off x="1330326" y="6370638"/>
            <a:ext cx="4606925" cy="392112"/>
          </a:xfrm>
          <a:prstGeom prst="roundRect">
            <a:avLst>
              <a:gd name="adj" fmla="val 10546"/>
            </a:avLst>
          </a:prstGeom>
          <a:solidFill>
            <a:schemeClr val="bg1"/>
          </a:solidFill>
          <a:ln w="2857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1" hangingPunct="1">
              <a:defRPr/>
            </a:pPr>
            <a:r>
              <a:rPr kumimoji="1" lang="ja-JP" altLang="en-US" sz="16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複数変動要素あり判断は困難 ⇒ 運転最適化</a:t>
            </a:r>
          </a:p>
        </p:txBody>
      </p:sp>
      <p:sp>
        <p:nvSpPr>
          <p:cNvPr id="235" name="Text Box 41">
            <a:extLst>
              <a:ext uri="{FF2B5EF4-FFF2-40B4-BE49-F238E27FC236}">
                <a16:creationId xmlns:a16="http://schemas.microsoft.com/office/drawing/2014/main" id="{9A1CAD35-F48E-4A1B-8778-D9E363D6AF26}"/>
              </a:ext>
            </a:extLst>
          </p:cNvPr>
          <p:cNvSpPr txBox="1">
            <a:spLocks noChangeArrowheads="1"/>
          </p:cNvSpPr>
          <p:nvPr/>
        </p:nvSpPr>
        <p:spPr bwMode="auto">
          <a:xfrm>
            <a:off x="7681913" y="1497013"/>
            <a:ext cx="1262062"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エネルギー単価</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6" name="Text Box 41">
            <a:extLst>
              <a:ext uri="{FF2B5EF4-FFF2-40B4-BE49-F238E27FC236}">
                <a16:creationId xmlns:a16="http://schemas.microsoft.com/office/drawing/2014/main" id="{18C29B79-A988-420B-BE9E-CD86E75F4299}"/>
              </a:ext>
            </a:extLst>
          </p:cNvPr>
          <p:cNvSpPr txBox="1">
            <a:spLocks noChangeArrowheads="1"/>
          </p:cNvSpPr>
          <p:nvPr/>
        </p:nvSpPr>
        <p:spPr bwMode="auto">
          <a:xfrm>
            <a:off x="6229351" y="1497013"/>
            <a:ext cx="1349375"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電気・蒸気需要</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7" name="Text Box 41">
            <a:extLst>
              <a:ext uri="{FF2B5EF4-FFF2-40B4-BE49-F238E27FC236}">
                <a16:creationId xmlns:a16="http://schemas.microsoft.com/office/drawing/2014/main" id="{56BE0812-B00E-4A12-B1E0-CBE9FDE72D08}"/>
              </a:ext>
            </a:extLst>
          </p:cNvPr>
          <p:cNvSpPr txBox="1">
            <a:spLocks noChangeArrowheads="1"/>
          </p:cNvSpPr>
          <p:nvPr/>
        </p:nvSpPr>
        <p:spPr bwMode="auto">
          <a:xfrm>
            <a:off x="9047164" y="1497013"/>
            <a:ext cx="1239837"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設備効率</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974" name="Rectangle 2">
            <a:extLst>
              <a:ext uri="{FF2B5EF4-FFF2-40B4-BE49-F238E27FC236}">
                <a16:creationId xmlns:a16="http://schemas.microsoft.com/office/drawing/2014/main" id="{1985A8D7-398C-400F-9074-B5BA11BE0754}"/>
              </a:ext>
            </a:extLst>
          </p:cNvPr>
          <p:cNvSpPr>
            <a:spLocks noChangeArrowheads="1"/>
          </p:cNvSpPr>
          <p:nvPr/>
        </p:nvSpPr>
        <p:spPr bwMode="auto">
          <a:xfrm>
            <a:off x="6175375" y="1254126"/>
            <a:ext cx="903288"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ct val="80000"/>
              </a:lnSpc>
            </a:pPr>
            <a:r>
              <a:rPr lang="ja-JP" altLang="en-US" sz="1400" b="1" i="0">
                <a:solidFill>
                  <a:srgbClr val="000000"/>
                </a:solidFill>
                <a:latin typeface="Meiryo UI" panose="020B0604030504040204" pitchFamily="50" charset="-128"/>
                <a:ea typeface="Meiryo UI" panose="020B0604030504040204" pitchFamily="50" charset="-128"/>
              </a:rPr>
              <a:t>変動要素</a:t>
            </a:r>
            <a:endParaRPr lang="en-US" altLang="ja-JP" b="1" i="0">
              <a:solidFill>
                <a:srgbClr val="000000"/>
              </a:solidFill>
              <a:latin typeface="Meiryo UI" panose="020B0604030504040204" pitchFamily="50" charset="-128"/>
              <a:ea typeface="Meiryo UI" panose="020B0604030504040204" pitchFamily="50" charset="-128"/>
            </a:endParaRPr>
          </a:p>
        </p:txBody>
      </p:sp>
      <p:sp>
        <p:nvSpPr>
          <p:cNvPr id="40975" name="正方形/長方形 18566">
            <a:extLst>
              <a:ext uri="{FF2B5EF4-FFF2-40B4-BE49-F238E27FC236}">
                <a16:creationId xmlns:a16="http://schemas.microsoft.com/office/drawing/2014/main" id="{562FA44D-0802-4A1E-9043-37C0FFAC1F1E}"/>
              </a:ext>
            </a:extLst>
          </p:cNvPr>
          <p:cNvSpPr>
            <a:spLocks noChangeArrowheads="1"/>
          </p:cNvSpPr>
          <p:nvPr/>
        </p:nvSpPr>
        <p:spPr bwMode="auto">
          <a:xfrm>
            <a:off x="6064250" y="935038"/>
            <a:ext cx="4787900" cy="5815012"/>
          </a:xfrm>
          <a:prstGeom prst="roundRect">
            <a:avLst>
              <a:gd name="adj" fmla="val 1602"/>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119" name="AutoShape 31">
            <a:extLst>
              <a:ext uri="{FF2B5EF4-FFF2-40B4-BE49-F238E27FC236}">
                <a16:creationId xmlns:a16="http://schemas.microsoft.com/office/drawing/2014/main" id="{F1C5BE28-5263-47C0-A49F-A571467CDFAC}"/>
              </a:ext>
            </a:extLst>
          </p:cNvPr>
          <p:cNvSpPr>
            <a:spLocks noChangeArrowheads="1"/>
          </p:cNvSpPr>
          <p:nvPr/>
        </p:nvSpPr>
        <p:spPr bwMode="auto">
          <a:xfrm>
            <a:off x="6064250" y="6370639"/>
            <a:ext cx="4787900" cy="390525"/>
          </a:xfrm>
          <a:prstGeom prst="roundRect">
            <a:avLst>
              <a:gd name="adj" fmla="val 10546"/>
            </a:avLst>
          </a:prstGeom>
          <a:solidFill>
            <a:schemeClr val="bg1"/>
          </a:solidFill>
          <a:ln w="28575">
            <a:solidFill>
              <a:schemeClr val="tx1"/>
            </a:solidFill>
            <a:round/>
            <a:headEnd/>
            <a:tailEnd/>
          </a:ln>
          <a:effectLst>
            <a:outerShdw blurRad="50800" dist="38100" dir="2700000" algn="tl" rotWithShape="0">
              <a:prstClr val="black">
                <a:alpha val="40000"/>
              </a:prstClr>
            </a:outerShdw>
          </a:effectLst>
        </p:spPr>
        <p:txBody>
          <a:bodyPr wrap="none" anchor="ctr"/>
          <a:lstStyle/>
          <a:p>
            <a:pPr algn="ctr" eaLnBrk="1" hangingPunct="1">
              <a:defRPr/>
            </a:pPr>
            <a:r>
              <a:rPr kumimoji="1" lang="ja-JP" altLang="en-US" sz="16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供給効率最大化 ⇒ コスト低減・</a:t>
            </a:r>
            <a:r>
              <a:rPr kumimoji="1" lang="en-US" altLang="ja-JP" sz="16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CO2</a:t>
            </a:r>
            <a:r>
              <a:rPr kumimoji="1" lang="ja-JP" altLang="en-US" sz="16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削減両立</a:t>
            </a:r>
          </a:p>
        </p:txBody>
      </p:sp>
      <p:sp>
        <p:nvSpPr>
          <p:cNvPr id="130" name="Rectangle 56">
            <a:extLst>
              <a:ext uri="{FF2B5EF4-FFF2-40B4-BE49-F238E27FC236}">
                <a16:creationId xmlns:a16="http://schemas.microsoft.com/office/drawing/2014/main" id="{AC493E48-C15F-41C9-A56D-D013AC314F61}"/>
              </a:ext>
            </a:extLst>
          </p:cNvPr>
          <p:cNvSpPr>
            <a:spLocks noChangeArrowheads="1"/>
          </p:cNvSpPr>
          <p:nvPr/>
        </p:nvSpPr>
        <p:spPr bwMode="auto">
          <a:xfrm>
            <a:off x="6210301" y="773114"/>
            <a:ext cx="1865313" cy="36988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en-US" altLang="ja-JP"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CGS</a:t>
            </a: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制御開発</a:t>
            </a:r>
          </a:p>
        </p:txBody>
      </p:sp>
      <p:grpSp>
        <p:nvGrpSpPr>
          <p:cNvPr id="40978" name="グループ化 18">
            <a:extLst>
              <a:ext uri="{FF2B5EF4-FFF2-40B4-BE49-F238E27FC236}">
                <a16:creationId xmlns:a16="http://schemas.microsoft.com/office/drawing/2014/main" id="{9379E89E-8C2B-4B02-A19F-76A92F9932B5}"/>
              </a:ext>
            </a:extLst>
          </p:cNvPr>
          <p:cNvGrpSpPr>
            <a:grpSpLocks/>
          </p:cNvGrpSpPr>
          <p:nvPr/>
        </p:nvGrpSpPr>
        <p:grpSpPr bwMode="auto">
          <a:xfrm>
            <a:off x="3305140" y="1190627"/>
            <a:ext cx="2490857" cy="1170773"/>
            <a:chOff x="896129" y="3151816"/>
            <a:chExt cx="2490881" cy="632057"/>
          </a:xfrm>
        </p:grpSpPr>
        <p:grpSp>
          <p:nvGrpSpPr>
            <p:cNvPr id="40999" name="グループ化 14">
              <a:extLst>
                <a:ext uri="{FF2B5EF4-FFF2-40B4-BE49-F238E27FC236}">
                  <a16:creationId xmlns:a16="http://schemas.microsoft.com/office/drawing/2014/main" id="{0D0F86D3-1F13-45EA-89A1-2787D5DE903D}"/>
                </a:ext>
              </a:extLst>
            </p:cNvPr>
            <p:cNvGrpSpPr>
              <a:grpSpLocks/>
            </p:cNvGrpSpPr>
            <p:nvPr/>
          </p:nvGrpSpPr>
          <p:grpSpPr bwMode="auto">
            <a:xfrm>
              <a:off x="1029915" y="3151816"/>
              <a:ext cx="1938419" cy="632057"/>
              <a:chOff x="999301" y="5376954"/>
              <a:chExt cx="1938419" cy="632057"/>
            </a:xfrm>
          </p:grpSpPr>
          <p:grpSp>
            <p:nvGrpSpPr>
              <p:cNvPr id="41004" name="グループ化 13">
                <a:extLst>
                  <a:ext uri="{FF2B5EF4-FFF2-40B4-BE49-F238E27FC236}">
                    <a16:creationId xmlns:a16="http://schemas.microsoft.com/office/drawing/2014/main" id="{B5501F97-B7D4-423E-9738-EC0690071C89}"/>
                  </a:ext>
                </a:extLst>
              </p:cNvPr>
              <p:cNvGrpSpPr>
                <a:grpSpLocks/>
              </p:cNvGrpSpPr>
              <p:nvPr/>
            </p:nvGrpSpPr>
            <p:grpSpPr bwMode="auto">
              <a:xfrm>
                <a:off x="1480750" y="5376954"/>
                <a:ext cx="1456970" cy="512034"/>
                <a:chOff x="1185611" y="3938158"/>
                <a:chExt cx="1456970" cy="512034"/>
              </a:xfrm>
            </p:grpSpPr>
            <p:pic>
              <p:nvPicPr>
                <p:cNvPr id="41007" name="Picture 120">
                  <a:extLst>
                    <a:ext uri="{FF2B5EF4-FFF2-40B4-BE49-F238E27FC236}">
                      <a16:creationId xmlns:a16="http://schemas.microsoft.com/office/drawing/2014/main" id="{C9B0765C-BEC1-466D-8FDF-941080AC8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5611" y="3938158"/>
                  <a:ext cx="1456970" cy="5120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8" name="Picture 119">
                  <a:extLst>
                    <a:ext uri="{FF2B5EF4-FFF2-40B4-BE49-F238E27FC236}">
                      <a16:creationId xmlns:a16="http://schemas.microsoft.com/office/drawing/2014/main" id="{4EEC35EC-2B87-4FC0-AF2F-7550F63926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245" y="4186555"/>
                  <a:ext cx="140466" cy="19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1005" name="Text Box 51">
                <a:extLst>
                  <a:ext uri="{FF2B5EF4-FFF2-40B4-BE49-F238E27FC236}">
                    <a16:creationId xmlns:a16="http://schemas.microsoft.com/office/drawing/2014/main" id="{7A36E947-E522-43A5-AD4C-EA5CDFFA206C}"/>
                  </a:ext>
                </a:extLst>
              </p:cNvPr>
              <p:cNvSpPr txBox="1">
                <a:spLocks noChangeArrowheads="1"/>
              </p:cNvSpPr>
              <p:nvPr/>
            </p:nvSpPr>
            <p:spPr bwMode="auto">
              <a:xfrm>
                <a:off x="2058505" y="5839400"/>
                <a:ext cx="811449" cy="1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lnSpc>
                    <a:spcPts val="800"/>
                  </a:lnSpc>
                </a:pPr>
                <a:r>
                  <a:rPr lang="ja-JP" altLang="en-US" sz="1100" b="1" i="0">
                    <a:solidFill>
                      <a:srgbClr val="000000"/>
                    </a:solidFill>
                    <a:latin typeface="Meiryo UI" panose="020B0604030504040204" pitchFamily="50" charset="-128"/>
                    <a:ea typeface="Meiryo UI" panose="020B0604030504040204" pitchFamily="50" charset="-128"/>
                  </a:rPr>
                  <a:t>排熱ボイラ</a:t>
                </a:r>
              </a:p>
            </p:txBody>
          </p:sp>
          <p:sp>
            <p:nvSpPr>
              <p:cNvPr id="41006" name="Text Box 51">
                <a:extLst>
                  <a:ext uri="{FF2B5EF4-FFF2-40B4-BE49-F238E27FC236}">
                    <a16:creationId xmlns:a16="http://schemas.microsoft.com/office/drawing/2014/main" id="{A52E0D75-FDD7-4412-9186-64DD5185493E}"/>
                  </a:ext>
                </a:extLst>
              </p:cNvPr>
              <p:cNvSpPr txBox="1">
                <a:spLocks noChangeArrowheads="1"/>
              </p:cNvSpPr>
              <p:nvPr/>
            </p:nvSpPr>
            <p:spPr bwMode="auto">
              <a:xfrm>
                <a:off x="999301" y="5902497"/>
                <a:ext cx="1061519" cy="1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lnSpc>
                    <a:spcPts val="800"/>
                  </a:lnSpc>
                </a:pPr>
                <a:r>
                  <a:rPr lang="ja-JP" altLang="en-US" sz="1100" b="1" i="0">
                    <a:solidFill>
                      <a:srgbClr val="000000"/>
                    </a:solidFill>
                    <a:latin typeface="Meiryo UI" panose="020B0604030504040204" pitchFamily="50" charset="-128"/>
                    <a:ea typeface="Meiryo UI" panose="020B0604030504040204" pitchFamily="50" charset="-128"/>
                  </a:rPr>
                  <a:t>タービン発電機</a:t>
                </a:r>
              </a:p>
            </p:txBody>
          </p:sp>
        </p:grpSp>
        <p:cxnSp>
          <p:nvCxnSpPr>
            <p:cNvPr id="157" name="直線矢印コネクタ 156">
              <a:extLst>
                <a:ext uri="{FF2B5EF4-FFF2-40B4-BE49-F238E27FC236}">
                  <a16:creationId xmlns:a16="http://schemas.microsoft.com/office/drawing/2014/main" id="{05D06524-E006-4891-9DB0-FFB71C753314}"/>
                </a:ext>
              </a:extLst>
            </p:cNvPr>
            <p:cNvCxnSpPr/>
            <p:nvPr/>
          </p:nvCxnSpPr>
          <p:spPr bwMode="auto">
            <a:xfrm>
              <a:off x="1351782" y="3510056"/>
              <a:ext cx="173039" cy="0"/>
            </a:xfrm>
            <a:prstGeom prst="straightConnector1">
              <a:avLst/>
            </a:prstGeom>
            <a:solidFill>
              <a:schemeClr val="accent1"/>
            </a:solidFill>
            <a:ln w="19050" cap="flat" cmpd="sng" algn="ctr">
              <a:solidFill>
                <a:schemeClr val="bg2">
                  <a:lumMod val="75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001" name="Text Box 51">
              <a:extLst>
                <a:ext uri="{FF2B5EF4-FFF2-40B4-BE49-F238E27FC236}">
                  <a16:creationId xmlns:a16="http://schemas.microsoft.com/office/drawing/2014/main" id="{6604129F-80C1-4964-BC07-19B2E4773C32}"/>
                </a:ext>
              </a:extLst>
            </p:cNvPr>
            <p:cNvSpPr txBox="1">
              <a:spLocks noChangeArrowheads="1"/>
            </p:cNvSpPr>
            <p:nvPr/>
          </p:nvSpPr>
          <p:spPr bwMode="auto">
            <a:xfrm>
              <a:off x="896129" y="3469344"/>
              <a:ext cx="492448" cy="1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lnSpc>
                  <a:spcPts val="800"/>
                </a:lnSpc>
              </a:pPr>
              <a:r>
                <a:rPr lang="en-US" altLang="ja-JP" sz="1100" b="1" i="0">
                  <a:solidFill>
                    <a:srgbClr val="000000"/>
                  </a:solidFill>
                  <a:latin typeface="Meiryo UI" panose="020B0604030504040204" pitchFamily="50" charset="-128"/>
                  <a:ea typeface="Meiryo UI" panose="020B0604030504040204" pitchFamily="50" charset="-128"/>
                </a:rPr>
                <a:t>LNG</a:t>
              </a:r>
              <a:endParaRPr lang="ja-JP" altLang="en-US" sz="1100" b="1" i="0">
                <a:solidFill>
                  <a:srgbClr val="000000"/>
                </a:solidFill>
                <a:latin typeface="Meiryo UI" panose="020B0604030504040204" pitchFamily="50" charset="-128"/>
                <a:ea typeface="Meiryo UI" panose="020B0604030504040204" pitchFamily="50" charset="-128"/>
              </a:endParaRPr>
            </a:p>
          </p:txBody>
        </p:sp>
        <p:sp>
          <p:nvSpPr>
            <p:cNvPr id="41002" name="Text Box 51">
              <a:extLst>
                <a:ext uri="{FF2B5EF4-FFF2-40B4-BE49-F238E27FC236}">
                  <a16:creationId xmlns:a16="http://schemas.microsoft.com/office/drawing/2014/main" id="{1E707D4F-038F-43F4-9848-87DB80DE364A}"/>
                </a:ext>
              </a:extLst>
            </p:cNvPr>
            <p:cNvSpPr txBox="1">
              <a:spLocks noChangeArrowheads="1"/>
            </p:cNvSpPr>
            <p:nvPr/>
          </p:nvSpPr>
          <p:spPr bwMode="auto">
            <a:xfrm>
              <a:off x="2920212" y="3228427"/>
              <a:ext cx="466798" cy="1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800"/>
                </a:lnSpc>
              </a:pPr>
              <a:r>
                <a:rPr lang="ja-JP" altLang="en-US" sz="1100" b="1" i="0">
                  <a:solidFill>
                    <a:srgbClr val="000000"/>
                  </a:solidFill>
                  <a:latin typeface="Meiryo UI" panose="020B0604030504040204" pitchFamily="50" charset="-128"/>
                  <a:ea typeface="Meiryo UI" panose="020B0604030504040204" pitchFamily="50" charset="-128"/>
                </a:rPr>
                <a:t>電気</a:t>
              </a:r>
            </a:p>
          </p:txBody>
        </p:sp>
        <p:sp>
          <p:nvSpPr>
            <p:cNvPr id="41003" name="Text Box 51">
              <a:extLst>
                <a:ext uri="{FF2B5EF4-FFF2-40B4-BE49-F238E27FC236}">
                  <a16:creationId xmlns:a16="http://schemas.microsoft.com/office/drawing/2014/main" id="{24CF30C8-771D-4512-9651-F5BB7319A5E6}"/>
                </a:ext>
              </a:extLst>
            </p:cNvPr>
            <p:cNvSpPr txBox="1">
              <a:spLocks noChangeArrowheads="1"/>
            </p:cNvSpPr>
            <p:nvPr/>
          </p:nvSpPr>
          <p:spPr bwMode="auto">
            <a:xfrm>
              <a:off x="2903481" y="3475018"/>
              <a:ext cx="466798" cy="106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800"/>
                </a:lnSpc>
              </a:pPr>
              <a:r>
                <a:rPr lang="ja-JP" altLang="en-US" sz="1100" b="1" i="0">
                  <a:solidFill>
                    <a:srgbClr val="000000"/>
                  </a:solidFill>
                  <a:latin typeface="Meiryo UI" panose="020B0604030504040204" pitchFamily="50" charset="-128"/>
                  <a:ea typeface="Meiryo UI" panose="020B0604030504040204" pitchFamily="50" charset="-128"/>
                </a:rPr>
                <a:t>蒸気</a:t>
              </a:r>
            </a:p>
          </p:txBody>
        </p:sp>
      </p:grpSp>
      <p:sp>
        <p:nvSpPr>
          <p:cNvPr id="40979" name="正方形/長方形 21">
            <a:extLst>
              <a:ext uri="{FF2B5EF4-FFF2-40B4-BE49-F238E27FC236}">
                <a16:creationId xmlns:a16="http://schemas.microsoft.com/office/drawing/2014/main" id="{C9B0492E-DC69-4E4E-B117-B7F707C05763}"/>
              </a:ext>
            </a:extLst>
          </p:cNvPr>
          <p:cNvSpPr>
            <a:spLocks noChangeArrowheads="1"/>
          </p:cNvSpPr>
          <p:nvPr/>
        </p:nvSpPr>
        <p:spPr bwMode="auto">
          <a:xfrm>
            <a:off x="1576389" y="1214439"/>
            <a:ext cx="3889375" cy="114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en-US" altLang="ja-JP" sz="1400" b="1" i="0">
                <a:solidFill>
                  <a:srgbClr val="000000"/>
                </a:solidFill>
                <a:latin typeface="Meiryo UI" panose="020B0604030504040204" pitchFamily="50" charset="-128"/>
                <a:ea typeface="Meiryo UI" panose="020B0604030504040204" pitchFamily="50" charset="-128"/>
              </a:rPr>
              <a:t>CGS(</a:t>
            </a:r>
            <a:r>
              <a:rPr lang="ja-JP" altLang="en-US" sz="1400" b="1" i="0">
                <a:solidFill>
                  <a:srgbClr val="000000"/>
                </a:solidFill>
                <a:latin typeface="Meiryo UI" panose="020B0604030504040204" pitchFamily="50" charset="-128"/>
                <a:ea typeface="Meiryo UI" panose="020B0604030504040204" pitchFamily="50" charset="-128"/>
              </a:rPr>
              <a:t>コジェネ</a:t>
            </a: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とは？</a:t>
            </a:r>
            <a:endParaRPr lang="en-US" altLang="ja-JP" sz="1400" b="1" i="0">
              <a:solidFill>
                <a:srgbClr val="000000"/>
              </a:solidFill>
              <a:latin typeface="Meiryo UI" panose="020B0604030504040204" pitchFamily="50" charset="-128"/>
              <a:ea typeface="Meiryo UI" panose="020B0604030504040204" pitchFamily="50" charset="-128"/>
            </a:endParaRPr>
          </a:p>
          <a:p>
            <a:pPr eaLnBrk="1" hangingPunct="1">
              <a:lnSpc>
                <a:spcPts val="1600"/>
              </a:lnSpc>
              <a:spcBef>
                <a:spcPts val="200"/>
              </a:spcBef>
            </a:pPr>
            <a:r>
              <a:rPr lang="ja-JP" altLang="en-US" sz="1200" i="0">
                <a:solidFill>
                  <a:srgbClr val="000000"/>
                </a:solidFill>
                <a:latin typeface="Meiryo UI" panose="020B0604030504040204" pitchFamily="50" charset="-128"/>
                <a:ea typeface="Meiryo UI" panose="020B0604030504040204" pitchFamily="50" charset="-128"/>
              </a:rPr>
              <a:t>　</a:t>
            </a:r>
            <a:r>
              <a:rPr lang="en-US" altLang="ja-JP" sz="1200" i="0">
                <a:solidFill>
                  <a:srgbClr val="000000"/>
                </a:solidFill>
                <a:latin typeface="Meiryo UI" panose="020B0604030504040204" pitchFamily="50" charset="-128"/>
                <a:ea typeface="Meiryo UI" panose="020B0604030504040204" pitchFamily="50" charset="-128"/>
              </a:rPr>
              <a:t>LNG</a:t>
            </a:r>
            <a:r>
              <a:rPr lang="ja-JP" altLang="en-US" sz="1200" i="0">
                <a:solidFill>
                  <a:srgbClr val="000000"/>
                </a:solidFill>
                <a:latin typeface="Meiryo UI" panose="020B0604030504040204" pitchFamily="50" charset="-128"/>
                <a:ea typeface="Meiryo UI" panose="020B0604030504040204" pitchFamily="50" charset="-128"/>
              </a:rPr>
              <a:t>で発電し発生した</a:t>
            </a:r>
            <a:endParaRPr lang="en-US" altLang="ja-JP" sz="1200"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200" i="0">
                <a:solidFill>
                  <a:srgbClr val="000000"/>
                </a:solidFill>
                <a:latin typeface="Meiryo UI" panose="020B0604030504040204" pitchFamily="50" charset="-128"/>
                <a:ea typeface="Meiryo UI" panose="020B0604030504040204" pitchFamily="50" charset="-128"/>
              </a:rPr>
              <a:t>　排熱を蒸気に再利用する</a:t>
            </a:r>
            <a:endParaRPr lang="en-US" altLang="ja-JP" sz="1200"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200" i="0">
                <a:solidFill>
                  <a:srgbClr val="000000"/>
                </a:solidFill>
                <a:latin typeface="Meiryo UI" panose="020B0604030504040204" pitchFamily="50" charset="-128"/>
                <a:ea typeface="Meiryo UI" panose="020B0604030504040204" pitchFamily="50" charset="-128"/>
              </a:rPr>
              <a:t>　高効率な省エネ設備</a:t>
            </a:r>
            <a:endParaRPr lang="en-US" altLang="ja-JP" sz="1200"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200" i="0">
                <a:solidFill>
                  <a:srgbClr val="000000"/>
                </a:solidFill>
                <a:latin typeface="Meiryo UI" panose="020B0604030504040204" pitchFamily="50" charset="-128"/>
                <a:ea typeface="Meiryo UI" panose="020B0604030504040204" pitchFamily="50" charset="-128"/>
              </a:rPr>
              <a:t>　（投資回収：</a:t>
            </a:r>
            <a:r>
              <a:rPr lang="en-US" altLang="ja-JP" sz="1200" i="0">
                <a:solidFill>
                  <a:srgbClr val="000000"/>
                </a:solidFill>
                <a:latin typeface="Meiryo UI" panose="020B0604030504040204" pitchFamily="50" charset="-128"/>
                <a:ea typeface="Meiryo UI" panose="020B0604030504040204" pitchFamily="50" charset="-128"/>
              </a:rPr>
              <a:t>5</a:t>
            </a:r>
            <a:r>
              <a:rPr lang="ja-JP" altLang="en-US" sz="1200" i="0">
                <a:solidFill>
                  <a:srgbClr val="000000"/>
                </a:solidFill>
                <a:latin typeface="Meiryo UI" panose="020B0604030504040204" pitchFamily="50" charset="-128"/>
                <a:ea typeface="Meiryo UI" panose="020B0604030504040204" pitchFamily="50" charset="-128"/>
              </a:rPr>
              <a:t>年）</a:t>
            </a:r>
            <a:endParaRPr lang="en-US" altLang="ja-JP" sz="1200" i="0">
              <a:solidFill>
                <a:srgbClr val="000000"/>
              </a:solidFill>
              <a:latin typeface="Meiryo UI" panose="020B0604030504040204" pitchFamily="50" charset="-128"/>
              <a:ea typeface="Meiryo UI" panose="020B0604030504040204" pitchFamily="50" charset="-128"/>
            </a:endParaRPr>
          </a:p>
        </p:txBody>
      </p:sp>
      <p:sp>
        <p:nvSpPr>
          <p:cNvPr id="40980" name="Text Box 51">
            <a:extLst>
              <a:ext uri="{FF2B5EF4-FFF2-40B4-BE49-F238E27FC236}">
                <a16:creationId xmlns:a16="http://schemas.microsoft.com/office/drawing/2014/main" id="{9D2CECF8-75A1-4BAD-A611-8B3CC6F7D66B}"/>
              </a:ext>
            </a:extLst>
          </p:cNvPr>
          <p:cNvSpPr txBox="1">
            <a:spLocks noChangeArrowheads="1"/>
          </p:cNvSpPr>
          <p:nvPr/>
        </p:nvSpPr>
        <p:spPr bwMode="auto">
          <a:xfrm>
            <a:off x="1436689" y="2738439"/>
            <a:ext cx="1443037" cy="3381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en-US" altLang="ja-JP" sz="1600" b="1" i="0">
                <a:solidFill>
                  <a:srgbClr val="000000"/>
                </a:solidFill>
                <a:latin typeface="Meiryo UI" panose="020B0604030504040204" pitchFamily="50" charset="-128"/>
                <a:ea typeface="Meiryo UI" panose="020B0604030504040204" pitchFamily="50" charset="-128"/>
              </a:rPr>
              <a:t>CGS</a:t>
            </a:r>
            <a:r>
              <a:rPr lang="ja-JP" altLang="en-US" sz="1600" b="1" i="0">
                <a:solidFill>
                  <a:srgbClr val="000000"/>
                </a:solidFill>
                <a:latin typeface="Meiryo UI" panose="020B0604030504040204" pitchFamily="50" charset="-128"/>
                <a:ea typeface="Meiryo UI" panose="020B0604030504040204" pitchFamily="50" charset="-128"/>
              </a:rPr>
              <a:t>運用課題</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40981" name="Rectangle 2">
            <a:extLst>
              <a:ext uri="{FF2B5EF4-FFF2-40B4-BE49-F238E27FC236}">
                <a16:creationId xmlns:a16="http://schemas.microsoft.com/office/drawing/2014/main" id="{2A80776A-F80C-4A9D-97B9-6E2AA570670C}"/>
              </a:ext>
            </a:extLst>
          </p:cNvPr>
          <p:cNvSpPr>
            <a:spLocks noChangeArrowheads="1"/>
          </p:cNvSpPr>
          <p:nvPr/>
        </p:nvSpPr>
        <p:spPr bwMode="auto">
          <a:xfrm>
            <a:off x="1436689" y="6057901"/>
            <a:ext cx="2820987"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400"/>
              </a:lnSpc>
            </a:pPr>
            <a:r>
              <a:rPr lang="en-US" altLang="ja-JP" sz="1200" b="1" i="0">
                <a:solidFill>
                  <a:srgbClr val="0000FF"/>
                </a:solidFill>
                <a:latin typeface="Meiryo UI" panose="020B0604030504040204" pitchFamily="50" charset="-128"/>
                <a:ea typeface="Meiryo UI" panose="020B0604030504040204" pitchFamily="50" charset="-128"/>
              </a:rPr>
              <a:t>14</a:t>
            </a:r>
            <a:r>
              <a:rPr lang="ja-JP" altLang="en-US" sz="1200" b="1" i="0">
                <a:solidFill>
                  <a:srgbClr val="0000FF"/>
                </a:solidFill>
                <a:latin typeface="Meiryo UI" panose="020B0604030504040204" pitchFamily="50" charset="-128"/>
                <a:ea typeface="Meiryo UI" panose="020B0604030504040204" pitchFamily="50" charset="-128"/>
              </a:rPr>
              <a:t>→</a:t>
            </a:r>
            <a:r>
              <a:rPr lang="en-US" altLang="ja-JP" sz="1200" b="1" i="0">
                <a:solidFill>
                  <a:srgbClr val="0000FF"/>
                </a:solidFill>
                <a:latin typeface="Meiryo UI" panose="020B0604030504040204" pitchFamily="50" charset="-128"/>
                <a:ea typeface="Meiryo UI" panose="020B0604030504040204" pitchFamily="50" charset="-128"/>
              </a:rPr>
              <a:t>16</a:t>
            </a:r>
            <a:r>
              <a:rPr lang="ja-JP" altLang="en-US" sz="1200" b="1" i="0">
                <a:solidFill>
                  <a:srgbClr val="0000FF"/>
                </a:solidFill>
                <a:latin typeface="Meiryo UI" panose="020B0604030504040204" pitchFamily="50" charset="-128"/>
                <a:ea typeface="Meiryo UI" panose="020B0604030504040204" pitchFamily="50" charset="-128"/>
              </a:rPr>
              <a:t>年度 電気▲</a:t>
            </a:r>
            <a:r>
              <a:rPr lang="en-US" altLang="ja-JP" sz="1200" b="1" i="0">
                <a:solidFill>
                  <a:srgbClr val="0000FF"/>
                </a:solidFill>
                <a:latin typeface="Meiryo UI" panose="020B0604030504040204" pitchFamily="50" charset="-128"/>
                <a:ea typeface="Meiryo UI" panose="020B0604030504040204" pitchFamily="50" charset="-128"/>
              </a:rPr>
              <a:t>30</a:t>
            </a:r>
            <a:r>
              <a:rPr lang="ja-JP" altLang="en-US" sz="1200" b="1" i="0">
                <a:solidFill>
                  <a:srgbClr val="0000FF"/>
                </a:solidFill>
                <a:latin typeface="Meiryo UI" panose="020B0604030504040204" pitchFamily="50" charset="-128"/>
                <a:ea typeface="Meiryo UI" panose="020B0604030504040204" pitchFamily="50" charset="-128"/>
              </a:rPr>
              <a:t>％ ガス▲</a:t>
            </a:r>
            <a:r>
              <a:rPr lang="en-US" altLang="ja-JP" sz="1200" b="1" i="0">
                <a:solidFill>
                  <a:srgbClr val="0000FF"/>
                </a:solidFill>
                <a:latin typeface="Meiryo UI" panose="020B0604030504040204" pitchFamily="50" charset="-128"/>
                <a:ea typeface="Meiryo UI" panose="020B0604030504040204" pitchFamily="50" charset="-128"/>
              </a:rPr>
              <a:t>50</a:t>
            </a:r>
            <a:r>
              <a:rPr lang="ja-JP" altLang="en-US" sz="1200" b="1" i="0">
                <a:solidFill>
                  <a:srgbClr val="0000FF"/>
                </a:solidFill>
                <a:latin typeface="Meiryo UI" panose="020B0604030504040204" pitchFamily="50" charset="-128"/>
                <a:ea typeface="Meiryo UI" panose="020B0604030504040204" pitchFamily="50" charset="-128"/>
              </a:rPr>
              <a:t>％</a:t>
            </a:r>
            <a:endParaRPr lang="en-US" altLang="ja-JP" sz="1200" b="1" i="0">
              <a:solidFill>
                <a:srgbClr val="0000FF"/>
              </a:solidFill>
              <a:latin typeface="Meiryo UI" panose="020B0604030504040204" pitchFamily="50" charset="-128"/>
              <a:ea typeface="Meiryo UI" panose="020B0604030504040204" pitchFamily="50" charset="-128"/>
            </a:endParaRPr>
          </a:p>
        </p:txBody>
      </p:sp>
      <p:pic>
        <p:nvPicPr>
          <p:cNvPr id="40982" name="図 2">
            <a:extLst>
              <a:ext uri="{FF2B5EF4-FFF2-40B4-BE49-F238E27FC236}">
                <a16:creationId xmlns:a16="http://schemas.microsoft.com/office/drawing/2014/main" id="{D5A6C8B4-CD87-4089-9CFC-816D4A5706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219575" y="2960689"/>
            <a:ext cx="1606550" cy="123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3" name="Rectangle 2">
            <a:extLst>
              <a:ext uri="{FF2B5EF4-FFF2-40B4-BE49-F238E27FC236}">
                <a16:creationId xmlns:a16="http://schemas.microsoft.com/office/drawing/2014/main" id="{13168366-515E-41A5-9006-CDD34FD2AAE5}"/>
              </a:ext>
            </a:extLst>
          </p:cNvPr>
          <p:cNvSpPr>
            <a:spLocks noChangeArrowheads="1"/>
          </p:cNvSpPr>
          <p:nvPr/>
        </p:nvSpPr>
        <p:spPr bwMode="auto">
          <a:xfrm>
            <a:off x="1458913" y="4006850"/>
            <a:ext cx="3230562"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ja-JP" altLang="en-US" sz="1400" b="1" i="0">
                <a:solidFill>
                  <a:srgbClr val="000000"/>
                </a:solidFill>
                <a:latin typeface="Meiryo UI" panose="020B0604030504040204" pitchFamily="50" charset="-128"/>
                <a:ea typeface="Meiryo UI" panose="020B0604030504040204" pitchFamily="50" charset="-128"/>
              </a:rPr>
              <a:t>課題② エネルギー購入単価等</a:t>
            </a:r>
            <a:endParaRPr lang="en-US" altLang="ja-JP" sz="1400" b="1" i="0">
              <a:solidFill>
                <a:srgbClr val="000000"/>
              </a:solidFill>
              <a:latin typeface="Meiryo UI" panose="020B0604030504040204" pitchFamily="50" charset="-128"/>
              <a:ea typeface="Meiryo UI" panose="020B0604030504040204" pitchFamily="50" charset="-128"/>
            </a:endParaRPr>
          </a:p>
          <a:p>
            <a:pPr eaLnBrk="1" hangingPunct="1">
              <a:lnSpc>
                <a:spcPts val="1600"/>
              </a:lnSpc>
            </a:pPr>
            <a:r>
              <a:rPr lang="ja-JP" altLang="en-US" sz="1400" b="1" i="0">
                <a:solidFill>
                  <a:srgbClr val="000000"/>
                </a:solidFill>
                <a:latin typeface="Meiryo UI" panose="020B0604030504040204" pitchFamily="50" charset="-128"/>
                <a:ea typeface="Meiryo UI" panose="020B0604030504040204" pitchFamily="50" charset="-128"/>
              </a:rPr>
              <a:t>⇒</a:t>
            </a:r>
            <a:r>
              <a:rPr lang="en-US" altLang="ja-JP" sz="1400" b="1" i="0">
                <a:solidFill>
                  <a:srgbClr val="000000"/>
                </a:solidFill>
                <a:latin typeface="Meiryo UI" panose="020B0604030504040204" pitchFamily="50" charset="-128"/>
                <a:ea typeface="Meiryo UI" panose="020B0604030504040204" pitchFamily="50" charset="-128"/>
              </a:rPr>
              <a:t>CGS</a:t>
            </a:r>
            <a:r>
              <a:rPr lang="ja-JP" altLang="en-US" sz="1400" b="1" i="0">
                <a:solidFill>
                  <a:srgbClr val="000000"/>
                </a:solidFill>
                <a:latin typeface="Meiryo UI" panose="020B0604030504040204" pitchFamily="50" charset="-128"/>
                <a:ea typeface="Meiryo UI" panose="020B0604030504040204" pitchFamily="50" charset="-128"/>
              </a:rPr>
              <a:t>運用の経済性ロスが見えない　　　　</a:t>
            </a:r>
            <a:endParaRPr lang="en-US" altLang="ja-JP" sz="1400" b="1" i="0">
              <a:solidFill>
                <a:srgbClr val="0000FF"/>
              </a:solidFill>
              <a:latin typeface="Meiryo UI" panose="020B0604030504040204" pitchFamily="50" charset="-128"/>
              <a:ea typeface="Meiryo UI" panose="020B0604030504040204" pitchFamily="50" charset="-128"/>
            </a:endParaRPr>
          </a:p>
        </p:txBody>
      </p:sp>
      <p:sp>
        <p:nvSpPr>
          <p:cNvPr id="40984" name="正方形/長方形 3">
            <a:extLst>
              <a:ext uri="{FF2B5EF4-FFF2-40B4-BE49-F238E27FC236}">
                <a16:creationId xmlns:a16="http://schemas.microsoft.com/office/drawing/2014/main" id="{3DD645F8-CE0A-40BE-980A-D0EFD942AD3D}"/>
              </a:ext>
            </a:extLst>
          </p:cNvPr>
          <p:cNvSpPr>
            <a:spLocks noChangeArrowheads="1"/>
          </p:cNvSpPr>
          <p:nvPr/>
        </p:nvSpPr>
        <p:spPr bwMode="auto">
          <a:xfrm>
            <a:off x="1614489" y="4554538"/>
            <a:ext cx="2200275"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400"/>
              </a:lnSpc>
            </a:pPr>
            <a:r>
              <a:rPr lang="en-US" altLang="ja-JP" sz="1400" b="1" i="0">
                <a:solidFill>
                  <a:srgbClr val="000000"/>
                </a:solidFill>
                <a:latin typeface="Meiryo UI" panose="020B0604030504040204" pitchFamily="50" charset="-128"/>
                <a:ea typeface="Meiryo UI" panose="020B0604030504040204" pitchFamily="50" charset="-128"/>
              </a:rPr>
              <a:t>【</a:t>
            </a:r>
            <a:r>
              <a:rPr lang="ja-JP" altLang="en-US" sz="1400" b="1" i="0">
                <a:solidFill>
                  <a:srgbClr val="000000"/>
                </a:solidFill>
                <a:latin typeface="Meiryo UI" panose="020B0604030504040204" pitchFamily="50" charset="-128"/>
                <a:ea typeface="Meiryo UI" panose="020B0604030504040204" pitchFamily="50" charset="-128"/>
              </a:rPr>
              <a:t>エネルギー購入単価推移</a:t>
            </a:r>
            <a:r>
              <a:rPr lang="en-US" altLang="ja-JP" sz="1400" b="1" i="0">
                <a:solidFill>
                  <a:srgbClr val="000000"/>
                </a:solidFill>
                <a:latin typeface="Meiryo UI" panose="020B0604030504040204" pitchFamily="50" charset="-128"/>
                <a:ea typeface="Meiryo UI" panose="020B0604030504040204" pitchFamily="50" charset="-128"/>
              </a:rPr>
              <a:t>】</a:t>
            </a:r>
          </a:p>
        </p:txBody>
      </p:sp>
      <p:sp>
        <p:nvSpPr>
          <p:cNvPr id="40985" name="正方形/長方形 170">
            <a:extLst>
              <a:ext uri="{FF2B5EF4-FFF2-40B4-BE49-F238E27FC236}">
                <a16:creationId xmlns:a16="http://schemas.microsoft.com/office/drawing/2014/main" id="{CA68DE44-440F-412E-BF0C-DD0D48B7B29F}"/>
              </a:ext>
            </a:extLst>
          </p:cNvPr>
          <p:cNvSpPr>
            <a:spLocks noChangeArrowheads="1"/>
          </p:cNvSpPr>
          <p:nvPr/>
        </p:nvSpPr>
        <p:spPr bwMode="auto">
          <a:xfrm>
            <a:off x="4403725" y="4554538"/>
            <a:ext cx="14668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400"/>
              </a:lnSpc>
            </a:pPr>
            <a:r>
              <a:rPr lang="en-US" altLang="ja-JP" sz="1400" b="1" i="0">
                <a:solidFill>
                  <a:srgbClr val="000000"/>
                </a:solidFill>
                <a:latin typeface="Meiryo UI" panose="020B0604030504040204" pitchFamily="50" charset="-128"/>
                <a:ea typeface="Meiryo UI" panose="020B0604030504040204" pitchFamily="50" charset="-128"/>
              </a:rPr>
              <a:t>【CGS</a:t>
            </a:r>
            <a:r>
              <a:rPr lang="ja-JP" altLang="en-US" sz="1400" b="1" i="0">
                <a:solidFill>
                  <a:srgbClr val="000000"/>
                </a:solidFill>
                <a:latin typeface="Meiryo UI" panose="020B0604030504040204" pitchFamily="50" charset="-128"/>
                <a:ea typeface="Meiryo UI" panose="020B0604030504040204" pitchFamily="50" charset="-128"/>
              </a:rPr>
              <a:t>効率変化</a:t>
            </a:r>
            <a:r>
              <a:rPr lang="en-US" altLang="ja-JP" sz="1400" b="1" i="0">
                <a:solidFill>
                  <a:srgbClr val="000000"/>
                </a:solidFill>
                <a:latin typeface="Meiryo UI" panose="020B0604030504040204" pitchFamily="50" charset="-128"/>
                <a:ea typeface="Meiryo UI" panose="020B0604030504040204" pitchFamily="50" charset="-128"/>
              </a:rPr>
              <a:t>】</a:t>
            </a:r>
          </a:p>
        </p:txBody>
      </p:sp>
      <p:sp>
        <p:nvSpPr>
          <p:cNvPr id="40986" name="Rectangle 2">
            <a:extLst>
              <a:ext uri="{FF2B5EF4-FFF2-40B4-BE49-F238E27FC236}">
                <a16:creationId xmlns:a16="http://schemas.microsoft.com/office/drawing/2014/main" id="{32E4E58E-BF1E-44D8-AD4E-22D279CCE6BC}"/>
              </a:ext>
            </a:extLst>
          </p:cNvPr>
          <p:cNvSpPr>
            <a:spLocks noChangeArrowheads="1"/>
          </p:cNvSpPr>
          <p:nvPr/>
        </p:nvSpPr>
        <p:spPr bwMode="auto">
          <a:xfrm>
            <a:off x="4521201" y="6053138"/>
            <a:ext cx="1287463"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1400"/>
              </a:lnSpc>
            </a:pPr>
            <a:r>
              <a:rPr lang="ja-JP" altLang="en-US" sz="1200" b="1" i="0">
                <a:solidFill>
                  <a:srgbClr val="0000FF"/>
                </a:solidFill>
                <a:latin typeface="Meiryo UI" panose="020B0604030504040204" pitchFamily="50" charset="-128"/>
                <a:ea typeface="Meiryo UI" panose="020B0604030504040204" pitchFamily="50" charset="-128"/>
              </a:rPr>
              <a:t>ガス発熱量低下</a:t>
            </a:r>
            <a:endParaRPr lang="en-US" altLang="ja-JP" sz="1200" b="1" i="0">
              <a:solidFill>
                <a:srgbClr val="0000FF"/>
              </a:solidFill>
              <a:latin typeface="Meiryo UI" panose="020B0604030504040204" pitchFamily="50" charset="-128"/>
              <a:ea typeface="Meiryo UI" panose="020B0604030504040204" pitchFamily="50" charset="-128"/>
            </a:endParaRPr>
          </a:p>
        </p:txBody>
      </p:sp>
      <p:pic>
        <p:nvPicPr>
          <p:cNvPr id="40987" name="Picture 80">
            <a:extLst>
              <a:ext uri="{FF2B5EF4-FFF2-40B4-BE49-F238E27FC236}">
                <a16:creationId xmlns:a16="http://schemas.microsoft.com/office/drawing/2014/main" id="{44BE150D-B21E-4335-8F61-DA16AD9A32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1550" y="1943101"/>
            <a:ext cx="3862388" cy="138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8" name="Picture 81">
            <a:extLst>
              <a:ext uri="{FF2B5EF4-FFF2-40B4-BE49-F238E27FC236}">
                <a16:creationId xmlns:a16="http://schemas.microsoft.com/office/drawing/2014/main" id="{B52D5BF5-FEEA-4F20-AE6A-6766BAEB6D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8901" y="3687764"/>
            <a:ext cx="3706813" cy="185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89" name="Text Box 35">
            <a:extLst>
              <a:ext uri="{FF2B5EF4-FFF2-40B4-BE49-F238E27FC236}">
                <a16:creationId xmlns:a16="http://schemas.microsoft.com/office/drawing/2014/main" id="{CD22CBFB-E833-4783-996D-B8FB1835A69C}"/>
              </a:ext>
            </a:extLst>
          </p:cNvPr>
          <p:cNvSpPr>
            <a:spLocks noChangeArrowheads="1"/>
          </p:cNvSpPr>
          <p:nvPr/>
        </p:nvSpPr>
        <p:spPr bwMode="auto">
          <a:xfrm>
            <a:off x="9785350" y="2327276"/>
            <a:ext cx="585788" cy="434975"/>
          </a:xfrm>
          <a:prstGeom prst="rightArrow">
            <a:avLst>
              <a:gd name="adj1" fmla="val 67463"/>
              <a:gd name="adj2" fmla="val 50215"/>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spcBef>
                <a:spcPct val="50000"/>
              </a:spcBef>
            </a:pPr>
            <a:r>
              <a:rPr lang="ja-JP" altLang="en-US" sz="1400" b="1" i="0">
                <a:solidFill>
                  <a:srgbClr val="FFFFFF"/>
                </a:solidFill>
                <a:latin typeface="Meiryo UI" panose="020B0604030504040204" pitchFamily="50" charset="-128"/>
                <a:ea typeface="Meiryo UI" panose="020B0604030504040204" pitchFamily="50" charset="-128"/>
              </a:rPr>
              <a:t>指示</a:t>
            </a:r>
            <a:endParaRPr lang="en-US" altLang="ja-JP" sz="1400" b="1" i="0">
              <a:solidFill>
                <a:srgbClr val="FFFFFF"/>
              </a:solidFill>
              <a:latin typeface="Meiryo UI" panose="020B0604030504040204" pitchFamily="50" charset="-128"/>
              <a:ea typeface="Meiryo UI" panose="020B0604030504040204" pitchFamily="50" charset="-128"/>
            </a:endParaRPr>
          </a:p>
        </p:txBody>
      </p:sp>
      <p:sp>
        <p:nvSpPr>
          <p:cNvPr id="40990" name="Text Box 35">
            <a:extLst>
              <a:ext uri="{FF2B5EF4-FFF2-40B4-BE49-F238E27FC236}">
                <a16:creationId xmlns:a16="http://schemas.microsoft.com/office/drawing/2014/main" id="{DB0FB635-290C-4470-9629-A205E0CFEA25}"/>
              </a:ext>
            </a:extLst>
          </p:cNvPr>
          <p:cNvSpPr txBox="1">
            <a:spLocks noChangeArrowheads="1"/>
          </p:cNvSpPr>
          <p:nvPr/>
        </p:nvSpPr>
        <p:spPr bwMode="auto">
          <a:xfrm>
            <a:off x="10371138" y="2082800"/>
            <a:ext cx="347662" cy="984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spcBef>
                <a:spcPct val="50000"/>
              </a:spcBef>
            </a:pPr>
            <a:r>
              <a:rPr lang="ja-JP" altLang="en-US" sz="1400" b="1" i="0">
                <a:solidFill>
                  <a:srgbClr val="000000"/>
                </a:solidFill>
                <a:latin typeface="Meiryo UI" panose="020B0604030504040204" pitchFamily="50" charset="-128"/>
                <a:ea typeface="Meiryo UI" panose="020B0604030504040204" pitchFamily="50" charset="-128"/>
              </a:rPr>
              <a:t>ＣＧＳ設備</a:t>
            </a:r>
            <a:endParaRPr lang="en-US" altLang="ja-JP" sz="1400" b="1" i="0">
              <a:solidFill>
                <a:srgbClr val="000000"/>
              </a:solidFill>
              <a:latin typeface="Meiryo UI" panose="020B0604030504040204" pitchFamily="50" charset="-128"/>
              <a:ea typeface="Meiryo UI" panose="020B0604030504040204" pitchFamily="50" charset="-128"/>
            </a:endParaRPr>
          </a:p>
        </p:txBody>
      </p:sp>
      <p:sp>
        <p:nvSpPr>
          <p:cNvPr id="40991" name="Text Box 51">
            <a:extLst>
              <a:ext uri="{FF2B5EF4-FFF2-40B4-BE49-F238E27FC236}">
                <a16:creationId xmlns:a16="http://schemas.microsoft.com/office/drawing/2014/main" id="{B86ED9BA-C953-42CF-BAF7-2E2A73753FA4}"/>
              </a:ext>
            </a:extLst>
          </p:cNvPr>
          <p:cNvSpPr txBox="1">
            <a:spLocks noChangeArrowheads="1"/>
          </p:cNvSpPr>
          <p:nvPr/>
        </p:nvSpPr>
        <p:spPr bwMode="auto">
          <a:xfrm>
            <a:off x="8682038" y="5976939"/>
            <a:ext cx="1993900"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1400"/>
              </a:lnSpc>
            </a:pPr>
            <a:r>
              <a:rPr lang="ja-JP" altLang="en-US" sz="1200" b="1" i="0">
                <a:solidFill>
                  <a:srgbClr val="000000"/>
                </a:solidFill>
                <a:latin typeface="Meiryo UI" panose="020B0604030504040204" pitchFamily="50" charset="-128"/>
                <a:ea typeface="Meiryo UI" panose="020B0604030504040204" pitchFamily="50" charset="-128"/>
              </a:rPr>
              <a:t>＊安城製作所試行</a:t>
            </a:r>
            <a:endParaRPr lang="en-US" altLang="ja-JP" sz="1200" b="1" i="0">
              <a:solidFill>
                <a:srgbClr val="000000"/>
              </a:solidFill>
              <a:latin typeface="Meiryo UI" panose="020B0604030504040204" pitchFamily="50" charset="-128"/>
              <a:ea typeface="Meiryo UI" panose="020B0604030504040204" pitchFamily="50" charset="-128"/>
            </a:endParaRPr>
          </a:p>
          <a:p>
            <a:pPr algn="ctr" eaLnBrk="1" hangingPunct="1">
              <a:lnSpc>
                <a:spcPts val="1400"/>
              </a:lnSpc>
            </a:pPr>
            <a:r>
              <a:rPr lang="ja-JP" altLang="en-US" sz="1200" b="1" i="0">
                <a:solidFill>
                  <a:srgbClr val="000000"/>
                </a:solidFill>
                <a:latin typeface="Meiryo UI" panose="020B0604030504040204" pitchFamily="50" charset="-128"/>
                <a:ea typeface="Meiryo UI" panose="020B0604030504040204" pitchFamily="50" charset="-128"/>
              </a:rPr>
              <a:t>　　　　　    全社展開予定</a:t>
            </a:r>
          </a:p>
        </p:txBody>
      </p:sp>
      <p:sp>
        <p:nvSpPr>
          <p:cNvPr id="239" name="Rectangle 2">
            <a:extLst>
              <a:ext uri="{FF2B5EF4-FFF2-40B4-BE49-F238E27FC236}">
                <a16:creationId xmlns:a16="http://schemas.microsoft.com/office/drawing/2014/main" id="{5734E6E6-A3C5-474E-92FA-36A5E47F0675}"/>
              </a:ext>
            </a:extLst>
          </p:cNvPr>
          <p:cNvSpPr>
            <a:spLocks noChangeArrowheads="1"/>
          </p:cNvSpPr>
          <p:nvPr/>
        </p:nvSpPr>
        <p:spPr bwMode="auto">
          <a:xfrm>
            <a:off x="6132513" y="4240214"/>
            <a:ext cx="1873250" cy="314325"/>
          </a:xfrm>
          <a:prstGeom prst="rect">
            <a:avLst/>
          </a:prstGeom>
          <a:solidFill>
            <a:schemeClr val="bg1"/>
          </a:solidFill>
          <a:ln>
            <a:solidFill>
              <a:srgbClr val="0000FF"/>
            </a:solidFill>
          </a:ln>
          <a:effectLst/>
        </p:spPr>
        <p:txBody>
          <a:bodyPr wrap="none">
            <a:spAutoFit/>
          </a:bodyPr>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hangingPunct="1">
              <a:lnSpc>
                <a:spcPct val="80000"/>
              </a:lnSpc>
              <a:defRPr/>
            </a:pPr>
            <a:r>
              <a:rPr lang="ja-JP" altLang="en-US" sz="1800"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最も苦労した点は</a:t>
            </a:r>
            <a:endParaRPr lang="en-US" altLang="ja-JP" sz="1800"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40993" name="Text Box 35">
            <a:extLst>
              <a:ext uri="{FF2B5EF4-FFF2-40B4-BE49-F238E27FC236}">
                <a16:creationId xmlns:a16="http://schemas.microsoft.com/office/drawing/2014/main" id="{22F958AA-A34B-4B62-AE8F-A19376E4F179}"/>
              </a:ext>
            </a:extLst>
          </p:cNvPr>
          <p:cNvSpPr txBox="1">
            <a:spLocks noChangeArrowheads="1"/>
          </p:cNvSpPr>
          <p:nvPr/>
        </p:nvSpPr>
        <p:spPr bwMode="auto">
          <a:xfrm>
            <a:off x="7783513" y="2867025"/>
            <a:ext cx="11430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lnSpc>
                <a:spcPts val="1200"/>
              </a:lnSpc>
            </a:pPr>
            <a:r>
              <a:rPr lang="ja-JP" altLang="en-US" sz="1400" b="1" i="0">
                <a:solidFill>
                  <a:srgbClr val="FF0000"/>
                </a:solidFill>
                <a:latin typeface="Meiryo UI" panose="020B0604030504040204" pitchFamily="50" charset="-128"/>
                <a:ea typeface="Meiryo UI" panose="020B0604030504040204" pitchFamily="50" charset="-128"/>
              </a:rPr>
              <a:t>最小コスト制御</a:t>
            </a:r>
            <a:endParaRPr lang="en-US" altLang="ja-JP" sz="1400" b="1" i="0">
              <a:solidFill>
                <a:srgbClr val="FF0000"/>
              </a:solidFill>
              <a:latin typeface="Meiryo UI" panose="020B0604030504040204" pitchFamily="50" charset="-128"/>
              <a:ea typeface="Meiryo UI" panose="020B0604030504040204" pitchFamily="50" charset="-128"/>
            </a:endParaRPr>
          </a:p>
        </p:txBody>
      </p:sp>
      <p:sp>
        <p:nvSpPr>
          <p:cNvPr id="5" name="ストライプ矢印 4">
            <a:extLst>
              <a:ext uri="{FF2B5EF4-FFF2-40B4-BE49-F238E27FC236}">
                <a16:creationId xmlns:a16="http://schemas.microsoft.com/office/drawing/2014/main" id="{F59FC056-29EC-4404-8430-A0F995835152}"/>
              </a:ext>
            </a:extLst>
          </p:cNvPr>
          <p:cNvSpPr/>
          <p:nvPr/>
        </p:nvSpPr>
        <p:spPr bwMode="auto">
          <a:xfrm rot="5400000">
            <a:off x="7462839" y="3135314"/>
            <a:ext cx="339725" cy="301625"/>
          </a:xfrm>
          <a:prstGeom prst="stripedRightArrow">
            <a:avLst/>
          </a:prstGeom>
          <a:solidFill>
            <a:schemeClr val="accent6">
              <a:lumMod val="75000"/>
            </a:schemeClr>
          </a:solidFill>
          <a:ln w="28575" algn="ctr">
            <a:noFill/>
            <a:round/>
            <a:headEnd/>
            <a:tailEnd/>
          </a:ln>
        </p:spPr>
        <p:txBody>
          <a:bodyPr anchor="ctr"/>
          <a:lstStyle/>
          <a:p>
            <a:pPr algn="ctr" eaLnBrk="1" hangingPunct="1">
              <a:defRPr/>
            </a:pPr>
            <a:endParaRPr kumimoji="1" lang="ja-JP" altLang="en-US" sz="2000" i="0">
              <a:solidFill>
                <a:srgbClr val="000000"/>
              </a:solidFill>
              <a:latin typeface="Meiryo UI" pitchFamily="34" charset="-128"/>
              <a:ea typeface="Meiryo UI" pitchFamily="34" charset="-128"/>
              <a:cs typeface="Meiryo UI" pitchFamily="34" charset="-128"/>
            </a:endParaRPr>
          </a:p>
        </p:txBody>
      </p:sp>
      <p:sp>
        <p:nvSpPr>
          <p:cNvPr id="180" name="Rectangle 2">
            <a:extLst>
              <a:ext uri="{FF2B5EF4-FFF2-40B4-BE49-F238E27FC236}">
                <a16:creationId xmlns:a16="http://schemas.microsoft.com/office/drawing/2014/main" id="{1DD3C270-2B2E-4A6F-BAAB-73F1FB5E9112}"/>
              </a:ext>
            </a:extLst>
          </p:cNvPr>
          <p:cNvSpPr>
            <a:spLocks noChangeArrowheads="1"/>
          </p:cNvSpPr>
          <p:nvPr/>
        </p:nvSpPr>
        <p:spPr bwMode="auto">
          <a:xfrm>
            <a:off x="6346826" y="3457576"/>
            <a:ext cx="3109913" cy="26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hangingPunct="1">
              <a:lnSpc>
                <a:spcPct val="80000"/>
              </a:lnSpc>
              <a:defRPr/>
            </a:pPr>
            <a:r>
              <a:rPr lang="ja-JP" altLang="en-US"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計算式では、表せない 複雑な制御条件</a:t>
            </a:r>
            <a:endParaRPr lang="en-US" altLang="ja-JP" sz="2000"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タイトル 10">
            <a:extLst>
              <a:ext uri="{FF2B5EF4-FFF2-40B4-BE49-F238E27FC236}">
                <a16:creationId xmlns:a16="http://schemas.microsoft.com/office/drawing/2014/main" id="{4475A66A-C095-49D0-876B-4C1A6ABA83A3}"/>
              </a:ext>
            </a:extLst>
          </p:cNvPr>
          <p:cNvSpPr txBox="1">
            <a:spLocks/>
          </p:cNvSpPr>
          <p:nvPr/>
        </p:nvSpPr>
        <p:spPr bwMode="auto">
          <a:xfrm>
            <a:off x="6269039" y="5672138"/>
            <a:ext cx="2568575" cy="609600"/>
          </a:xfrm>
          <a:prstGeom prst="rect">
            <a:avLst/>
          </a:prstGeom>
          <a:solidFill>
            <a:schemeClr val="bg1"/>
          </a:solidFill>
          <a:ln>
            <a:solidFill>
              <a:schemeClr val="tx1"/>
            </a:solidFill>
          </a:ln>
          <a:effectLst/>
        </p:spPr>
        <p:txBody>
          <a:bodyPr lIns="72000" tIns="0" rIns="144000" bIns="0" anchor="ctr"/>
          <a:lst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Arial"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Arial"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Arial" charset="0"/>
                <a:ea typeface="ＭＳ Ｐゴシック" pitchFamily="50" charset="-128"/>
              </a:defRPr>
            </a:lvl5pPr>
            <a:lvl6pPr marL="457200" algn="ctr" rtl="0" fontAlgn="base">
              <a:spcBef>
                <a:spcPct val="0"/>
              </a:spcBef>
              <a:spcAft>
                <a:spcPct val="0"/>
              </a:spcAft>
              <a:defRPr kumimoji="1" sz="4400">
                <a:solidFill>
                  <a:schemeClr val="tx2"/>
                </a:solidFill>
                <a:latin typeface="Arial" charset="0"/>
                <a:ea typeface="ＭＳ Ｐゴシック" pitchFamily="50" charset="-128"/>
              </a:defRPr>
            </a:lvl6pPr>
            <a:lvl7pPr marL="914400" algn="ctr" rtl="0" fontAlgn="base">
              <a:spcBef>
                <a:spcPct val="0"/>
              </a:spcBef>
              <a:spcAft>
                <a:spcPct val="0"/>
              </a:spcAft>
              <a:defRPr kumimoji="1" sz="4400">
                <a:solidFill>
                  <a:schemeClr val="tx2"/>
                </a:solidFill>
                <a:latin typeface="Arial" charset="0"/>
                <a:ea typeface="ＭＳ Ｐゴシック" pitchFamily="50" charset="-128"/>
              </a:defRPr>
            </a:lvl7pPr>
            <a:lvl8pPr marL="1371600" algn="ctr" rtl="0" fontAlgn="base">
              <a:spcBef>
                <a:spcPct val="0"/>
              </a:spcBef>
              <a:spcAft>
                <a:spcPct val="0"/>
              </a:spcAft>
              <a:defRPr kumimoji="1" sz="4400">
                <a:solidFill>
                  <a:schemeClr val="tx2"/>
                </a:solidFill>
                <a:latin typeface="Arial" charset="0"/>
                <a:ea typeface="ＭＳ Ｐゴシック" pitchFamily="50" charset="-128"/>
              </a:defRPr>
            </a:lvl8pPr>
            <a:lvl9pPr marL="1828800" algn="ctr" rtl="0" fontAlgn="base">
              <a:spcBef>
                <a:spcPct val="0"/>
              </a:spcBef>
              <a:spcAft>
                <a:spcPct val="0"/>
              </a:spcAft>
              <a:defRPr kumimoji="1" sz="4400">
                <a:solidFill>
                  <a:schemeClr val="tx2"/>
                </a:solidFill>
                <a:latin typeface="Arial" charset="0"/>
                <a:ea typeface="ＭＳ Ｐゴシック" pitchFamily="50" charset="-128"/>
              </a:defRPr>
            </a:lvl9pPr>
          </a:lstStyle>
          <a:p>
            <a:pPr algn="l">
              <a:defRPr/>
            </a:pPr>
            <a:r>
              <a:rPr lang="en-US" altLang="ja-JP" sz="1400" b="1" i="0" kern="0" dirty="0">
                <a:solidFill>
                  <a:srgbClr val="000000"/>
                </a:solidFill>
                <a:latin typeface="Meiryo UI" pitchFamily="50" charset="-128"/>
                <a:ea typeface="Meiryo UI" pitchFamily="50" charset="-128"/>
                <a:cs typeface="Meiryo UI" pitchFamily="50" charset="-128"/>
              </a:rPr>
              <a:t>【</a:t>
            </a:r>
            <a:r>
              <a:rPr lang="ja-JP" altLang="en-US" sz="1400" b="1" i="0" kern="0" dirty="0">
                <a:solidFill>
                  <a:srgbClr val="000000"/>
                </a:solidFill>
                <a:latin typeface="Meiryo UI" pitchFamily="50" charset="-128"/>
                <a:ea typeface="Meiryo UI" pitchFamily="50" charset="-128"/>
                <a:cs typeface="Meiryo UI" pitchFamily="50" charset="-128"/>
              </a:rPr>
              <a:t>期待効果</a:t>
            </a:r>
            <a:r>
              <a:rPr lang="en-US" altLang="ja-JP" sz="1400" b="1" i="0" kern="0" dirty="0">
                <a:solidFill>
                  <a:srgbClr val="000000"/>
                </a:solidFill>
                <a:latin typeface="Meiryo UI" pitchFamily="50" charset="-128"/>
                <a:ea typeface="Meiryo UI" pitchFamily="50" charset="-128"/>
                <a:cs typeface="Meiryo UI" pitchFamily="50" charset="-128"/>
              </a:rPr>
              <a:t>】</a:t>
            </a:r>
            <a:r>
              <a:rPr lang="ja-JP" altLang="en-US"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6,400</a:t>
            </a:r>
            <a:r>
              <a:rPr lang="ja-JP" altLang="en-US"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千円</a:t>
            </a:r>
            <a:r>
              <a:rPr lang="en-US" altLang="ja-JP"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年</a:t>
            </a:r>
            <a:endParaRPr lang="en-US" altLang="ja-JP"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r">
              <a:defRPr/>
            </a:pPr>
            <a:r>
              <a:rPr lang="en-US" altLang="ja-JP"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404kL(</a:t>
            </a:r>
            <a:r>
              <a:rPr lang="ja-JP" altLang="en-US" sz="1400" b="1"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原油換算</a:t>
            </a:r>
            <a:r>
              <a:rPr lang="en-US" altLang="ja-JP" sz="1400" i="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1400" b="1" i="0" kern="0" dirty="0">
              <a:solidFill>
                <a:srgbClr val="000000"/>
              </a:solidFill>
              <a:latin typeface="Meiryo UI" pitchFamily="50" charset="-128"/>
              <a:ea typeface="Meiryo UI" pitchFamily="50" charset="-128"/>
              <a:cs typeface="Meiryo UI" pitchFamily="50" charset="-128"/>
            </a:endParaRPr>
          </a:p>
        </p:txBody>
      </p:sp>
      <p:sp>
        <p:nvSpPr>
          <p:cNvPr id="184" name="Rectangle 2">
            <a:extLst>
              <a:ext uri="{FF2B5EF4-FFF2-40B4-BE49-F238E27FC236}">
                <a16:creationId xmlns:a16="http://schemas.microsoft.com/office/drawing/2014/main" id="{754C95AA-318D-4723-963C-4A7A707953E1}"/>
              </a:ext>
            </a:extLst>
          </p:cNvPr>
          <p:cNvSpPr>
            <a:spLocks noChangeArrowheads="1"/>
          </p:cNvSpPr>
          <p:nvPr/>
        </p:nvSpPr>
        <p:spPr bwMode="auto">
          <a:xfrm>
            <a:off x="6132514" y="4627563"/>
            <a:ext cx="4594225" cy="457200"/>
          </a:xfrm>
          <a:prstGeom prst="rect">
            <a:avLst/>
          </a:prstGeom>
          <a:solidFill>
            <a:schemeClr val="bg1"/>
          </a:solidFill>
          <a:ln>
            <a:noFill/>
          </a:ln>
          <a:effectLst/>
        </p:spPr>
        <p:txBody>
          <a:bodyPr lIns="0" tIns="0" rIns="0" bIns="0"/>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hangingPunct="1">
              <a:lnSpc>
                <a:spcPts val="1800"/>
              </a:lnSpc>
              <a:defRPr/>
            </a:pPr>
            <a:r>
              <a:rPr lang="ja-JP" altLang="en-US"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⇒あらかじめコストメリットを需要と外気温度に応じた</a:t>
            </a:r>
            <a:r>
              <a:rPr lang="en-US" altLang="ja-JP"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8</a:t>
            </a:r>
            <a:r>
              <a:rPr lang="ja-JP" altLang="en-US"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万通りを</a:t>
            </a:r>
            <a:endParaRPr lang="en-US" altLang="ja-JP"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800"/>
              </a:lnSpc>
              <a:defRPr/>
            </a:pPr>
            <a:r>
              <a:rPr lang="ja-JP" altLang="en-US" i="0" dirty="0">
                <a:solidFill>
                  <a:srgbClr val="0000FF"/>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パターン化した、コストメリットテーブルを考案</a:t>
            </a:r>
            <a:endParaRPr lang="en-US" altLang="ja-JP" b="1" i="0" u="sng" dirty="0">
              <a:solidFill>
                <a:srgbClr val="0000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40" name="Rectangle 2">
            <a:extLst>
              <a:ext uri="{FF2B5EF4-FFF2-40B4-BE49-F238E27FC236}">
                <a16:creationId xmlns:a16="http://schemas.microsoft.com/office/drawing/2014/main" id="{DA6E7C22-36C8-4F38-A851-C86A637229C9}"/>
              </a:ext>
            </a:extLst>
          </p:cNvPr>
          <p:cNvSpPr>
            <a:spLocks noChangeArrowheads="1"/>
          </p:cNvSpPr>
          <p:nvPr/>
        </p:nvSpPr>
        <p:spPr bwMode="auto">
          <a:xfrm>
            <a:off x="9696451" y="4876800"/>
            <a:ext cx="942975" cy="438150"/>
          </a:xfrm>
          <a:prstGeom prst="rect">
            <a:avLst/>
          </a:prstGeom>
          <a:solidFill>
            <a:schemeClr val="bg1"/>
          </a:solidFill>
          <a:ln w="28575">
            <a:solidFill>
              <a:srgbClr val="FF0000"/>
            </a:solidFill>
            <a:miter lim="800000"/>
            <a:headEnd/>
            <a:tailEnd/>
          </a:ln>
          <a:effectLst/>
        </p:spPr>
        <p:txBody>
          <a:bodyPr anchor="ctr">
            <a:spAutoFit/>
          </a:bodyPr>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algn="ctr" eaLnBrk="1" hangingPunct="1">
              <a:lnSpc>
                <a:spcPct val="80000"/>
              </a:lnSpc>
              <a:defRPr/>
            </a:pPr>
            <a:r>
              <a:rPr lang="ja-JP" altLang="en-US" b="1" i="0"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世界初</a:t>
            </a:r>
            <a:endParaRPr lang="en-US" altLang="ja-JP" b="1" i="0"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lnSpc>
                <a:spcPct val="80000"/>
              </a:lnSpc>
              <a:defRPr/>
            </a:pPr>
            <a:r>
              <a:rPr lang="ja-JP" altLang="en-US" b="1" i="0"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特許取得</a:t>
            </a:r>
            <a:endParaRPr lang="en-US" altLang="ja-JP" b="1" i="0"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フリーフォーム 216">
            <a:extLst>
              <a:ext uri="{FF2B5EF4-FFF2-40B4-BE49-F238E27FC236}">
                <a16:creationId xmlns:a16="http://schemas.microsoft.com/office/drawing/2014/main" id="{8DDCFE01-9C75-4B70-9AE2-5848C8931AB3}"/>
              </a:ext>
            </a:extLst>
          </p:cNvPr>
          <p:cNvSpPr/>
          <p:nvPr/>
        </p:nvSpPr>
        <p:spPr bwMode="auto">
          <a:xfrm flipV="1">
            <a:off x="8183564" y="2624138"/>
            <a:ext cx="1157287" cy="584200"/>
          </a:xfrm>
          <a:custGeom>
            <a:avLst/>
            <a:gdLst>
              <a:gd name="connsiteX0" fmla="*/ 0 w 1052512"/>
              <a:gd name="connsiteY0" fmla="*/ 0 h 547687"/>
              <a:gd name="connsiteX1" fmla="*/ 1047750 w 1052512"/>
              <a:gd name="connsiteY1" fmla="*/ 547687 h 547687"/>
              <a:gd name="connsiteX2" fmla="*/ 1052512 w 1052512"/>
              <a:gd name="connsiteY2" fmla="*/ 14287 h 547687"/>
              <a:gd name="connsiteX3" fmla="*/ 0 w 1052512"/>
              <a:gd name="connsiteY3" fmla="*/ 0 h 547687"/>
            </a:gdLst>
            <a:ahLst/>
            <a:cxnLst>
              <a:cxn ang="0">
                <a:pos x="connsiteX0" y="connsiteY0"/>
              </a:cxn>
              <a:cxn ang="0">
                <a:pos x="connsiteX1" y="connsiteY1"/>
              </a:cxn>
              <a:cxn ang="0">
                <a:pos x="connsiteX2" y="connsiteY2"/>
              </a:cxn>
              <a:cxn ang="0">
                <a:pos x="connsiteX3" y="connsiteY3"/>
              </a:cxn>
            </a:cxnLst>
            <a:rect l="l" t="t" r="r" b="b"/>
            <a:pathLst>
              <a:path w="1052512" h="547687">
                <a:moveTo>
                  <a:pt x="0" y="0"/>
                </a:moveTo>
                <a:lnTo>
                  <a:pt x="1047750" y="547687"/>
                </a:lnTo>
                <a:cubicBezTo>
                  <a:pt x="1049337" y="369887"/>
                  <a:pt x="1050925" y="192087"/>
                  <a:pt x="1052512" y="14287"/>
                </a:cubicBezTo>
                <a:lnTo>
                  <a:pt x="0" y="0"/>
                </a:lnTo>
                <a:close/>
              </a:path>
            </a:pathLst>
          </a:custGeom>
          <a:solidFill>
            <a:schemeClr val="bg2">
              <a:lumMod val="20000"/>
              <a:lumOff val="80000"/>
            </a:schemeClr>
          </a:solidFill>
          <a:ln w="9525" cap="flat" cmpd="sng" algn="ctr">
            <a:noFill/>
            <a:prstDash val="solid"/>
            <a:round/>
            <a:headEnd type="none" w="med" len="med"/>
            <a:tailEnd type="none" w="med" len="med"/>
          </a:ln>
          <a:effectLst/>
        </p:spPr>
        <p:txBody>
          <a:bodyPr/>
          <a:lstStyle/>
          <a:p>
            <a:pPr algn="ctr" eaLnBrk="1" hangingPunct="1">
              <a:defRPr/>
            </a:pPr>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216" name="フリーフォーム 215">
            <a:extLst>
              <a:ext uri="{FF2B5EF4-FFF2-40B4-BE49-F238E27FC236}">
                <a16:creationId xmlns:a16="http://schemas.microsoft.com/office/drawing/2014/main" id="{4E33A6F1-5D23-4C17-BD8B-028BBBDE5DBF}"/>
              </a:ext>
            </a:extLst>
          </p:cNvPr>
          <p:cNvSpPr/>
          <p:nvPr/>
        </p:nvSpPr>
        <p:spPr bwMode="auto">
          <a:xfrm flipV="1">
            <a:off x="7102475" y="2668588"/>
            <a:ext cx="1035050" cy="539750"/>
          </a:xfrm>
          <a:custGeom>
            <a:avLst/>
            <a:gdLst>
              <a:gd name="connsiteX0" fmla="*/ 0 w 1052512"/>
              <a:gd name="connsiteY0" fmla="*/ 0 h 547687"/>
              <a:gd name="connsiteX1" fmla="*/ 1047750 w 1052512"/>
              <a:gd name="connsiteY1" fmla="*/ 547687 h 547687"/>
              <a:gd name="connsiteX2" fmla="*/ 1052512 w 1052512"/>
              <a:gd name="connsiteY2" fmla="*/ 14287 h 547687"/>
              <a:gd name="connsiteX3" fmla="*/ 0 w 1052512"/>
              <a:gd name="connsiteY3" fmla="*/ 0 h 547687"/>
            </a:gdLst>
            <a:ahLst/>
            <a:cxnLst>
              <a:cxn ang="0">
                <a:pos x="connsiteX0" y="connsiteY0"/>
              </a:cxn>
              <a:cxn ang="0">
                <a:pos x="connsiteX1" y="connsiteY1"/>
              </a:cxn>
              <a:cxn ang="0">
                <a:pos x="connsiteX2" y="connsiteY2"/>
              </a:cxn>
              <a:cxn ang="0">
                <a:pos x="connsiteX3" y="connsiteY3"/>
              </a:cxn>
            </a:cxnLst>
            <a:rect l="l" t="t" r="r" b="b"/>
            <a:pathLst>
              <a:path w="1052512" h="547687">
                <a:moveTo>
                  <a:pt x="0" y="0"/>
                </a:moveTo>
                <a:lnTo>
                  <a:pt x="1047750" y="547687"/>
                </a:lnTo>
                <a:cubicBezTo>
                  <a:pt x="1049337" y="369887"/>
                  <a:pt x="1050925" y="192087"/>
                  <a:pt x="1052512" y="14287"/>
                </a:cubicBezTo>
                <a:lnTo>
                  <a:pt x="0" y="0"/>
                </a:lnTo>
                <a:close/>
              </a:path>
            </a:pathLst>
          </a:custGeom>
          <a:solidFill>
            <a:schemeClr val="bg2">
              <a:lumMod val="20000"/>
              <a:lumOff val="80000"/>
            </a:schemeClr>
          </a:solidFill>
          <a:ln w="9525" cap="flat" cmpd="sng" algn="ctr">
            <a:noFill/>
            <a:prstDash val="solid"/>
            <a:round/>
            <a:headEnd type="none" w="med" len="med"/>
            <a:tailEnd type="none" w="med" len="med"/>
          </a:ln>
          <a:effectLst/>
        </p:spPr>
        <p:txBody>
          <a:bodyPr/>
          <a:lstStyle/>
          <a:p>
            <a:pPr algn="ctr" eaLnBrk="1" hangingPunct="1">
              <a:defRPr/>
            </a:pPr>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41988" name="フリーフォーム 17">
            <a:extLst>
              <a:ext uri="{FF2B5EF4-FFF2-40B4-BE49-F238E27FC236}">
                <a16:creationId xmlns:a16="http://schemas.microsoft.com/office/drawing/2014/main" id="{889ADDA2-E532-4153-9C8E-BBBFFF88C24C}"/>
              </a:ext>
            </a:extLst>
          </p:cNvPr>
          <p:cNvSpPr>
            <a:spLocks/>
          </p:cNvSpPr>
          <p:nvPr/>
        </p:nvSpPr>
        <p:spPr bwMode="auto">
          <a:xfrm>
            <a:off x="7148513" y="2668588"/>
            <a:ext cx="1439862" cy="747712"/>
          </a:xfrm>
          <a:custGeom>
            <a:avLst/>
            <a:gdLst>
              <a:gd name="T0" fmla="*/ 0 w 1052512"/>
              <a:gd name="T1" fmla="*/ 0 h 547687"/>
              <a:gd name="T2" fmla="*/ 2147483647 w 1052512"/>
              <a:gd name="T3" fmla="*/ 2147483647 h 547687"/>
              <a:gd name="T4" fmla="*/ 2147483647 w 1052512"/>
              <a:gd name="T5" fmla="*/ 2147483647 h 547687"/>
              <a:gd name="T6" fmla="*/ 0 w 1052512"/>
              <a:gd name="T7" fmla="*/ 0 h 5476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2512" h="547687">
                <a:moveTo>
                  <a:pt x="0" y="0"/>
                </a:moveTo>
                <a:lnTo>
                  <a:pt x="1047750" y="547687"/>
                </a:lnTo>
                <a:cubicBezTo>
                  <a:pt x="1049337" y="369887"/>
                  <a:pt x="1050925" y="192087"/>
                  <a:pt x="1052512" y="14287"/>
                </a:cubicBez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64" name="タイトル 1">
            <a:extLst>
              <a:ext uri="{FF2B5EF4-FFF2-40B4-BE49-F238E27FC236}">
                <a16:creationId xmlns:a16="http://schemas.microsoft.com/office/drawing/2014/main" id="{C793B39A-0CD1-4C86-A815-511904479710}"/>
              </a:ext>
            </a:extLst>
          </p:cNvPr>
          <p:cNvSpPr txBox="1">
            <a:spLocks/>
          </p:cNvSpPr>
          <p:nvPr/>
        </p:nvSpPr>
        <p:spPr bwMode="auto">
          <a:xfrm>
            <a:off x="1143001" y="1"/>
            <a:ext cx="9002713" cy="7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0000">
            <a:spAutoFit/>
          </a:bodyPr>
          <a:lst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a:lstStyle>
          <a:p>
            <a:pPr>
              <a:defRPr/>
            </a:pP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11. </a:t>
            </a:r>
            <a:r>
              <a:rPr lang="ja-JP"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供給</a:t>
            </a: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EMS</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進化② 事例３</a:t>
            </a:r>
            <a:endParaRPr lang="ja-JP" altLang="ja-JP" sz="3200" i="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sz="1800" b="1" i="0" kern="0" dirty="0">
                <a:solidFill>
                  <a:srgbClr val="FFFFFF"/>
                </a:solidFill>
                <a:latin typeface="Meiryo UI" pitchFamily="50" charset="-128"/>
                <a:ea typeface="Meiryo UI" pitchFamily="50" charset="-128"/>
                <a:cs typeface="Meiryo UI" pitchFamily="50" charset="-128"/>
              </a:rPr>
              <a:t>　</a:t>
            </a:r>
            <a:endParaRPr lang="ja-JP" altLang="en-US" sz="3200" b="1" i="0" kern="0" dirty="0">
              <a:solidFill>
                <a:srgbClr val="FFFFFF"/>
              </a:solidFill>
              <a:latin typeface="Meiryo UI" pitchFamily="50" charset="-128"/>
              <a:ea typeface="Meiryo UI" pitchFamily="50" charset="-128"/>
              <a:cs typeface="Meiryo UI" pitchFamily="50" charset="-128"/>
            </a:endParaRPr>
          </a:p>
        </p:txBody>
      </p:sp>
      <p:sp>
        <p:nvSpPr>
          <p:cNvPr id="41990" name="Text Box 137">
            <a:extLst>
              <a:ext uri="{FF2B5EF4-FFF2-40B4-BE49-F238E27FC236}">
                <a16:creationId xmlns:a16="http://schemas.microsoft.com/office/drawing/2014/main" id="{C447BCBF-EB6F-4AD0-A5D2-E833EFE95540}"/>
              </a:ext>
            </a:extLst>
          </p:cNvPr>
          <p:cNvSpPr txBox="1">
            <a:spLocks noChangeArrowheads="1"/>
          </p:cNvSpPr>
          <p:nvPr/>
        </p:nvSpPr>
        <p:spPr bwMode="auto">
          <a:xfrm>
            <a:off x="10323514" y="7939"/>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12/16</a:t>
            </a:r>
          </a:p>
        </p:txBody>
      </p:sp>
      <p:sp>
        <p:nvSpPr>
          <p:cNvPr id="41991" name="正方形/長方形 5">
            <a:extLst>
              <a:ext uri="{FF2B5EF4-FFF2-40B4-BE49-F238E27FC236}">
                <a16:creationId xmlns:a16="http://schemas.microsoft.com/office/drawing/2014/main" id="{DD9E982D-3013-40EA-8322-A9E616BDDEF3}"/>
              </a:ext>
            </a:extLst>
          </p:cNvPr>
          <p:cNvSpPr>
            <a:spLocks noChangeArrowheads="1"/>
          </p:cNvSpPr>
          <p:nvPr/>
        </p:nvSpPr>
        <p:spPr bwMode="auto">
          <a:xfrm>
            <a:off x="6048376" y="3808413"/>
            <a:ext cx="4905375" cy="341312"/>
          </a:xfrm>
          <a:prstGeom prst="roundRect">
            <a:avLst>
              <a:gd name="adj" fmla="val 16667"/>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400" b="1" i="0">
                <a:solidFill>
                  <a:srgbClr val="000000"/>
                </a:solidFill>
                <a:latin typeface="Meiryo UI" panose="020B0604030504040204" pitchFamily="50" charset="-128"/>
                <a:ea typeface="Meiryo UI" panose="020B0604030504040204" pitchFamily="50" charset="-128"/>
              </a:rPr>
              <a:t>損益分岐タイミング見極め：効率改善メリット＝整備費　</a:t>
            </a:r>
            <a:endParaRPr lang="ja-JP" altLang="ja-JP" sz="1400" b="1" i="0">
              <a:solidFill>
                <a:srgbClr val="000000"/>
              </a:solidFill>
              <a:latin typeface="Meiryo UI" panose="020B0604030504040204" pitchFamily="50" charset="-128"/>
              <a:ea typeface="Meiryo UI" panose="020B0604030504040204" pitchFamily="50" charset="-128"/>
            </a:endParaRPr>
          </a:p>
        </p:txBody>
      </p:sp>
      <p:sp>
        <p:nvSpPr>
          <p:cNvPr id="41992" name="Text Box 51">
            <a:extLst>
              <a:ext uri="{FF2B5EF4-FFF2-40B4-BE49-F238E27FC236}">
                <a16:creationId xmlns:a16="http://schemas.microsoft.com/office/drawing/2014/main" id="{947DA173-AA70-4A72-9EDD-88FDA5665AB7}"/>
              </a:ext>
            </a:extLst>
          </p:cNvPr>
          <p:cNvSpPr txBox="1">
            <a:spLocks noChangeArrowheads="1"/>
          </p:cNvSpPr>
          <p:nvPr/>
        </p:nvSpPr>
        <p:spPr bwMode="auto">
          <a:xfrm>
            <a:off x="6500814" y="3478214"/>
            <a:ext cx="1620837"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100" b="1" i="0">
                <a:solidFill>
                  <a:srgbClr val="000000"/>
                </a:solidFill>
                <a:latin typeface="Meiryo UI" panose="020B0604030504040204" pitchFamily="50" charset="-128"/>
                <a:ea typeface="Meiryo UI" panose="020B0604030504040204" pitchFamily="50" charset="-128"/>
              </a:rPr>
              <a:t>メンテナンス タイミング</a:t>
            </a:r>
          </a:p>
        </p:txBody>
      </p:sp>
      <p:sp>
        <p:nvSpPr>
          <p:cNvPr id="41993" name="フリーフォーム 2">
            <a:extLst>
              <a:ext uri="{FF2B5EF4-FFF2-40B4-BE49-F238E27FC236}">
                <a16:creationId xmlns:a16="http://schemas.microsoft.com/office/drawing/2014/main" id="{DB90A8FD-5414-4A6E-8B55-CD6B282809F2}"/>
              </a:ext>
            </a:extLst>
          </p:cNvPr>
          <p:cNvSpPr>
            <a:spLocks/>
          </p:cNvSpPr>
          <p:nvPr/>
        </p:nvSpPr>
        <p:spPr bwMode="auto">
          <a:xfrm>
            <a:off x="7013575" y="2263775"/>
            <a:ext cx="3079750" cy="1250950"/>
          </a:xfrm>
          <a:custGeom>
            <a:avLst/>
            <a:gdLst>
              <a:gd name="T0" fmla="*/ 0 w 3080551"/>
              <a:gd name="T1" fmla="*/ 0 h 1251751"/>
              <a:gd name="T2" fmla="*/ 0 w 3080551"/>
              <a:gd name="T3" fmla="*/ 1193082 h 1251751"/>
              <a:gd name="T4" fmla="*/ 3021049 w 3080551"/>
              <a:gd name="T5" fmla="*/ 1193082 h 1251751"/>
              <a:gd name="T6" fmla="*/ 0 60000 65536"/>
              <a:gd name="T7" fmla="*/ 0 60000 65536"/>
              <a:gd name="T8" fmla="*/ 0 60000 65536"/>
            </a:gdLst>
            <a:ahLst/>
            <a:cxnLst>
              <a:cxn ang="T6">
                <a:pos x="T0" y="T1"/>
              </a:cxn>
              <a:cxn ang="T7">
                <a:pos x="T2" y="T3"/>
              </a:cxn>
              <a:cxn ang="T8">
                <a:pos x="T4" y="T5"/>
              </a:cxn>
            </a:cxnLst>
            <a:rect l="0" t="0" r="r" b="b"/>
            <a:pathLst>
              <a:path w="3080551" h="1251751">
                <a:moveTo>
                  <a:pt x="0" y="0"/>
                </a:moveTo>
                <a:lnTo>
                  <a:pt x="0" y="1251751"/>
                </a:lnTo>
                <a:lnTo>
                  <a:pt x="3080551" y="1251751"/>
                </a:ln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cxnSp>
        <p:nvCxnSpPr>
          <p:cNvPr id="41994" name="直線コネクタ 5">
            <a:extLst>
              <a:ext uri="{FF2B5EF4-FFF2-40B4-BE49-F238E27FC236}">
                <a16:creationId xmlns:a16="http://schemas.microsoft.com/office/drawing/2014/main" id="{7D2BDDB1-2D9A-4EFA-98D6-DABB0F84D2B8}"/>
              </a:ext>
            </a:extLst>
          </p:cNvPr>
          <p:cNvCxnSpPr>
            <a:cxnSpLocks noChangeShapeType="1"/>
          </p:cNvCxnSpPr>
          <p:nvPr/>
        </p:nvCxnSpPr>
        <p:spPr bwMode="auto">
          <a:xfrm>
            <a:off x="7058026" y="3208338"/>
            <a:ext cx="2879725" cy="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5" name="直線コネクタ 182">
            <a:extLst>
              <a:ext uri="{FF2B5EF4-FFF2-40B4-BE49-F238E27FC236}">
                <a16:creationId xmlns:a16="http://schemas.microsoft.com/office/drawing/2014/main" id="{8CE9291E-74A6-445C-8DBB-7E71177AEF21}"/>
              </a:ext>
            </a:extLst>
          </p:cNvPr>
          <p:cNvCxnSpPr>
            <a:cxnSpLocks noChangeShapeType="1"/>
          </p:cNvCxnSpPr>
          <p:nvPr/>
        </p:nvCxnSpPr>
        <p:spPr bwMode="auto">
          <a:xfrm>
            <a:off x="7058026" y="2624138"/>
            <a:ext cx="2879725" cy="0"/>
          </a:xfrm>
          <a:prstGeom prst="line">
            <a:avLst/>
          </a:prstGeom>
          <a:noFill/>
          <a:ln w="9525"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996" name="フリーフォーム 7">
            <a:extLst>
              <a:ext uri="{FF2B5EF4-FFF2-40B4-BE49-F238E27FC236}">
                <a16:creationId xmlns:a16="http://schemas.microsoft.com/office/drawing/2014/main" id="{293AA3E0-06F5-4B12-BF91-C788E6D7ED66}"/>
              </a:ext>
            </a:extLst>
          </p:cNvPr>
          <p:cNvSpPr>
            <a:spLocks/>
          </p:cNvSpPr>
          <p:nvPr/>
        </p:nvSpPr>
        <p:spPr bwMode="auto">
          <a:xfrm flipV="1">
            <a:off x="7058026" y="2624138"/>
            <a:ext cx="2868613" cy="584200"/>
          </a:xfrm>
          <a:custGeom>
            <a:avLst/>
            <a:gdLst>
              <a:gd name="T0" fmla="*/ 0 w 2814221"/>
              <a:gd name="T1" fmla="*/ 0 h 568171"/>
              <a:gd name="T2" fmla="*/ 4601937 w 2814221"/>
              <a:gd name="T3" fmla="*/ 4566712 h 568171"/>
              <a:gd name="T4" fmla="*/ 4601937 w 2814221"/>
              <a:gd name="T5" fmla="*/ 73650 h 568171"/>
              <a:gd name="T6" fmla="*/ 9584225 w 2814221"/>
              <a:gd name="T7" fmla="*/ 4714010 h 568171"/>
              <a:gd name="T8" fmla="*/ 9584225 w 2814221"/>
              <a:gd name="T9" fmla="*/ 220994 h 568171"/>
              <a:gd name="T10" fmla="*/ 12056331 w 2814221"/>
              <a:gd name="T11" fmla="*/ 2725292 h 56817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814221" h="568171">
                <a:moveTo>
                  <a:pt x="0" y="0"/>
                </a:moveTo>
                <a:lnTo>
                  <a:pt x="1074198" y="550416"/>
                </a:lnTo>
                <a:lnTo>
                  <a:pt x="1074198" y="8878"/>
                </a:lnTo>
                <a:lnTo>
                  <a:pt x="2237173" y="568171"/>
                </a:lnTo>
                <a:lnTo>
                  <a:pt x="2237173" y="26633"/>
                </a:lnTo>
                <a:lnTo>
                  <a:pt x="2814221" y="328474"/>
                </a:lnTo>
              </a:path>
            </a:pathLst>
          </a:custGeom>
          <a:noFill/>
          <a:ln w="19050" cap="flat" cmpd="sng" algn="ctr">
            <a:solidFill>
              <a:srgbClr val="00B05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cxnSp>
        <p:nvCxnSpPr>
          <p:cNvPr id="41997" name="直線矢印コネクタ 9">
            <a:extLst>
              <a:ext uri="{FF2B5EF4-FFF2-40B4-BE49-F238E27FC236}">
                <a16:creationId xmlns:a16="http://schemas.microsoft.com/office/drawing/2014/main" id="{5EFEB99D-7082-41AD-8506-752255769895}"/>
              </a:ext>
            </a:extLst>
          </p:cNvPr>
          <p:cNvCxnSpPr>
            <a:cxnSpLocks noChangeShapeType="1"/>
            <a:stCxn id="41996" idx="1"/>
            <a:endCxn id="41996" idx="2"/>
          </p:cNvCxnSpPr>
          <p:nvPr/>
        </p:nvCxnSpPr>
        <p:spPr bwMode="auto">
          <a:xfrm>
            <a:off x="8153400" y="2641601"/>
            <a:ext cx="0" cy="557213"/>
          </a:xfrm>
          <a:prstGeom prst="straightConnector1">
            <a:avLst/>
          </a:prstGeom>
          <a:noFill/>
          <a:ln w="38100" algn="ctr">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8" name="直線矢印コネクタ 187">
            <a:extLst>
              <a:ext uri="{FF2B5EF4-FFF2-40B4-BE49-F238E27FC236}">
                <a16:creationId xmlns:a16="http://schemas.microsoft.com/office/drawing/2014/main" id="{136C0F5F-FEA2-49E8-A3AD-D51B78976F2F}"/>
              </a:ext>
            </a:extLst>
          </p:cNvPr>
          <p:cNvCxnSpPr>
            <a:cxnSpLocks noChangeShapeType="1"/>
            <a:stCxn id="41996" idx="3"/>
            <a:endCxn id="41996" idx="4"/>
          </p:cNvCxnSpPr>
          <p:nvPr/>
        </p:nvCxnSpPr>
        <p:spPr bwMode="auto">
          <a:xfrm>
            <a:off x="9339263" y="2624138"/>
            <a:ext cx="0" cy="557212"/>
          </a:xfrm>
          <a:prstGeom prst="straightConnector1">
            <a:avLst/>
          </a:prstGeom>
          <a:noFill/>
          <a:ln w="31750" algn="ctr">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999" name="直線コネクタ 12">
            <a:extLst>
              <a:ext uri="{FF2B5EF4-FFF2-40B4-BE49-F238E27FC236}">
                <a16:creationId xmlns:a16="http://schemas.microsoft.com/office/drawing/2014/main" id="{3FB4FC25-D81F-4D0B-853B-271CB650B630}"/>
              </a:ext>
            </a:extLst>
          </p:cNvPr>
          <p:cNvCxnSpPr>
            <a:cxnSpLocks noChangeShapeType="1"/>
            <a:endCxn id="41996" idx="1"/>
          </p:cNvCxnSpPr>
          <p:nvPr/>
        </p:nvCxnSpPr>
        <p:spPr bwMode="auto">
          <a:xfrm flipH="1">
            <a:off x="8153401" y="2443164"/>
            <a:ext cx="434975" cy="198437"/>
          </a:xfrm>
          <a:prstGeom prst="line">
            <a:avLst/>
          </a:prstGeom>
          <a:noFill/>
          <a:ln w="19050" algn="ctr">
            <a:solidFill>
              <a:schemeClr val="tx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000" name="Text Box 51">
            <a:extLst>
              <a:ext uri="{FF2B5EF4-FFF2-40B4-BE49-F238E27FC236}">
                <a16:creationId xmlns:a16="http://schemas.microsoft.com/office/drawing/2014/main" id="{4CA96230-878E-417B-9401-CEC056078FAA}"/>
              </a:ext>
            </a:extLst>
          </p:cNvPr>
          <p:cNvSpPr txBox="1">
            <a:spLocks noChangeArrowheads="1"/>
          </p:cNvSpPr>
          <p:nvPr/>
        </p:nvSpPr>
        <p:spPr bwMode="auto">
          <a:xfrm>
            <a:off x="8453438" y="3524250"/>
            <a:ext cx="360362"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000" b="1" i="0">
                <a:solidFill>
                  <a:srgbClr val="000000"/>
                </a:solidFill>
                <a:latin typeface="Meiryo UI" panose="020B0604030504040204" pitchFamily="50" charset="-128"/>
                <a:ea typeface="Meiryo UI" panose="020B0604030504040204" pitchFamily="50" charset="-128"/>
              </a:rPr>
              <a:t>現状</a:t>
            </a:r>
          </a:p>
        </p:txBody>
      </p:sp>
      <p:sp>
        <p:nvSpPr>
          <p:cNvPr id="200" name="フリーフォーム 199">
            <a:extLst>
              <a:ext uri="{FF2B5EF4-FFF2-40B4-BE49-F238E27FC236}">
                <a16:creationId xmlns:a16="http://schemas.microsoft.com/office/drawing/2014/main" id="{3D16D7B6-71C0-495D-BD42-37A8C69FCC7F}"/>
              </a:ext>
            </a:extLst>
          </p:cNvPr>
          <p:cNvSpPr/>
          <p:nvPr/>
        </p:nvSpPr>
        <p:spPr bwMode="auto">
          <a:xfrm flipV="1">
            <a:off x="9348788" y="2879726"/>
            <a:ext cx="584200" cy="314325"/>
          </a:xfrm>
          <a:custGeom>
            <a:avLst/>
            <a:gdLst>
              <a:gd name="connsiteX0" fmla="*/ 0 w 1052512"/>
              <a:gd name="connsiteY0" fmla="*/ 0 h 547687"/>
              <a:gd name="connsiteX1" fmla="*/ 1047750 w 1052512"/>
              <a:gd name="connsiteY1" fmla="*/ 547687 h 547687"/>
              <a:gd name="connsiteX2" fmla="*/ 1052512 w 1052512"/>
              <a:gd name="connsiteY2" fmla="*/ 14287 h 547687"/>
              <a:gd name="connsiteX3" fmla="*/ 0 w 1052512"/>
              <a:gd name="connsiteY3" fmla="*/ 0 h 547687"/>
            </a:gdLst>
            <a:ahLst/>
            <a:cxnLst>
              <a:cxn ang="0">
                <a:pos x="connsiteX0" y="connsiteY0"/>
              </a:cxn>
              <a:cxn ang="0">
                <a:pos x="connsiteX1" y="connsiteY1"/>
              </a:cxn>
              <a:cxn ang="0">
                <a:pos x="connsiteX2" y="connsiteY2"/>
              </a:cxn>
              <a:cxn ang="0">
                <a:pos x="connsiteX3" y="connsiteY3"/>
              </a:cxn>
            </a:cxnLst>
            <a:rect l="l" t="t" r="r" b="b"/>
            <a:pathLst>
              <a:path w="1052512" h="547687">
                <a:moveTo>
                  <a:pt x="0" y="0"/>
                </a:moveTo>
                <a:lnTo>
                  <a:pt x="1047750" y="547687"/>
                </a:lnTo>
                <a:cubicBezTo>
                  <a:pt x="1049337" y="369887"/>
                  <a:pt x="1050925" y="192087"/>
                  <a:pt x="1052512" y="14287"/>
                </a:cubicBezTo>
                <a:lnTo>
                  <a:pt x="0" y="0"/>
                </a:lnTo>
                <a:close/>
              </a:path>
            </a:pathLst>
          </a:custGeom>
          <a:solidFill>
            <a:schemeClr val="bg2">
              <a:lumMod val="20000"/>
              <a:lumOff val="80000"/>
            </a:schemeClr>
          </a:solidFill>
          <a:ln w="9525" cap="flat" cmpd="sng" algn="ctr">
            <a:noFill/>
            <a:prstDash val="solid"/>
            <a:round/>
            <a:headEnd type="none" w="med" len="med"/>
            <a:tailEnd type="none" w="med" len="med"/>
          </a:ln>
          <a:effectLst/>
        </p:spPr>
        <p:txBody>
          <a:bodyPr/>
          <a:lstStyle/>
          <a:p>
            <a:pPr algn="ctr" eaLnBrk="1" hangingPunct="1">
              <a:defRPr/>
            </a:pPr>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42002" name="Text Box 51">
            <a:extLst>
              <a:ext uri="{FF2B5EF4-FFF2-40B4-BE49-F238E27FC236}">
                <a16:creationId xmlns:a16="http://schemas.microsoft.com/office/drawing/2014/main" id="{862925D0-3B2B-4F33-A82D-1CF21853CA97}"/>
              </a:ext>
            </a:extLst>
          </p:cNvPr>
          <p:cNvSpPr txBox="1">
            <a:spLocks noChangeArrowheads="1"/>
          </p:cNvSpPr>
          <p:nvPr/>
        </p:nvSpPr>
        <p:spPr bwMode="auto">
          <a:xfrm>
            <a:off x="7553326" y="2938464"/>
            <a:ext cx="36036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00"/>
                </a:solidFill>
                <a:latin typeface="Meiryo UI" panose="020B0604030504040204" pitchFamily="50" charset="-128"/>
                <a:ea typeface="Meiryo UI" panose="020B0604030504040204" pitchFamily="50" charset="-128"/>
              </a:rPr>
              <a:t>ロス</a:t>
            </a:r>
          </a:p>
        </p:txBody>
      </p:sp>
      <p:sp>
        <p:nvSpPr>
          <p:cNvPr id="42003" name="Text Box 51">
            <a:extLst>
              <a:ext uri="{FF2B5EF4-FFF2-40B4-BE49-F238E27FC236}">
                <a16:creationId xmlns:a16="http://schemas.microsoft.com/office/drawing/2014/main" id="{735BC46E-B032-4493-978A-DA0C8BED29F2}"/>
              </a:ext>
            </a:extLst>
          </p:cNvPr>
          <p:cNvSpPr txBox="1">
            <a:spLocks noChangeArrowheads="1"/>
          </p:cNvSpPr>
          <p:nvPr/>
        </p:nvSpPr>
        <p:spPr bwMode="auto">
          <a:xfrm>
            <a:off x="8858251" y="2847976"/>
            <a:ext cx="360363"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00"/>
                </a:solidFill>
                <a:latin typeface="Meiryo UI" panose="020B0604030504040204" pitchFamily="50" charset="-128"/>
                <a:ea typeface="Meiryo UI" panose="020B0604030504040204" pitchFamily="50" charset="-128"/>
              </a:rPr>
              <a:t>ロス</a:t>
            </a:r>
          </a:p>
        </p:txBody>
      </p:sp>
      <p:cxnSp>
        <p:nvCxnSpPr>
          <p:cNvPr id="42004" name="直線矢印コネクタ 188">
            <a:extLst>
              <a:ext uri="{FF2B5EF4-FFF2-40B4-BE49-F238E27FC236}">
                <a16:creationId xmlns:a16="http://schemas.microsoft.com/office/drawing/2014/main" id="{A0832019-D27F-40CB-A7A1-4E28A3E882A5}"/>
              </a:ext>
            </a:extLst>
          </p:cNvPr>
          <p:cNvCxnSpPr>
            <a:cxnSpLocks noChangeShapeType="1"/>
          </p:cNvCxnSpPr>
          <p:nvPr/>
        </p:nvCxnSpPr>
        <p:spPr bwMode="auto">
          <a:xfrm>
            <a:off x="8588375" y="2443164"/>
            <a:ext cx="0" cy="765175"/>
          </a:xfrm>
          <a:prstGeom prst="straightConnector1">
            <a:avLst/>
          </a:prstGeom>
          <a:noFill/>
          <a:ln w="31750" algn="ctr">
            <a:solidFill>
              <a:schemeClr val="tx1"/>
            </a:solidFill>
            <a:prstDash val="sysDash"/>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05" name="直線矢印コネクタ 209">
            <a:extLst>
              <a:ext uri="{FF2B5EF4-FFF2-40B4-BE49-F238E27FC236}">
                <a16:creationId xmlns:a16="http://schemas.microsoft.com/office/drawing/2014/main" id="{9547FF39-CE12-428F-A1D1-E9B16381AE71}"/>
              </a:ext>
            </a:extLst>
          </p:cNvPr>
          <p:cNvCxnSpPr>
            <a:cxnSpLocks noChangeShapeType="1"/>
          </p:cNvCxnSpPr>
          <p:nvPr/>
        </p:nvCxnSpPr>
        <p:spPr bwMode="auto">
          <a:xfrm flipV="1">
            <a:off x="8588375" y="3365500"/>
            <a:ext cx="0" cy="158750"/>
          </a:xfrm>
          <a:prstGeom prst="straightConnector1">
            <a:avLst/>
          </a:prstGeom>
          <a:noFill/>
          <a:ln w="31750" algn="ctr">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006" name="Text Box 51">
            <a:extLst>
              <a:ext uri="{FF2B5EF4-FFF2-40B4-BE49-F238E27FC236}">
                <a16:creationId xmlns:a16="http://schemas.microsoft.com/office/drawing/2014/main" id="{51746C79-FAF5-4FA1-8549-CD707001FE1D}"/>
              </a:ext>
            </a:extLst>
          </p:cNvPr>
          <p:cNvSpPr txBox="1">
            <a:spLocks noChangeArrowheads="1"/>
          </p:cNvSpPr>
          <p:nvPr/>
        </p:nvSpPr>
        <p:spPr bwMode="auto">
          <a:xfrm>
            <a:off x="7986713" y="3524250"/>
            <a:ext cx="360362" cy="22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FF"/>
                </a:solidFill>
                <a:latin typeface="Meiryo UI" panose="020B0604030504040204" pitchFamily="50" charset="-128"/>
                <a:ea typeface="Meiryo UI" panose="020B0604030504040204" pitchFamily="50" charset="-128"/>
              </a:rPr>
              <a:t>見直し</a:t>
            </a:r>
          </a:p>
        </p:txBody>
      </p:sp>
      <p:sp>
        <p:nvSpPr>
          <p:cNvPr id="42007" name="フリーフォーム 217">
            <a:extLst>
              <a:ext uri="{FF2B5EF4-FFF2-40B4-BE49-F238E27FC236}">
                <a16:creationId xmlns:a16="http://schemas.microsoft.com/office/drawing/2014/main" id="{9FADC1F8-8324-4863-961A-41BB819F6FD1}"/>
              </a:ext>
            </a:extLst>
          </p:cNvPr>
          <p:cNvSpPr>
            <a:spLocks/>
          </p:cNvSpPr>
          <p:nvPr/>
        </p:nvSpPr>
        <p:spPr bwMode="auto">
          <a:xfrm flipV="1">
            <a:off x="6996114" y="2438401"/>
            <a:ext cx="1557337" cy="765175"/>
          </a:xfrm>
          <a:custGeom>
            <a:avLst/>
            <a:gdLst>
              <a:gd name="T0" fmla="*/ 0 w 1052512"/>
              <a:gd name="T1" fmla="*/ 0 h 547687"/>
              <a:gd name="T2" fmla="*/ 2147483647 w 1052512"/>
              <a:gd name="T3" fmla="*/ 2147483647 h 547687"/>
              <a:gd name="T4" fmla="*/ 2147483647 w 1052512"/>
              <a:gd name="T5" fmla="*/ 2147483647 h 547687"/>
              <a:gd name="T6" fmla="*/ 0 w 1052512"/>
              <a:gd name="T7" fmla="*/ 0 h 5476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52512" h="547687">
                <a:moveTo>
                  <a:pt x="0" y="0"/>
                </a:moveTo>
                <a:lnTo>
                  <a:pt x="1047750" y="547687"/>
                </a:lnTo>
                <a:cubicBezTo>
                  <a:pt x="1049337" y="369887"/>
                  <a:pt x="1050925" y="192087"/>
                  <a:pt x="1052512" y="14287"/>
                </a:cubicBezTo>
                <a:lnTo>
                  <a:pt x="0" y="0"/>
                </a:lnTo>
                <a:close/>
              </a:path>
            </a:pathLst>
          </a:custGeom>
          <a:solidFill>
            <a:srgbClr val="FFCCFF">
              <a:alpha val="27843"/>
            </a:srgbClr>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kumimoji="1" lang="ja-JP" altLang="en-US" sz="2000" i="0">
              <a:solidFill>
                <a:srgbClr val="000000"/>
              </a:solidFill>
              <a:latin typeface="ＭＳ Ｐゴシック" panose="020B0600070205080204" pitchFamily="50" charset="-128"/>
              <a:ea typeface="ＭＳ Ｐゴシック" panose="020B0600070205080204" pitchFamily="50" charset="-128"/>
            </a:endParaRPr>
          </a:p>
        </p:txBody>
      </p:sp>
      <p:sp>
        <p:nvSpPr>
          <p:cNvPr id="42008" name="テキスト ボックス 3">
            <a:extLst>
              <a:ext uri="{FF2B5EF4-FFF2-40B4-BE49-F238E27FC236}">
                <a16:creationId xmlns:a16="http://schemas.microsoft.com/office/drawing/2014/main" id="{9BD83573-5D3F-4D68-B885-879072E9B864}"/>
              </a:ext>
            </a:extLst>
          </p:cNvPr>
          <p:cNvSpPr txBox="1">
            <a:spLocks noChangeArrowheads="1"/>
          </p:cNvSpPr>
          <p:nvPr/>
        </p:nvSpPr>
        <p:spPr bwMode="auto">
          <a:xfrm>
            <a:off x="6292851" y="1917700"/>
            <a:ext cx="4246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600" b="1" i="0">
                <a:solidFill>
                  <a:srgbClr val="000000"/>
                </a:solidFill>
                <a:latin typeface="Meiryo UI" panose="020B0604030504040204" pitchFamily="50" charset="-128"/>
                <a:ea typeface="Meiryo UI" panose="020B0604030504040204" pitchFamily="50" charset="-128"/>
              </a:rPr>
              <a:t>■冷凍機の効率</a:t>
            </a:r>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原単位</a:t>
            </a:r>
            <a:r>
              <a:rPr lang="en-US" altLang="ja-JP" sz="1600" b="1" i="0">
                <a:solidFill>
                  <a:srgbClr val="000000"/>
                </a:solidFill>
                <a:latin typeface="Meiryo UI" panose="020B0604030504040204" pitchFamily="50" charset="-128"/>
                <a:ea typeface="Meiryo UI" panose="020B0604030504040204" pitchFamily="50" charset="-128"/>
              </a:rPr>
              <a:t>)</a:t>
            </a:r>
            <a:r>
              <a:rPr lang="ja-JP" altLang="en-US" sz="1600" b="1" i="0">
                <a:solidFill>
                  <a:srgbClr val="000000"/>
                </a:solidFill>
                <a:latin typeface="Meiryo UI" panose="020B0604030504040204" pitchFamily="50" charset="-128"/>
                <a:ea typeface="Meiryo UI" panose="020B0604030504040204" pitchFamily="50" charset="-128"/>
              </a:rPr>
              <a:t>管理による</a:t>
            </a:r>
            <a:r>
              <a:rPr lang="en-US" altLang="ja-JP" sz="1600" b="1" i="0">
                <a:solidFill>
                  <a:srgbClr val="000000"/>
                </a:solidFill>
                <a:latin typeface="Meiryo UI" panose="020B0604030504040204" pitchFamily="50" charset="-128"/>
                <a:ea typeface="Meiryo UI" panose="020B0604030504040204" pitchFamily="50" charset="-128"/>
              </a:rPr>
              <a:t>EBM</a:t>
            </a:r>
            <a:r>
              <a:rPr lang="ja-JP" altLang="en-US" sz="1600" b="1" i="0">
                <a:solidFill>
                  <a:srgbClr val="000000"/>
                </a:solidFill>
                <a:latin typeface="Meiryo UI" panose="020B0604030504040204" pitchFamily="50" charset="-128"/>
                <a:ea typeface="Meiryo UI" panose="020B0604030504040204" pitchFamily="50" charset="-128"/>
              </a:rPr>
              <a:t>保全</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42009" name="Text Box 51">
            <a:extLst>
              <a:ext uri="{FF2B5EF4-FFF2-40B4-BE49-F238E27FC236}">
                <a16:creationId xmlns:a16="http://schemas.microsoft.com/office/drawing/2014/main" id="{60481152-37EE-47F1-85F5-B67B3338BC02}"/>
              </a:ext>
            </a:extLst>
          </p:cNvPr>
          <p:cNvSpPr txBox="1">
            <a:spLocks noChangeArrowheads="1"/>
          </p:cNvSpPr>
          <p:nvPr/>
        </p:nvSpPr>
        <p:spPr bwMode="auto">
          <a:xfrm>
            <a:off x="9096375" y="3468688"/>
            <a:ext cx="1354138"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FF"/>
                </a:solidFill>
                <a:latin typeface="Meiryo UI" panose="020B0604030504040204" pitchFamily="50" charset="-128"/>
                <a:ea typeface="Meiryo UI" panose="020B0604030504040204" pitchFamily="50" charset="-128"/>
              </a:rPr>
              <a:t>効果</a:t>
            </a:r>
            <a:r>
              <a:rPr lang="en-US" altLang="ja-JP" sz="1200" b="1" i="0">
                <a:solidFill>
                  <a:srgbClr val="0000FF"/>
                </a:solidFill>
                <a:latin typeface="Meiryo UI" panose="020B0604030504040204" pitchFamily="50" charset="-128"/>
                <a:ea typeface="Meiryo UI" panose="020B0604030504040204" pitchFamily="50" charset="-128"/>
              </a:rPr>
              <a:t>:2,500</a:t>
            </a:r>
            <a:r>
              <a:rPr lang="ja-JP" altLang="en-US" sz="1200" b="1" i="0">
                <a:solidFill>
                  <a:srgbClr val="0000FF"/>
                </a:solidFill>
                <a:latin typeface="Meiryo UI" panose="020B0604030504040204" pitchFamily="50" charset="-128"/>
                <a:ea typeface="Meiryo UI" panose="020B0604030504040204" pitchFamily="50" charset="-128"/>
              </a:rPr>
              <a:t>千円</a:t>
            </a:r>
          </a:p>
        </p:txBody>
      </p:sp>
      <p:sp>
        <p:nvSpPr>
          <p:cNvPr id="42010" name="テキスト ボックス 91">
            <a:extLst>
              <a:ext uri="{FF2B5EF4-FFF2-40B4-BE49-F238E27FC236}">
                <a16:creationId xmlns:a16="http://schemas.microsoft.com/office/drawing/2014/main" id="{F02D1345-0551-44F1-9EDB-834DA9DD5F70}"/>
              </a:ext>
            </a:extLst>
          </p:cNvPr>
          <p:cNvSpPr txBox="1">
            <a:spLocks noChangeArrowheads="1"/>
          </p:cNvSpPr>
          <p:nvPr/>
        </p:nvSpPr>
        <p:spPr bwMode="auto">
          <a:xfrm>
            <a:off x="6626296" y="2668588"/>
            <a:ext cx="353943"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100" b="1" i="0">
                <a:solidFill>
                  <a:srgbClr val="000000"/>
                </a:solidFill>
                <a:latin typeface="Meiryo UI" panose="020B0604030504040204" pitchFamily="50" charset="-128"/>
                <a:ea typeface="Meiryo UI" panose="020B0604030504040204" pitchFamily="50" charset="-128"/>
              </a:rPr>
              <a:t>原単位</a:t>
            </a:r>
          </a:p>
        </p:txBody>
      </p:sp>
      <p:sp>
        <p:nvSpPr>
          <p:cNvPr id="42011" name="テキスト ボックス 88">
            <a:extLst>
              <a:ext uri="{FF2B5EF4-FFF2-40B4-BE49-F238E27FC236}">
                <a16:creationId xmlns:a16="http://schemas.microsoft.com/office/drawing/2014/main" id="{9A05C6E5-E2DB-49B6-91C8-04F4BB6E736F}"/>
              </a:ext>
            </a:extLst>
          </p:cNvPr>
          <p:cNvSpPr txBox="1">
            <a:spLocks noChangeArrowheads="1"/>
          </p:cNvSpPr>
          <p:nvPr/>
        </p:nvSpPr>
        <p:spPr bwMode="auto">
          <a:xfrm>
            <a:off x="6427788" y="2352675"/>
            <a:ext cx="61436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en-US" altLang="ja-JP" sz="800" b="1" i="0">
                <a:solidFill>
                  <a:srgbClr val="000000"/>
                </a:solidFill>
                <a:latin typeface="Meiryo UI" panose="020B0604030504040204" pitchFamily="50" charset="-128"/>
                <a:ea typeface="Meiryo UI" panose="020B0604030504040204" pitchFamily="50" charset="-128"/>
              </a:rPr>
              <a:t>kg/RT</a:t>
            </a:r>
            <a:endParaRPr lang="ja-JP" altLang="en-US" sz="800" b="1" i="0">
              <a:solidFill>
                <a:srgbClr val="000000"/>
              </a:solidFill>
              <a:latin typeface="Meiryo UI" panose="020B0604030504040204" pitchFamily="50" charset="-128"/>
              <a:ea typeface="Meiryo UI" panose="020B0604030504040204" pitchFamily="50" charset="-128"/>
            </a:endParaRPr>
          </a:p>
        </p:txBody>
      </p:sp>
      <p:sp>
        <p:nvSpPr>
          <p:cNvPr id="42012" name="テキスト ボックス 90">
            <a:extLst>
              <a:ext uri="{FF2B5EF4-FFF2-40B4-BE49-F238E27FC236}">
                <a16:creationId xmlns:a16="http://schemas.microsoft.com/office/drawing/2014/main" id="{89F28057-05CA-41AE-ADE2-CBC77B7EFD5C}"/>
              </a:ext>
            </a:extLst>
          </p:cNvPr>
          <p:cNvSpPr txBox="1">
            <a:spLocks noChangeArrowheads="1"/>
          </p:cNvSpPr>
          <p:nvPr/>
        </p:nvSpPr>
        <p:spPr bwMode="auto">
          <a:xfrm>
            <a:off x="6923089" y="3211514"/>
            <a:ext cx="6238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100" b="1" i="0">
                <a:solidFill>
                  <a:srgbClr val="000000"/>
                </a:solidFill>
                <a:latin typeface="Meiryo UI" panose="020B0604030504040204" pitchFamily="50" charset="-128"/>
                <a:ea typeface="Meiryo UI" panose="020B0604030504040204" pitchFamily="50" charset="-128"/>
              </a:rPr>
              <a:t>設計値</a:t>
            </a:r>
          </a:p>
        </p:txBody>
      </p:sp>
      <p:cxnSp>
        <p:nvCxnSpPr>
          <p:cNvPr id="42013" name="直線矢印コネクタ 262">
            <a:extLst>
              <a:ext uri="{FF2B5EF4-FFF2-40B4-BE49-F238E27FC236}">
                <a16:creationId xmlns:a16="http://schemas.microsoft.com/office/drawing/2014/main" id="{B7531DCF-E40C-4A19-8967-0E8AC1E6DE80}"/>
              </a:ext>
            </a:extLst>
          </p:cNvPr>
          <p:cNvCxnSpPr>
            <a:cxnSpLocks noChangeShapeType="1"/>
          </p:cNvCxnSpPr>
          <p:nvPr/>
        </p:nvCxnSpPr>
        <p:spPr bwMode="auto">
          <a:xfrm flipV="1">
            <a:off x="8188325" y="3335338"/>
            <a:ext cx="0" cy="184150"/>
          </a:xfrm>
          <a:prstGeom prst="straightConnector1">
            <a:avLst/>
          </a:prstGeom>
          <a:noFill/>
          <a:ln w="38100" algn="ctr">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014" name="テキスト ボックス 90">
            <a:extLst>
              <a:ext uri="{FF2B5EF4-FFF2-40B4-BE49-F238E27FC236}">
                <a16:creationId xmlns:a16="http://schemas.microsoft.com/office/drawing/2014/main" id="{F3E86189-850E-42AB-BFFD-AD6AC2B393EF}"/>
              </a:ext>
            </a:extLst>
          </p:cNvPr>
          <p:cNvSpPr txBox="1">
            <a:spLocks noChangeArrowheads="1"/>
          </p:cNvSpPr>
          <p:nvPr/>
        </p:nvSpPr>
        <p:spPr bwMode="auto">
          <a:xfrm>
            <a:off x="6923089" y="2393950"/>
            <a:ext cx="6238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100" b="1" i="0">
                <a:solidFill>
                  <a:srgbClr val="000000"/>
                </a:solidFill>
                <a:latin typeface="Meiryo UI" panose="020B0604030504040204" pitchFamily="50" charset="-128"/>
                <a:ea typeface="Meiryo UI" panose="020B0604030504040204" pitchFamily="50" charset="-128"/>
              </a:rPr>
              <a:t>管理値</a:t>
            </a:r>
          </a:p>
        </p:txBody>
      </p:sp>
      <p:pic>
        <p:nvPicPr>
          <p:cNvPr id="42015" name="Picture 73">
            <a:extLst>
              <a:ext uri="{FF2B5EF4-FFF2-40B4-BE49-F238E27FC236}">
                <a16:creationId xmlns:a16="http://schemas.microsoft.com/office/drawing/2014/main" id="{49BA9A16-1973-42FB-8A71-C60F7082A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916"/>
          <a:stretch>
            <a:fillRect/>
          </a:stretch>
        </p:blipFill>
        <p:spPr bwMode="auto">
          <a:xfrm>
            <a:off x="1438276" y="4459289"/>
            <a:ext cx="4437063"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16" name="正方形/長方形 5">
            <a:extLst>
              <a:ext uri="{FF2B5EF4-FFF2-40B4-BE49-F238E27FC236}">
                <a16:creationId xmlns:a16="http://schemas.microsoft.com/office/drawing/2014/main" id="{B49BBA38-F12A-4723-A98F-E74729985801}"/>
              </a:ext>
            </a:extLst>
          </p:cNvPr>
          <p:cNvSpPr>
            <a:spLocks noChangeArrowheads="1"/>
          </p:cNvSpPr>
          <p:nvPr/>
        </p:nvSpPr>
        <p:spPr bwMode="auto">
          <a:xfrm>
            <a:off x="3525838" y="3603625"/>
            <a:ext cx="226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200"/>
              </a:lnSpc>
            </a:pPr>
            <a:r>
              <a:rPr lang="ja-JP" altLang="en-US" sz="1100" b="1" i="0">
                <a:solidFill>
                  <a:srgbClr val="000000"/>
                </a:solidFill>
                <a:latin typeface="Meiryo UI" panose="020B0604030504040204" pitchFamily="50" charset="-128"/>
                <a:ea typeface="Meiryo UI" panose="020B0604030504040204" pitchFamily="50" charset="-128"/>
              </a:rPr>
              <a:t>吸収式・ターボ冷凍機</a:t>
            </a:r>
            <a:endParaRPr lang="en-US" altLang="ja-JP" sz="1100" b="1" i="0">
              <a:solidFill>
                <a:srgbClr val="000000"/>
              </a:solidFill>
              <a:latin typeface="Meiryo UI" panose="020B0604030504040204" pitchFamily="50" charset="-128"/>
              <a:ea typeface="Meiryo UI" panose="020B0604030504040204" pitchFamily="50" charset="-128"/>
            </a:endParaRPr>
          </a:p>
          <a:p>
            <a:pPr eaLnBrk="1" hangingPunct="1">
              <a:lnSpc>
                <a:spcPts val="1200"/>
              </a:lnSpc>
            </a:pPr>
            <a:r>
              <a:rPr lang="ja-JP" altLang="en-US" sz="1100" b="1" i="0">
                <a:solidFill>
                  <a:srgbClr val="000000"/>
                </a:solidFill>
                <a:latin typeface="Meiryo UI" panose="020B0604030504040204" pitchFamily="50" charset="-128"/>
                <a:ea typeface="Meiryo UI" panose="020B0604030504040204" pitchFamily="50" charset="-128"/>
              </a:rPr>
              <a:t>　　　　　号機毎 効率見える化実施</a:t>
            </a:r>
            <a:r>
              <a:rPr lang="ja-JP" altLang="en-US" sz="1100" i="0">
                <a:solidFill>
                  <a:srgbClr val="000000"/>
                </a:solidFill>
                <a:latin typeface="Meiryo UI" panose="020B0604030504040204" pitchFamily="50" charset="-128"/>
                <a:ea typeface="Meiryo UI" panose="020B0604030504040204" pitchFamily="50" charset="-128"/>
              </a:rPr>
              <a:t>　　　　　</a:t>
            </a:r>
            <a:endParaRPr lang="ja-JP" altLang="ja-JP" sz="1000" b="1" i="0">
              <a:solidFill>
                <a:srgbClr val="000000"/>
              </a:solidFill>
              <a:latin typeface="Meiryo UI" panose="020B0604030504040204" pitchFamily="50" charset="-128"/>
              <a:ea typeface="Meiryo UI" panose="020B0604030504040204" pitchFamily="50" charset="-128"/>
            </a:endParaRPr>
          </a:p>
        </p:txBody>
      </p:sp>
      <p:sp>
        <p:nvSpPr>
          <p:cNvPr id="42017" name="テキスト ボックス 118">
            <a:extLst>
              <a:ext uri="{FF2B5EF4-FFF2-40B4-BE49-F238E27FC236}">
                <a16:creationId xmlns:a16="http://schemas.microsoft.com/office/drawing/2014/main" id="{980EA19A-C0E2-400D-A87A-10EE8B1523A1}"/>
              </a:ext>
            </a:extLst>
          </p:cNvPr>
          <p:cNvSpPr txBox="1">
            <a:spLocks noChangeArrowheads="1"/>
          </p:cNvSpPr>
          <p:nvPr/>
        </p:nvSpPr>
        <p:spPr bwMode="auto">
          <a:xfrm>
            <a:off x="1517651" y="3965575"/>
            <a:ext cx="4291013" cy="554038"/>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FF"/>
                </a:solidFill>
                <a:latin typeface="Meiryo UI" panose="020B0604030504040204" pitchFamily="50" charset="-128"/>
                <a:ea typeface="Meiryo UI" panose="020B0604030504040204" pitchFamily="50" charset="-128"/>
              </a:rPr>
              <a:t>ターボ冷凍機 効率台数 運用改善</a:t>
            </a:r>
            <a:endParaRPr lang="en-US" altLang="ja-JP" sz="1600" b="1" i="0">
              <a:solidFill>
                <a:srgbClr val="0000FF"/>
              </a:solidFill>
              <a:latin typeface="Meiryo UI" panose="020B0604030504040204" pitchFamily="50" charset="-128"/>
              <a:ea typeface="Meiryo UI" panose="020B0604030504040204" pitchFamily="50" charset="-128"/>
            </a:endParaRPr>
          </a:p>
          <a:p>
            <a:pPr eaLnBrk="1" hangingPunct="1"/>
            <a:r>
              <a:rPr lang="ja-JP" altLang="en-US" sz="1400" b="1" i="0">
                <a:solidFill>
                  <a:srgbClr val="000000"/>
                </a:solidFill>
                <a:ea typeface="Meiryo UI" panose="020B0604030504040204" pitchFamily="50" charset="-128"/>
              </a:rPr>
              <a:t>　運転時間ベース台数制御⇒効率ベース台数制御化</a:t>
            </a:r>
            <a:endParaRPr lang="en-US" altLang="ja-JP" sz="1400" b="1" i="0">
              <a:solidFill>
                <a:srgbClr val="000000"/>
              </a:solidFill>
              <a:ea typeface="Meiryo UI" panose="020B0604030504040204" pitchFamily="50" charset="-128"/>
            </a:endParaRPr>
          </a:p>
        </p:txBody>
      </p:sp>
      <p:sp>
        <p:nvSpPr>
          <p:cNvPr id="42018" name="テキスト ボックス 118">
            <a:extLst>
              <a:ext uri="{FF2B5EF4-FFF2-40B4-BE49-F238E27FC236}">
                <a16:creationId xmlns:a16="http://schemas.microsoft.com/office/drawing/2014/main" id="{1C2AE810-1273-4D94-AD9C-EA6AA414749B}"/>
              </a:ext>
            </a:extLst>
          </p:cNvPr>
          <p:cNvSpPr>
            <a:spLocks noChangeArrowheads="1"/>
          </p:cNvSpPr>
          <p:nvPr/>
        </p:nvSpPr>
        <p:spPr bwMode="auto">
          <a:xfrm>
            <a:off x="1370013" y="6418263"/>
            <a:ext cx="4546600" cy="341312"/>
          </a:xfrm>
          <a:prstGeom prst="roundRect">
            <a:avLst>
              <a:gd name="adj" fmla="val 1666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400" b="1" i="0">
                <a:solidFill>
                  <a:srgbClr val="000000"/>
                </a:solidFill>
                <a:ea typeface="Meiryo UI" panose="020B0604030504040204" pitchFamily="50" charset="-128"/>
              </a:rPr>
              <a:t>効率良い号機運転（見える化）</a:t>
            </a:r>
          </a:p>
        </p:txBody>
      </p:sp>
      <p:sp>
        <p:nvSpPr>
          <p:cNvPr id="42019" name="角丸四角形 102">
            <a:extLst>
              <a:ext uri="{FF2B5EF4-FFF2-40B4-BE49-F238E27FC236}">
                <a16:creationId xmlns:a16="http://schemas.microsoft.com/office/drawing/2014/main" id="{DA6FB382-852F-4B95-8746-DAEC43939E66}"/>
              </a:ext>
            </a:extLst>
          </p:cNvPr>
          <p:cNvSpPr>
            <a:spLocks noChangeArrowheads="1"/>
          </p:cNvSpPr>
          <p:nvPr/>
        </p:nvSpPr>
        <p:spPr bwMode="auto">
          <a:xfrm>
            <a:off x="1370013" y="908051"/>
            <a:ext cx="4546600" cy="5851525"/>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119" name="Rectangle 56">
            <a:extLst>
              <a:ext uri="{FF2B5EF4-FFF2-40B4-BE49-F238E27FC236}">
                <a16:creationId xmlns:a16="http://schemas.microsoft.com/office/drawing/2014/main" id="{4CEE2FE4-5898-45E6-85F4-A0920B9E4DB3}"/>
              </a:ext>
            </a:extLst>
          </p:cNvPr>
          <p:cNvSpPr>
            <a:spLocks noChangeArrowheads="1"/>
          </p:cNvSpPr>
          <p:nvPr/>
        </p:nvSpPr>
        <p:spPr bwMode="auto">
          <a:xfrm>
            <a:off x="1501775" y="739775"/>
            <a:ext cx="2433638" cy="369888"/>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冷凍機効率見える化</a:t>
            </a:r>
          </a:p>
        </p:txBody>
      </p:sp>
      <p:sp>
        <p:nvSpPr>
          <p:cNvPr id="42021" name="角丸四角形 104">
            <a:extLst>
              <a:ext uri="{FF2B5EF4-FFF2-40B4-BE49-F238E27FC236}">
                <a16:creationId xmlns:a16="http://schemas.microsoft.com/office/drawing/2014/main" id="{32D424B4-9D20-4BD3-B138-D778B91A1B09}"/>
              </a:ext>
            </a:extLst>
          </p:cNvPr>
          <p:cNvSpPr>
            <a:spLocks noChangeArrowheads="1"/>
          </p:cNvSpPr>
          <p:nvPr/>
        </p:nvSpPr>
        <p:spPr bwMode="auto">
          <a:xfrm>
            <a:off x="6048376" y="908051"/>
            <a:ext cx="4905375" cy="5851525"/>
          </a:xfrm>
          <a:prstGeom prst="roundRect">
            <a:avLst>
              <a:gd name="adj" fmla="val 137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endParaRPr>
          </a:p>
        </p:txBody>
      </p:sp>
      <p:sp>
        <p:nvSpPr>
          <p:cNvPr id="122" name="Rectangle 56">
            <a:extLst>
              <a:ext uri="{FF2B5EF4-FFF2-40B4-BE49-F238E27FC236}">
                <a16:creationId xmlns:a16="http://schemas.microsoft.com/office/drawing/2014/main" id="{0AD8386B-1784-4168-8720-949185C93DDD}"/>
              </a:ext>
            </a:extLst>
          </p:cNvPr>
          <p:cNvSpPr>
            <a:spLocks noChangeArrowheads="1"/>
          </p:cNvSpPr>
          <p:nvPr/>
        </p:nvSpPr>
        <p:spPr bwMode="auto">
          <a:xfrm>
            <a:off x="6238875" y="739775"/>
            <a:ext cx="1708150" cy="369888"/>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en-US" altLang="ja-JP"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EBM</a:t>
            </a: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保全化</a:t>
            </a:r>
          </a:p>
        </p:txBody>
      </p:sp>
      <p:sp>
        <p:nvSpPr>
          <p:cNvPr id="42023" name="正方形/長方形 25">
            <a:extLst>
              <a:ext uri="{FF2B5EF4-FFF2-40B4-BE49-F238E27FC236}">
                <a16:creationId xmlns:a16="http://schemas.microsoft.com/office/drawing/2014/main" id="{443DBCD5-31BC-4FA1-B7C6-B99BEF525E8F}"/>
              </a:ext>
            </a:extLst>
          </p:cNvPr>
          <p:cNvSpPr>
            <a:spLocks noChangeArrowheads="1"/>
          </p:cNvSpPr>
          <p:nvPr/>
        </p:nvSpPr>
        <p:spPr bwMode="auto">
          <a:xfrm>
            <a:off x="6064251" y="1179513"/>
            <a:ext cx="5072063"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400" i="0">
                <a:solidFill>
                  <a:srgbClr val="000000"/>
                </a:solidFill>
                <a:latin typeface="Meiryo UI" panose="020B0604030504040204" pitchFamily="50" charset="-128"/>
                <a:ea typeface="Meiryo UI" panose="020B0604030504040204" pitchFamily="50" charset="-128"/>
              </a:rPr>
              <a:t>従来）保全周期延長による保全費低減</a:t>
            </a:r>
            <a:endParaRPr lang="en-US" altLang="ja-JP" sz="1400" i="0">
              <a:solidFill>
                <a:srgbClr val="000000"/>
              </a:solidFill>
              <a:latin typeface="Meiryo UI" panose="020B0604030504040204" pitchFamily="50" charset="-128"/>
              <a:ea typeface="Meiryo UI" panose="020B0604030504040204" pitchFamily="50" charset="-128"/>
            </a:endParaRPr>
          </a:p>
          <a:p>
            <a:pPr eaLnBrk="1" hangingPunct="1">
              <a:spcBef>
                <a:spcPts val="600"/>
              </a:spcBef>
            </a:pPr>
            <a:r>
              <a:rPr lang="ja-JP" altLang="en-US" sz="1400" i="0">
                <a:solidFill>
                  <a:srgbClr val="000000"/>
                </a:solidFill>
                <a:latin typeface="Meiryo UI" panose="020B0604030504040204" pitchFamily="50" charset="-128"/>
                <a:ea typeface="Meiryo UI" panose="020B0604030504040204" pitchFamily="50" charset="-128"/>
              </a:rPr>
              <a:t>⇒</a:t>
            </a:r>
            <a:r>
              <a:rPr lang="en-US" altLang="ja-JP" sz="1400" b="1" i="0">
                <a:solidFill>
                  <a:srgbClr val="000000"/>
                </a:solidFill>
                <a:latin typeface="Meiryo UI" panose="020B0604030504040204" pitchFamily="50" charset="-128"/>
                <a:ea typeface="Meiryo UI" panose="020B0604030504040204" pitchFamily="50" charset="-128"/>
              </a:rPr>
              <a:t>EBM</a:t>
            </a:r>
            <a:r>
              <a:rPr lang="ja-JP" altLang="en-US" sz="1400" b="1" i="0">
                <a:solidFill>
                  <a:srgbClr val="000000"/>
                </a:solidFill>
                <a:latin typeface="Meiryo UI" panose="020B0604030504040204" pitchFamily="50" charset="-128"/>
                <a:ea typeface="Meiryo UI" panose="020B0604030504040204" pitchFamily="50" charset="-128"/>
              </a:rPr>
              <a:t>保全化：保全費とエネルギーロス低減の両立</a:t>
            </a:r>
            <a:endParaRPr lang="en-US" altLang="ja-JP" sz="1400" b="1" i="0">
              <a:solidFill>
                <a:srgbClr val="000000"/>
              </a:solidFill>
              <a:latin typeface="Meiryo UI" panose="020B0604030504040204" pitchFamily="50" charset="-128"/>
              <a:ea typeface="Meiryo UI" panose="020B0604030504040204" pitchFamily="50" charset="-128"/>
            </a:endParaRPr>
          </a:p>
          <a:p>
            <a:pPr eaLnBrk="1" hangingPunct="1"/>
            <a:r>
              <a:rPr lang="ja-JP" altLang="en-US" sz="1000" i="0">
                <a:solidFill>
                  <a:srgbClr val="000000"/>
                </a:solidFill>
                <a:latin typeface="Meiryo UI" panose="020B0604030504040204" pitchFamily="50" charset="-128"/>
                <a:ea typeface="Meiryo UI" panose="020B0604030504040204" pitchFamily="50" charset="-128"/>
              </a:rPr>
              <a:t>*エネルギーロス</a:t>
            </a:r>
            <a:r>
              <a:rPr lang="ja-JP" altLang="ja-JP" sz="1000" i="0">
                <a:solidFill>
                  <a:srgbClr val="000000"/>
                </a:solidFill>
                <a:latin typeface="Meiryo UI" panose="020B0604030504040204" pitchFamily="50" charset="-128"/>
                <a:ea typeface="Meiryo UI" panose="020B0604030504040204" pitchFamily="50" charset="-128"/>
              </a:rPr>
              <a:t>を保全で回復させる</a:t>
            </a:r>
            <a:r>
              <a:rPr lang="ja-JP" altLang="en-US" sz="1000" i="0">
                <a:solidFill>
                  <a:srgbClr val="000000"/>
                </a:solidFill>
                <a:latin typeface="Meiryo UI" panose="020B0604030504040204" pitchFamily="50" charset="-128"/>
                <a:ea typeface="Meiryo UI" panose="020B0604030504040204" pitchFamily="50" charset="-128"/>
              </a:rPr>
              <a:t>保全。効率基準保全</a:t>
            </a:r>
            <a:r>
              <a:rPr lang="en-US" altLang="ja-JP" sz="1000" i="0">
                <a:solidFill>
                  <a:srgbClr val="000000"/>
                </a:solidFill>
                <a:latin typeface="Meiryo UI" panose="020B0604030504040204" pitchFamily="50" charset="-128"/>
                <a:ea typeface="Meiryo UI" panose="020B0604030504040204" pitchFamily="50" charset="-128"/>
              </a:rPr>
              <a:t>(</a:t>
            </a:r>
            <a:r>
              <a:rPr lang="en-US" altLang="ja-JP" sz="1000" b="1" i="0" u="sng">
                <a:solidFill>
                  <a:srgbClr val="000000"/>
                </a:solidFill>
                <a:latin typeface="Meiryo UI" panose="020B0604030504040204" pitchFamily="50" charset="-128"/>
                <a:ea typeface="Meiryo UI" panose="020B0604030504040204" pitchFamily="50" charset="-128"/>
              </a:rPr>
              <a:t>E</a:t>
            </a:r>
            <a:r>
              <a:rPr lang="en-US" altLang="ja-JP" sz="1000" i="0">
                <a:solidFill>
                  <a:srgbClr val="000000"/>
                </a:solidFill>
                <a:latin typeface="Meiryo UI" panose="020B0604030504040204" pitchFamily="50" charset="-128"/>
                <a:ea typeface="Meiryo UI" panose="020B0604030504040204" pitchFamily="50" charset="-128"/>
              </a:rPr>
              <a:t>fficient </a:t>
            </a:r>
            <a:r>
              <a:rPr lang="en-US" altLang="ja-JP" sz="1000" b="1" i="0" u="sng">
                <a:solidFill>
                  <a:srgbClr val="000000"/>
                </a:solidFill>
                <a:latin typeface="Meiryo UI" panose="020B0604030504040204" pitchFamily="50" charset="-128"/>
                <a:ea typeface="Meiryo UI" panose="020B0604030504040204" pitchFamily="50" charset="-128"/>
              </a:rPr>
              <a:t>B</a:t>
            </a:r>
            <a:r>
              <a:rPr lang="en-US" altLang="ja-JP" sz="1000" i="0">
                <a:solidFill>
                  <a:srgbClr val="000000"/>
                </a:solidFill>
                <a:latin typeface="Meiryo UI" panose="020B0604030504040204" pitchFamily="50" charset="-128"/>
                <a:ea typeface="Meiryo UI" panose="020B0604030504040204" pitchFamily="50" charset="-128"/>
              </a:rPr>
              <a:t>ased </a:t>
            </a:r>
            <a:r>
              <a:rPr lang="en-US" altLang="ja-JP" sz="1000" b="1" i="0" u="sng">
                <a:solidFill>
                  <a:srgbClr val="000000"/>
                </a:solidFill>
                <a:latin typeface="Meiryo UI" panose="020B0604030504040204" pitchFamily="50" charset="-128"/>
                <a:ea typeface="Meiryo UI" panose="020B0604030504040204" pitchFamily="50" charset="-128"/>
              </a:rPr>
              <a:t>M</a:t>
            </a:r>
            <a:r>
              <a:rPr lang="en-US" altLang="ja-JP" sz="1000" i="0">
                <a:solidFill>
                  <a:srgbClr val="000000"/>
                </a:solidFill>
                <a:latin typeface="Meiryo UI" panose="020B0604030504040204" pitchFamily="50" charset="-128"/>
                <a:ea typeface="Meiryo UI" panose="020B0604030504040204" pitchFamily="50" charset="-128"/>
              </a:rPr>
              <a:t>aintenance</a:t>
            </a:r>
            <a:r>
              <a:rPr lang="ja-JP" altLang="en-US" sz="1000" i="0">
                <a:solidFill>
                  <a:srgbClr val="000000"/>
                </a:solidFill>
                <a:latin typeface="Meiryo UI" panose="020B0604030504040204" pitchFamily="50" charset="-128"/>
                <a:ea typeface="Meiryo UI" panose="020B0604030504040204" pitchFamily="50" charset="-128"/>
              </a:rPr>
              <a:t>）</a:t>
            </a:r>
          </a:p>
        </p:txBody>
      </p:sp>
      <p:sp>
        <p:nvSpPr>
          <p:cNvPr id="42024" name="テキスト ボックス 118">
            <a:extLst>
              <a:ext uri="{FF2B5EF4-FFF2-40B4-BE49-F238E27FC236}">
                <a16:creationId xmlns:a16="http://schemas.microsoft.com/office/drawing/2014/main" id="{2BA39E41-6689-49EB-B814-43BD3FFEB29F}"/>
              </a:ext>
            </a:extLst>
          </p:cNvPr>
          <p:cNvSpPr txBox="1">
            <a:spLocks noChangeArrowheads="1"/>
          </p:cNvSpPr>
          <p:nvPr/>
        </p:nvSpPr>
        <p:spPr bwMode="auto">
          <a:xfrm>
            <a:off x="255587" y="-501650"/>
            <a:ext cx="4403726" cy="307975"/>
          </a:xfrm>
          <a:prstGeom prst="rect">
            <a:avLst/>
          </a:prstGeom>
          <a:solidFill>
            <a:schemeClr val="bg1">
              <a:alpha val="4196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400" b="1" i="0">
                <a:solidFill>
                  <a:srgbClr val="000000"/>
                </a:solidFill>
                <a:ea typeface="Meiryo UI" panose="020B0604030504040204" pitchFamily="50" charset="-128"/>
              </a:rPr>
              <a:t>課題：号機毎の効率計測　</a:t>
            </a:r>
            <a:r>
              <a:rPr lang="en-US" altLang="ja-JP" sz="1400" b="1" i="0">
                <a:solidFill>
                  <a:srgbClr val="000000"/>
                </a:solidFill>
                <a:ea typeface="Meiryo UI" panose="020B0604030504040204" pitchFamily="50" charset="-128"/>
              </a:rPr>
              <a:t>(</a:t>
            </a:r>
            <a:r>
              <a:rPr lang="ja-JP" altLang="en-US" sz="1400" b="1" i="0">
                <a:solidFill>
                  <a:srgbClr val="000000"/>
                </a:solidFill>
                <a:ea typeface="Meiryo UI" panose="020B0604030504040204" pitchFamily="50" charset="-128"/>
              </a:rPr>
              <a:t>蒸気流量：ヘッダー管理</a:t>
            </a:r>
            <a:r>
              <a:rPr lang="en-US" altLang="ja-JP" sz="1400" b="1" i="0">
                <a:solidFill>
                  <a:srgbClr val="000000"/>
                </a:solidFill>
                <a:ea typeface="Meiryo UI" panose="020B0604030504040204" pitchFamily="50" charset="-128"/>
              </a:rPr>
              <a:t>)</a:t>
            </a:r>
            <a:endParaRPr lang="ja-JP" altLang="en-US" sz="1400" b="1" i="0">
              <a:solidFill>
                <a:srgbClr val="000000"/>
              </a:solidFill>
              <a:ea typeface="Meiryo UI" panose="020B0604030504040204" pitchFamily="50" charset="-128"/>
            </a:endParaRPr>
          </a:p>
        </p:txBody>
      </p:sp>
      <p:sp>
        <p:nvSpPr>
          <p:cNvPr id="42025" name="Rectangle 2">
            <a:extLst>
              <a:ext uri="{FF2B5EF4-FFF2-40B4-BE49-F238E27FC236}">
                <a16:creationId xmlns:a16="http://schemas.microsoft.com/office/drawing/2014/main" id="{B64B0941-E325-4281-8CBB-D60D606FEA98}"/>
              </a:ext>
            </a:extLst>
          </p:cNvPr>
          <p:cNvSpPr>
            <a:spLocks noChangeArrowheads="1"/>
          </p:cNvSpPr>
          <p:nvPr/>
        </p:nvSpPr>
        <p:spPr bwMode="auto">
          <a:xfrm>
            <a:off x="1504950" y="1598613"/>
            <a:ext cx="4338638" cy="29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ja-JP" altLang="en-US" sz="1500" b="1" i="0">
                <a:solidFill>
                  <a:srgbClr val="000000"/>
                </a:solidFill>
                <a:latin typeface="Meiryo UI" panose="020B0604030504040204" pitchFamily="50" charset="-128"/>
                <a:ea typeface="Meiryo UI" panose="020B0604030504040204" pitchFamily="50" charset="-128"/>
              </a:rPr>
              <a:t>⇒号機毎の効率見えない</a:t>
            </a:r>
            <a:r>
              <a:rPr lang="en-US" altLang="ja-JP" sz="1500" b="1" i="0">
                <a:solidFill>
                  <a:srgbClr val="000000"/>
                </a:solidFill>
                <a:latin typeface="Meiryo UI" panose="020B0604030504040204" pitchFamily="50" charset="-128"/>
                <a:ea typeface="Meiryo UI" panose="020B0604030504040204" pitchFamily="50" charset="-128"/>
              </a:rPr>
              <a:t>(</a:t>
            </a:r>
            <a:r>
              <a:rPr lang="ja-JP" altLang="en-US" sz="1500" b="1" i="0">
                <a:solidFill>
                  <a:srgbClr val="000000"/>
                </a:solidFill>
                <a:latin typeface="Meiryo UI" panose="020B0604030504040204" pitchFamily="50" charset="-128"/>
                <a:ea typeface="Meiryo UI" panose="020B0604030504040204" pitchFamily="50" charset="-128"/>
              </a:rPr>
              <a:t>蒸気流量ヘッダー計測等</a:t>
            </a:r>
            <a:r>
              <a:rPr lang="en-US" altLang="ja-JP" sz="1500" b="1" i="0">
                <a:solidFill>
                  <a:srgbClr val="000000"/>
                </a:solidFill>
                <a:latin typeface="Meiryo UI" panose="020B0604030504040204" pitchFamily="50" charset="-128"/>
                <a:ea typeface="Meiryo UI" panose="020B0604030504040204" pitchFamily="50" charset="-128"/>
              </a:rPr>
              <a:t>)</a:t>
            </a:r>
            <a:endParaRPr lang="en-US" altLang="ja-JP" sz="1500" b="1" i="0">
              <a:solidFill>
                <a:srgbClr val="0000FF"/>
              </a:solidFill>
              <a:latin typeface="Meiryo UI" panose="020B0604030504040204" pitchFamily="50" charset="-128"/>
              <a:ea typeface="Meiryo UI" panose="020B0604030504040204" pitchFamily="50" charset="-128"/>
            </a:endParaRPr>
          </a:p>
        </p:txBody>
      </p:sp>
      <p:sp>
        <p:nvSpPr>
          <p:cNvPr id="42026" name="Text Box 51">
            <a:extLst>
              <a:ext uri="{FF2B5EF4-FFF2-40B4-BE49-F238E27FC236}">
                <a16:creationId xmlns:a16="http://schemas.microsoft.com/office/drawing/2014/main" id="{28BF2A0F-71D3-4F8A-B3AA-22E74816DB05}"/>
              </a:ext>
            </a:extLst>
          </p:cNvPr>
          <p:cNvSpPr txBox="1">
            <a:spLocks noChangeArrowheads="1"/>
          </p:cNvSpPr>
          <p:nvPr/>
        </p:nvSpPr>
        <p:spPr bwMode="auto">
          <a:xfrm>
            <a:off x="1524000" y="1238250"/>
            <a:ext cx="1620838" cy="338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冷凍機運用課題</a:t>
            </a:r>
            <a:endParaRPr lang="en-US" altLang="ja-JP" sz="1600" b="1" i="0">
              <a:solidFill>
                <a:srgbClr val="000000"/>
              </a:solidFill>
              <a:latin typeface="Meiryo UI" panose="020B0604030504040204" pitchFamily="50" charset="-128"/>
              <a:ea typeface="Meiryo UI" panose="020B0604030504040204" pitchFamily="50" charset="-128"/>
            </a:endParaRPr>
          </a:p>
        </p:txBody>
      </p:sp>
      <p:pic>
        <p:nvPicPr>
          <p:cNvPr id="42027" name="図 1">
            <a:extLst>
              <a:ext uri="{FF2B5EF4-FFF2-40B4-BE49-F238E27FC236}">
                <a16:creationId xmlns:a16="http://schemas.microsoft.com/office/drawing/2014/main" id="{B78EB898-0B1A-4D05-903E-45A7605028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1338" y="1984375"/>
            <a:ext cx="362585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Rectangle 2">
            <a:extLst>
              <a:ext uri="{FF2B5EF4-FFF2-40B4-BE49-F238E27FC236}">
                <a16:creationId xmlns:a16="http://schemas.microsoft.com/office/drawing/2014/main" id="{EC252071-83F8-4D4B-B8DD-DA88A84D10DD}"/>
              </a:ext>
            </a:extLst>
          </p:cNvPr>
          <p:cNvSpPr>
            <a:spLocks noChangeArrowheads="1"/>
          </p:cNvSpPr>
          <p:nvPr/>
        </p:nvSpPr>
        <p:spPr bwMode="auto">
          <a:xfrm>
            <a:off x="1447800" y="1866900"/>
            <a:ext cx="1873250" cy="276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lnSpc>
                <a:spcPts val="1600"/>
              </a:lnSpc>
            </a:pPr>
            <a:r>
              <a:rPr lang="en-US" altLang="ja-JP" sz="1200" b="1" i="0">
                <a:solidFill>
                  <a:srgbClr val="000000"/>
                </a:solidFill>
                <a:latin typeface="Meiryo UI" panose="020B0604030504040204" pitchFamily="50" charset="-128"/>
                <a:ea typeface="Meiryo UI" panose="020B0604030504040204" pitchFamily="50" charset="-128"/>
              </a:rPr>
              <a:t>【</a:t>
            </a:r>
            <a:r>
              <a:rPr lang="ja-JP" altLang="en-US" sz="1200" b="1" i="0">
                <a:solidFill>
                  <a:srgbClr val="000000"/>
                </a:solidFill>
                <a:latin typeface="Meiryo UI" panose="020B0604030504040204" pitchFamily="50" charset="-128"/>
                <a:ea typeface="Meiryo UI" panose="020B0604030504040204" pitchFamily="50" charset="-128"/>
              </a:rPr>
              <a:t>吸収式冷凍機 例</a:t>
            </a:r>
            <a:r>
              <a:rPr lang="en-US" altLang="ja-JP" sz="1200" b="1" i="0">
                <a:solidFill>
                  <a:srgbClr val="000000"/>
                </a:solidFill>
                <a:latin typeface="Meiryo UI" panose="020B0604030504040204" pitchFamily="50" charset="-128"/>
                <a:ea typeface="Meiryo UI" panose="020B0604030504040204" pitchFamily="50" charset="-128"/>
              </a:rPr>
              <a:t>】</a:t>
            </a:r>
            <a:endParaRPr lang="en-US" altLang="ja-JP" sz="1200" b="1" i="0">
              <a:solidFill>
                <a:srgbClr val="0000FF"/>
              </a:solidFill>
              <a:latin typeface="Meiryo UI" panose="020B0604030504040204" pitchFamily="50" charset="-128"/>
              <a:ea typeface="Meiryo UI" panose="020B0604030504040204" pitchFamily="50" charset="-128"/>
            </a:endParaRPr>
          </a:p>
        </p:txBody>
      </p:sp>
      <p:sp>
        <p:nvSpPr>
          <p:cNvPr id="42029" name="Text Box 51">
            <a:extLst>
              <a:ext uri="{FF2B5EF4-FFF2-40B4-BE49-F238E27FC236}">
                <a16:creationId xmlns:a16="http://schemas.microsoft.com/office/drawing/2014/main" id="{13FE4D16-390F-41E7-BB72-A0E9191D78E9}"/>
              </a:ext>
            </a:extLst>
          </p:cNvPr>
          <p:cNvSpPr txBox="1">
            <a:spLocks noChangeArrowheads="1"/>
          </p:cNvSpPr>
          <p:nvPr/>
        </p:nvSpPr>
        <p:spPr bwMode="auto">
          <a:xfrm>
            <a:off x="1524000" y="3587750"/>
            <a:ext cx="1962150" cy="338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冷凍機見える化改善</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42030" name="Text Box 51">
            <a:extLst>
              <a:ext uri="{FF2B5EF4-FFF2-40B4-BE49-F238E27FC236}">
                <a16:creationId xmlns:a16="http://schemas.microsoft.com/office/drawing/2014/main" id="{14068652-EC16-4EB4-AFF3-E9D4A14367D3}"/>
              </a:ext>
            </a:extLst>
          </p:cNvPr>
          <p:cNvSpPr txBox="1">
            <a:spLocks noChangeArrowheads="1"/>
          </p:cNvSpPr>
          <p:nvPr/>
        </p:nvSpPr>
        <p:spPr bwMode="auto">
          <a:xfrm>
            <a:off x="7291388" y="2789239"/>
            <a:ext cx="9906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000" b="1" i="0">
                <a:solidFill>
                  <a:srgbClr val="000000"/>
                </a:solidFill>
                <a:latin typeface="Meiryo UI" panose="020B0604030504040204" pitchFamily="50" charset="-128"/>
                <a:ea typeface="Meiryo UI" panose="020B0604030504040204" pitchFamily="50" charset="-128"/>
              </a:rPr>
              <a:t>▲</a:t>
            </a:r>
            <a:r>
              <a:rPr lang="en-US" altLang="ja-JP" sz="1000" b="1" i="0">
                <a:solidFill>
                  <a:srgbClr val="000000"/>
                </a:solidFill>
                <a:latin typeface="Meiryo UI" panose="020B0604030504040204" pitchFamily="50" charset="-128"/>
                <a:ea typeface="Meiryo UI" panose="020B0604030504040204" pitchFamily="50" charset="-128"/>
              </a:rPr>
              <a:t>4,000</a:t>
            </a:r>
            <a:r>
              <a:rPr lang="ja-JP" altLang="en-US" sz="1000" b="1" i="0">
                <a:solidFill>
                  <a:srgbClr val="000000"/>
                </a:solidFill>
                <a:latin typeface="Meiryo UI" panose="020B0604030504040204" pitchFamily="50" charset="-128"/>
                <a:ea typeface="Meiryo UI" panose="020B0604030504040204" pitchFamily="50" charset="-128"/>
              </a:rPr>
              <a:t>千円</a:t>
            </a:r>
          </a:p>
        </p:txBody>
      </p:sp>
      <p:sp>
        <p:nvSpPr>
          <p:cNvPr id="42031" name="Text Box 51">
            <a:extLst>
              <a:ext uri="{FF2B5EF4-FFF2-40B4-BE49-F238E27FC236}">
                <a16:creationId xmlns:a16="http://schemas.microsoft.com/office/drawing/2014/main" id="{BDBF9CDE-6C50-48C4-9272-A12194C4BD07}"/>
              </a:ext>
            </a:extLst>
          </p:cNvPr>
          <p:cNvSpPr txBox="1">
            <a:spLocks noChangeArrowheads="1"/>
          </p:cNvSpPr>
          <p:nvPr/>
        </p:nvSpPr>
        <p:spPr bwMode="auto">
          <a:xfrm>
            <a:off x="8199438" y="2654301"/>
            <a:ext cx="857250" cy="1698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100" b="1" i="0">
                <a:solidFill>
                  <a:srgbClr val="000000"/>
                </a:solidFill>
                <a:latin typeface="Meiryo UI" panose="020B0604030504040204" pitchFamily="50" charset="-128"/>
                <a:ea typeface="Meiryo UI" panose="020B0604030504040204" pitchFamily="50" charset="-128"/>
              </a:rPr>
              <a:t>▲</a:t>
            </a:r>
            <a:r>
              <a:rPr lang="en-US" altLang="ja-JP" sz="1100" b="1" i="0">
                <a:solidFill>
                  <a:srgbClr val="000000"/>
                </a:solidFill>
                <a:latin typeface="Meiryo UI" panose="020B0604030504040204" pitchFamily="50" charset="-128"/>
                <a:ea typeface="Meiryo UI" panose="020B0604030504040204" pitchFamily="50" charset="-128"/>
              </a:rPr>
              <a:t>6,500</a:t>
            </a:r>
            <a:r>
              <a:rPr lang="ja-JP" altLang="en-US" sz="1100" b="1" i="0">
                <a:solidFill>
                  <a:srgbClr val="000000"/>
                </a:solidFill>
                <a:latin typeface="Meiryo UI" panose="020B0604030504040204" pitchFamily="50" charset="-128"/>
                <a:ea typeface="Meiryo UI" panose="020B0604030504040204" pitchFamily="50" charset="-128"/>
              </a:rPr>
              <a:t>千円</a:t>
            </a:r>
          </a:p>
        </p:txBody>
      </p:sp>
      <p:sp>
        <p:nvSpPr>
          <p:cNvPr id="42032" name="Text Box 51">
            <a:extLst>
              <a:ext uri="{FF2B5EF4-FFF2-40B4-BE49-F238E27FC236}">
                <a16:creationId xmlns:a16="http://schemas.microsoft.com/office/drawing/2014/main" id="{52330492-09C8-4BBE-92F6-6618A2762BC0}"/>
              </a:ext>
            </a:extLst>
          </p:cNvPr>
          <p:cNvSpPr txBox="1">
            <a:spLocks noChangeArrowheads="1"/>
          </p:cNvSpPr>
          <p:nvPr/>
        </p:nvSpPr>
        <p:spPr bwMode="auto">
          <a:xfrm>
            <a:off x="8301039" y="2184401"/>
            <a:ext cx="1354137"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100" b="1" i="0">
                <a:solidFill>
                  <a:srgbClr val="000000"/>
                </a:solidFill>
                <a:latin typeface="Meiryo UI" panose="020B0604030504040204" pitchFamily="50" charset="-128"/>
                <a:ea typeface="Meiryo UI" panose="020B0604030504040204" pitchFamily="50" charset="-128"/>
              </a:rPr>
              <a:t>整備費</a:t>
            </a:r>
            <a:r>
              <a:rPr lang="en-US" altLang="ja-JP" sz="1100" b="1" i="0">
                <a:solidFill>
                  <a:srgbClr val="000000"/>
                </a:solidFill>
                <a:latin typeface="Meiryo UI" panose="020B0604030504040204" pitchFamily="50" charset="-128"/>
                <a:ea typeface="Meiryo UI" panose="020B0604030504040204" pitchFamily="50" charset="-128"/>
              </a:rPr>
              <a:t>4,000</a:t>
            </a:r>
            <a:r>
              <a:rPr lang="ja-JP" altLang="en-US" sz="1100" b="1" i="0">
                <a:solidFill>
                  <a:srgbClr val="000000"/>
                </a:solidFill>
                <a:latin typeface="Meiryo UI" panose="020B0604030504040204" pitchFamily="50" charset="-128"/>
                <a:ea typeface="Meiryo UI" panose="020B0604030504040204" pitchFamily="50" charset="-128"/>
              </a:rPr>
              <a:t>千円</a:t>
            </a:r>
          </a:p>
        </p:txBody>
      </p:sp>
      <p:sp>
        <p:nvSpPr>
          <p:cNvPr id="42033" name="Text Box 51">
            <a:extLst>
              <a:ext uri="{FF2B5EF4-FFF2-40B4-BE49-F238E27FC236}">
                <a16:creationId xmlns:a16="http://schemas.microsoft.com/office/drawing/2014/main" id="{644377BE-EFFC-4087-940A-6998BE2D2B5B}"/>
              </a:ext>
            </a:extLst>
          </p:cNvPr>
          <p:cNvSpPr txBox="1">
            <a:spLocks noChangeArrowheads="1"/>
          </p:cNvSpPr>
          <p:nvPr/>
        </p:nvSpPr>
        <p:spPr bwMode="auto">
          <a:xfrm>
            <a:off x="8255001" y="2728913"/>
            <a:ext cx="360363"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00"/>
                </a:solidFill>
                <a:latin typeface="Meiryo UI" panose="020B0604030504040204" pitchFamily="50" charset="-128"/>
                <a:ea typeface="Meiryo UI" panose="020B0604030504040204" pitchFamily="50" charset="-128"/>
              </a:rPr>
              <a:t>ロス</a:t>
            </a:r>
          </a:p>
        </p:txBody>
      </p:sp>
      <p:sp>
        <p:nvSpPr>
          <p:cNvPr id="42034" name="正方形/長方形 25">
            <a:extLst>
              <a:ext uri="{FF2B5EF4-FFF2-40B4-BE49-F238E27FC236}">
                <a16:creationId xmlns:a16="http://schemas.microsoft.com/office/drawing/2014/main" id="{EA3433F9-D2DD-4B8C-934D-487F3129F755}"/>
              </a:ext>
            </a:extLst>
          </p:cNvPr>
          <p:cNvSpPr>
            <a:spLocks noChangeArrowheads="1"/>
          </p:cNvSpPr>
          <p:nvPr/>
        </p:nvSpPr>
        <p:spPr bwMode="auto">
          <a:xfrm>
            <a:off x="6205538" y="1389063"/>
            <a:ext cx="303212"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000" b="1" i="0">
                <a:solidFill>
                  <a:srgbClr val="000000"/>
                </a:solidFill>
                <a:latin typeface="Meiryo UI" panose="020B0604030504040204" pitchFamily="50" charset="-128"/>
                <a:ea typeface="Meiryo UI" panose="020B0604030504040204" pitchFamily="50" charset="-128"/>
              </a:rPr>
              <a:t>＊</a:t>
            </a:r>
          </a:p>
        </p:txBody>
      </p:sp>
      <p:grpSp>
        <p:nvGrpSpPr>
          <p:cNvPr id="42035" name="グループ化 1">
            <a:extLst>
              <a:ext uri="{FF2B5EF4-FFF2-40B4-BE49-F238E27FC236}">
                <a16:creationId xmlns:a16="http://schemas.microsoft.com/office/drawing/2014/main" id="{0C545D69-4EA2-4688-98F7-F83B54604D5B}"/>
              </a:ext>
            </a:extLst>
          </p:cNvPr>
          <p:cNvGrpSpPr>
            <a:grpSpLocks/>
          </p:cNvGrpSpPr>
          <p:nvPr/>
        </p:nvGrpSpPr>
        <p:grpSpPr bwMode="auto">
          <a:xfrm>
            <a:off x="6048376" y="4216401"/>
            <a:ext cx="4905375" cy="2543175"/>
            <a:chOff x="4905375" y="4216400"/>
            <a:chExt cx="4905375" cy="2543175"/>
          </a:xfrm>
        </p:grpSpPr>
        <p:graphicFrame>
          <p:nvGraphicFramePr>
            <p:cNvPr id="42036" name="グラフ 24">
              <a:extLst>
                <a:ext uri="{FF2B5EF4-FFF2-40B4-BE49-F238E27FC236}">
                  <a16:creationId xmlns:a16="http://schemas.microsoft.com/office/drawing/2014/main" id="{31C2A1E3-7BDB-4F46-84EB-A061F427A9D3}"/>
                </a:ext>
              </a:extLst>
            </p:cNvPr>
            <p:cNvGraphicFramePr>
              <a:graphicFrameLocks/>
            </p:cNvGraphicFramePr>
            <p:nvPr/>
          </p:nvGraphicFramePr>
          <p:xfrm>
            <a:off x="5143500" y="4464050"/>
            <a:ext cx="4554538" cy="1982788"/>
          </p:xfrm>
          <a:graphic>
            <a:graphicData uri="http://schemas.openxmlformats.org/presentationml/2006/ole">
              <mc:AlternateContent xmlns:mc="http://schemas.openxmlformats.org/markup-compatibility/2006">
                <mc:Choice xmlns:v="urn:schemas-microsoft-com:vml" Requires="v">
                  <p:oleObj name="グラフ" r:id="rId5" imgW="4600592" imgH="2086082" progId="Excel.Chart.8">
                    <p:embed/>
                  </p:oleObj>
                </mc:Choice>
                <mc:Fallback>
                  <p:oleObj name="グラフ" r:id="rId5" imgW="4600592" imgH="2086082" progId="Excel.Chart.8">
                    <p:embed/>
                    <p:pic>
                      <p:nvPicPr>
                        <p:cNvPr id="42036" name="グラフ 24">
                          <a:extLst>
                            <a:ext uri="{FF2B5EF4-FFF2-40B4-BE49-F238E27FC236}">
                              <a16:creationId xmlns:a16="http://schemas.microsoft.com/office/drawing/2014/main" id="{31C2A1E3-7BDB-4F46-84EB-A061F427A9D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4464050"/>
                          <a:ext cx="4554538"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2037" name="正方形/長方形 81">
              <a:extLst>
                <a:ext uri="{FF2B5EF4-FFF2-40B4-BE49-F238E27FC236}">
                  <a16:creationId xmlns:a16="http://schemas.microsoft.com/office/drawing/2014/main" id="{BAE452E9-3BC8-41E1-8AB0-F46A15727867}"/>
                </a:ext>
              </a:extLst>
            </p:cNvPr>
            <p:cNvSpPr>
              <a:spLocks noChangeArrowheads="1"/>
            </p:cNvSpPr>
            <p:nvPr/>
          </p:nvSpPr>
          <p:spPr bwMode="auto">
            <a:xfrm>
              <a:off x="4921250" y="4216400"/>
              <a:ext cx="48895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200" b="1" i="0">
                  <a:solidFill>
                    <a:srgbClr val="000000"/>
                  </a:solidFill>
                  <a:latin typeface="Meiryo UI" panose="020B0604030504040204" pitchFamily="50" charset="-128"/>
                  <a:ea typeface="Meiryo UI" panose="020B0604030504040204" pitchFamily="50" charset="-128"/>
                </a:rPr>
                <a:t>善明製作所　</a:t>
              </a:r>
              <a:r>
                <a:rPr lang="en-US" altLang="ja-JP" sz="1200" b="1" i="0">
                  <a:solidFill>
                    <a:srgbClr val="000000"/>
                  </a:solidFill>
                  <a:latin typeface="Meiryo UI" panose="020B0604030504040204" pitchFamily="50" charset="-128"/>
                  <a:ea typeface="Meiryo UI" panose="020B0604030504040204" pitchFamily="50" charset="-128"/>
                </a:rPr>
                <a:t>15</a:t>
              </a:r>
              <a:r>
                <a:rPr lang="ja-JP" altLang="en-US" sz="1200" b="1" i="0">
                  <a:solidFill>
                    <a:srgbClr val="000000"/>
                  </a:solidFill>
                  <a:latin typeface="Meiryo UI" panose="020B0604030504040204" pitchFamily="50" charset="-128"/>
                  <a:ea typeface="Meiryo UI" panose="020B0604030504040204" pitchFamily="50" charset="-128"/>
                </a:rPr>
                <a:t>年度実績　チューブ薬品洗浄前後 ＥＢＭ保全効果例　　</a:t>
              </a:r>
            </a:p>
          </p:txBody>
        </p:sp>
        <p:sp>
          <p:nvSpPr>
            <p:cNvPr id="42038" name="テキスト ボックス 90">
              <a:extLst>
                <a:ext uri="{FF2B5EF4-FFF2-40B4-BE49-F238E27FC236}">
                  <a16:creationId xmlns:a16="http://schemas.microsoft.com/office/drawing/2014/main" id="{90A7ABED-38A4-433E-BE8F-9A6D802A0056}"/>
                </a:ext>
              </a:extLst>
            </p:cNvPr>
            <p:cNvSpPr txBox="1">
              <a:spLocks noChangeArrowheads="1"/>
            </p:cNvSpPr>
            <p:nvPr/>
          </p:nvSpPr>
          <p:spPr bwMode="auto">
            <a:xfrm>
              <a:off x="5600700" y="4830763"/>
              <a:ext cx="62388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100" b="1" i="0">
                  <a:solidFill>
                    <a:srgbClr val="0000FF"/>
                  </a:solidFill>
                  <a:latin typeface="Meiryo UI" panose="020B0604030504040204" pitchFamily="50" charset="-128"/>
                  <a:ea typeface="Meiryo UI" panose="020B0604030504040204" pitchFamily="50" charset="-128"/>
                </a:rPr>
                <a:t>管理値</a:t>
              </a:r>
            </a:p>
          </p:txBody>
        </p:sp>
        <p:sp>
          <p:nvSpPr>
            <p:cNvPr id="42039" name="テキスト ボックス 118">
              <a:extLst>
                <a:ext uri="{FF2B5EF4-FFF2-40B4-BE49-F238E27FC236}">
                  <a16:creationId xmlns:a16="http://schemas.microsoft.com/office/drawing/2014/main" id="{727873CA-49FD-4A31-9C7B-32F6B1C922AD}"/>
                </a:ext>
              </a:extLst>
            </p:cNvPr>
            <p:cNvSpPr>
              <a:spLocks noChangeArrowheads="1"/>
            </p:cNvSpPr>
            <p:nvPr/>
          </p:nvSpPr>
          <p:spPr bwMode="auto">
            <a:xfrm>
              <a:off x="4905375" y="6418263"/>
              <a:ext cx="4905375" cy="341312"/>
            </a:xfrm>
            <a:prstGeom prst="roundRect">
              <a:avLst>
                <a:gd name="adj" fmla="val 16667"/>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400" b="1" i="0">
                  <a:solidFill>
                    <a:srgbClr val="000000"/>
                  </a:solidFill>
                  <a:ea typeface="Meiryo UI" panose="020B0604030504040204" pitchFamily="50" charset="-128"/>
                </a:rPr>
                <a:t>ＥＢＭ保全横展：冷凍機から空圧機へ拡大中</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タイトル 1">
            <a:extLst>
              <a:ext uri="{FF2B5EF4-FFF2-40B4-BE49-F238E27FC236}">
                <a16:creationId xmlns:a16="http://schemas.microsoft.com/office/drawing/2014/main" id="{5ACAA199-9DCF-4F09-9ED6-ECEC32DFE6F5}"/>
              </a:ext>
            </a:extLst>
          </p:cNvPr>
          <p:cNvSpPr txBox="1">
            <a:spLocks/>
          </p:cNvSpPr>
          <p:nvPr/>
        </p:nvSpPr>
        <p:spPr bwMode="auto">
          <a:xfrm>
            <a:off x="1143001" y="0"/>
            <a:ext cx="945356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80000">
            <a:spAutoFit/>
          </a:bodyPr>
          <a:lstStyle>
            <a:lvl1pPr algn="l" rtl="0" eaLnBrk="0" fontAlgn="base" hangingPunct="0">
              <a:lnSpc>
                <a:spcPct val="70000"/>
              </a:lnSpc>
              <a:spcBef>
                <a:spcPct val="0"/>
              </a:spcBef>
              <a:spcAft>
                <a:spcPct val="0"/>
              </a:spcAft>
              <a:defRPr kumimoji="1" sz="3600">
                <a:solidFill>
                  <a:schemeClr val="bg1"/>
                </a:solidFill>
                <a:latin typeface="+mj-lt"/>
                <a:ea typeface="+mj-ea"/>
                <a:cs typeface="+mj-cs"/>
              </a:defRPr>
            </a:lvl1pPr>
            <a:lvl2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5pPr>
            <a:lvl6pPr marL="4572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6pPr>
            <a:lvl7pPr marL="9144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7pPr>
            <a:lvl8pPr marL="13716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8pPr>
            <a:lvl9pPr marL="1828800" algn="l" rtl="0" fontAlgn="base">
              <a:lnSpc>
                <a:spcPct val="70000"/>
              </a:lnSpc>
              <a:spcBef>
                <a:spcPct val="0"/>
              </a:spcBef>
              <a:spcAft>
                <a:spcPct val="0"/>
              </a:spcAft>
              <a:defRPr kumimoji="1" sz="3600">
                <a:solidFill>
                  <a:schemeClr val="bg1"/>
                </a:solidFill>
                <a:latin typeface="HGP創英角ｺﾞｼｯｸUB" pitchFamily="50" charset="-128"/>
                <a:ea typeface="ＭＳ Ｐゴシック" pitchFamily="50" charset="-128"/>
              </a:defRPr>
            </a:lvl9pPr>
          </a:lstStyle>
          <a:p>
            <a:pPr>
              <a:defRPr/>
            </a:pPr>
            <a:r>
              <a:rPr lang="en-US" altLang="ja-JP" sz="3200" b="1" i="0" kern="0" dirty="0">
                <a:solidFill>
                  <a:srgbClr val="FFFFFF"/>
                </a:solidFill>
                <a:latin typeface="Meiryo UI" pitchFamily="50" charset="-128"/>
                <a:ea typeface="Meiryo UI" pitchFamily="50" charset="-128"/>
                <a:cs typeface="Meiryo UI" pitchFamily="50" charset="-128"/>
              </a:rPr>
              <a:t>12.</a:t>
            </a:r>
            <a:r>
              <a:rPr lang="ja-JP" altLang="en-US" sz="3200" b="1" i="0" kern="0" dirty="0">
                <a:solidFill>
                  <a:srgbClr val="FFFFFF"/>
                </a:solidFill>
                <a:latin typeface="Meiryo UI" pitchFamily="50" charset="-128"/>
                <a:ea typeface="Meiryo UI" pitchFamily="50" charset="-128"/>
                <a:cs typeface="Meiryo UI" pitchFamily="50" charset="-128"/>
              </a:rPr>
              <a:t> </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全社</a:t>
            </a: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EMS</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新規構築</a:t>
            </a:r>
            <a:r>
              <a:rPr lang="en-US" altLang="ja-JP"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3200" b="1" i="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事例４</a:t>
            </a:r>
            <a:endParaRPr lang="ja-JP" altLang="en-US" sz="1800" b="1" i="0" kern="0" dirty="0">
              <a:solidFill>
                <a:srgbClr val="FFFFFF"/>
              </a:solidFill>
              <a:latin typeface="Meiryo UI" pitchFamily="50" charset="-128"/>
              <a:ea typeface="Meiryo UI" pitchFamily="50" charset="-128"/>
              <a:cs typeface="Meiryo UI" pitchFamily="50" charset="-128"/>
            </a:endParaRPr>
          </a:p>
        </p:txBody>
      </p:sp>
      <p:sp>
        <p:nvSpPr>
          <p:cNvPr id="43011" name="Text Box 137">
            <a:extLst>
              <a:ext uri="{FF2B5EF4-FFF2-40B4-BE49-F238E27FC236}">
                <a16:creationId xmlns:a16="http://schemas.microsoft.com/office/drawing/2014/main" id="{50B6A55F-2660-4522-963F-941C381B36BD}"/>
              </a:ext>
            </a:extLst>
          </p:cNvPr>
          <p:cNvSpPr txBox="1">
            <a:spLocks noChangeArrowheads="1"/>
          </p:cNvSpPr>
          <p:nvPr/>
        </p:nvSpPr>
        <p:spPr bwMode="auto">
          <a:xfrm>
            <a:off x="10323514" y="7939"/>
            <a:ext cx="69532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eaLnBrk="1" hangingPunct="1"/>
            <a:r>
              <a:rPr lang="en-US" altLang="ja-JP" sz="1200" b="1" i="0">
                <a:solidFill>
                  <a:srgbClr val="FFFFFF"/>
                </a:solidFill>
                <a:latin typeface="Meiryo UI" panose="020B0604030504040204" pitchFamily="50" charset="-128"/>
                <a:ea typeface="Meiryo UI" panose="020B0604030504040204" pitchFamily="50" charset="-128"/>
              </a:rPr>
              <a:t>13/16</a:t>
            </a:r>
          </a:p>
        </p:txBody>
      </p:sp>
      <p:sp>
        <p:nvSpPr>
          <p:cNvPr id="43012" name="Rectangle 140">
            <a:extLst>
              <a:ext uri="{FF2B5EF4-FFF2-40B4-BE49-F238E27FC236}">
                <a16:creationId xmlns:a16="http://schemas.microsoft.com/office/drawing/2014/main" id="{76AA0C7D-D9B2-41A1-82A2-15AA65221BFA}"/>
              </a:ext>
            </a:extLst>
          </p:cNvPr>
          <p:cNvSpPr>
            <a:spLocks noChangeArrowheads="1"/>
          </p:cNvSpPr>
          <p:nvPr/>
        </p:nvSpPr>
        <p:spPr bwMode="auto">
          <a:xfrm>
            <a:off x="1774825" y="1108076"/>
            <a:ext cx="89281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i="0">
                <a:solidFill>
                  <a:srgbClr val="000000"/>
                </a:solidFill>
                <a:latin typeface="Meiryo UI" panose="020B0604030504040204" pitchFamily="50" charset="-128"/>
                <a:ea typeface="Meiryo UI" panose="020B0604030504040204" pitchFamily="50" charset="-128"/>
              </a:rPr>
              <a:t>会社 環境指標管理、事業採算</a:t>
            </a:r>
            <a:r>
              <a:rPr lang="en-US" altLang="ja-JP" i="0">
                <a:solidFill>
                  <a:srgbClr val="000000"/>
                </a:solidFill>
                <a:latin typeface="Meiryo UI" panose="020B0604030504040204" pitchFamily="50" charset="-128"/>
                <a:ea typeface="Meiryo UI" panose="020B0604030504040204" pitchFamily="50" charset="-128"/>
              </a:rPr>
              <a:t>(</a:t>
            </a:r>
            <a:r>
              <a:rPr lang="ja-JP" altLang="en-US" i="0">
                <a:solidFill>
                  <a:srgbClr val="000000"/>
                </a:solidFill>
                <a:latin typeface="Meiryo UI" panose="020B0604030504040204" pitchFamily="50" charset="-128"/>
                <a:ea typeface="Meiryo UI" panose="020B0604030504040204" pitchFamily="50" charset="-128"/>
              </a:rPr>
              <a:t>エネルギー</a:t>
            </a:r>
            <a:r>
              <a:rPr lang="en-US" altLang="ja-JP" i="0">
                <a:solidFill>
                  <a:srgbClr val="000000"/>
                </a:solidFill>
                <a:latin typeface="Meiryo UI" panose="020B0604030504040204" pitchFamily="50" charset="-128"/>
                <a:ea typeface="Meiryo UI" panose="020B0604030504040204" pitchFamily="50" charset="-128"/>
              </a:rPr>
              <a:t>)</a:t>
            </a:r>
            <a:r>
              <a:rPr lang="ja-JP" altLang="en-US" i="0">
                <a:solidFill>
                  <a:srgbClr val="000000"/>
                </a:solidFill>
                <a:latin typeface="Meiryo UI" panose="020B0604030504040204" pitchFamily="50" charset="-128"/>
                <a:ea typeface="Meiryo UI" panose="020B0604030504040204" pitchFamily="50" charset="-128"/>
              </a:rPr>
              <a:t>管理の強化</a:t>
            </a:r>
            <a:endParaRPr lang="en-US" altLang="ja-JP" i="0">
              <a:solidFill>
                <a:srgbClr val="000000"/>
              </a:solidFill>
              <a:latin typeface="Meiryo UI" panose="020B0604030504040204" pitchFamily="50" charset="-128"/>
              <a:ea typeface="Meiryo UI" panose="020B0604030504040204" pitchFamily="50" charset="-128"/>
            </a:endParaRPr>
          </a:p>
          <a:p>
            <a:r>
              <a:rPr lang="ja-JP" altLang="en-US" i="0">
                <a:solidFill>
                  <a:srgbClr val="000000"/>
                </a:solidFill>
                <a:latin typeface="Meiryo UI" panose="020B0604030504040204" pitchFamily="50" charset="-128"/>
                <a:ea typeface="Meiryo UI" panose="020B0604030504040204" pitchFamily="50" charset="-128"/>
              </a:rPr>
              <a:t>　 　　　　　　　　　　⇒ リアルタイム管理による アクション迅速化・競争意識拡大　</a:t>
            </a:r>
          </a:p>
        </p:txBody>
      </p:sp>
      <p:sp>
        <p:nvSpPr>
          <p:cNvPr id="43013" name="正方形/長方形 324">
            <a:extLst>
              <a:ext uri="{FF2B5EF4-FFF2-40B4-BE49-F238E27FC236}">
                <a16:creationId xmlns:a16="http://schemas.microsoft.com/office/drawing/2014/main" id="{7540AB4F-DEAC-409D-890A-7042A7BAE78F}"/>
              </a:ext>
            </a:extLst>
          </p:cNvPr>
          <p:cNvSpPr>
            <a:spLocks noChangeArrowheads="1"/>
          </p:cNvSpPr>
          <p:nvPr/>
        </p:nvSpPr>
        <p:spPr bwMode="auto">
          <a:xfrm>
            <a:off x="1296988" y="925514"/>
            <a:ext cx="9478962" cy="915987"/>
          </a:xfrm>
          <a:prstGeom prst="roundRect">
            <a:avLst>
              <a:gd name="adj" fmla="val 8745"/>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4" name="Rectangle 56">
            <a:extLst>
              <a:ext uri="{FF2B5EF4-FFF2-40B4-BE49-F238E27FC236}">
                <a16:creationId xmlns:a16="http://schemas.microsoft.com/office/drawing/2014/main" id="{9E002B3D-D7E9-4BB6-8F51-CD8FA91DC316}"/>
              </a:ext>
            </a:extLst>
          </p:cNvPr>
          <p:cNvSpPr>
            <a:spLocks noChangeArrowheads="1"/>
          </p:cNvSpPr>
          <p:nvPr/>
        </p:nvSpPr>
        <p:spPr bwMode="auto">
          <a:xfrm>
            <a:off x="1443039" y="719139"/>
            <a:ext cx="1862137" cy="36988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変革の狙い</a:t>
            </a:r>
          </a:p>
        </p:txBody>
      </p:sp>
      <p:sp>
        <p:nvSpPr>
          <p:cNvPr id="43015" name="正方形/長方形 324">
            <a:extLst>
              <a:ext uri="{FF2B5EF4-FFF2-40B4-BE49-F238E27FC236}">
                <a16:creationId xmlns:a16="http://schemas.microsoft.com/office/drawing/2014/main" id="{06CAC4DF-0018-4557-B69B-5E452E3B3D3D}"/>
              </a:ext>
            </a:extLst>
          </p:cNvPr>
          <p:cNvSpPr>
            <a:spLocks noChangeArrowheads="1"/>
          </p:cNvSpPr>
          <p:nvPr/>
        </p:nvSpPr>
        <p:spPr bwMode="auto">
          <a:xfrm>
            <a:off x="1296988" y="2085975"/>
            <a:ext cx="9472612" cy="4572000"/>
          </a:xfrm>
          <a:prstGeom prst="roundRect">
            <a:avLst>
              <a:gd name="adj" fmla="val 4111"/>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endParaRPr lang="ja-JP" altLang="en-US" i="0">
              <a:solidFill>
                <a:srgbClr val="000000"/>
              </a:solidFill>
              <a:latin typeface="Meiryo UI" panose="020B0604030504040204" pitchFamily="50" charset="-128"/>
              <a:ea typeface="Meiryo UI" panose="020B0604030504040204" pitchFamily="50" charset="-128"/>
            </a:endParaRPr>
          </a:p>
        </p:txBody>
      </p:sp>
      <p:sp>
        <p:nvSpPr>
          <p:cNvPr id="39" name="Rectangle 56">
            <a:extLst>
              <a:ext uri="{FF2B5EF4-FFF2-40B4-BE49-F238E27FC236}">
                <a16:creationId xmlns:a16="http://schemas.microsoft.com/office/drawing/2014/main" id="{E277D85C-2D57-4A65-99AD-57D3830F7D97}"/>
              </a:ext>
            </a:extLst>
          </p:cNvPr>
          <p:cNvSpPr>
            <a:spLocks noChangeArrowheads="1"/>
          </p:cNvSpPr>
          <p:nvPr/>
        </p:nvSpPr>
        <p:spPr bwMode="auto">
          <a:xfrm>
            <a:off x="1444625" y="1897064"/>
            <a:ext cx="2311400" cy="369887"/>
          </a:xfrm>
          <a:prstGeom prst="rect">
            <a:avLst/>
          </a:prstGeom>
          <a:solidFill>
            <a:schemeClr val="bg1"/>
          </a:solidFill>
          <a:ln w="12700">
            <a:solidFill>
              <a:schemeClr val="bg1">
                <a:lumMod val="75000"/>
              </a:schemeClr>
            </a:solidFill>
            <a:miter lim="800000"/>
            <a:headEnd/>
            <a:tailEnd/>
          </a:ln>
          <a:effectLst>
            <a:outerShdw dist="50800" dir="3000000" algn="ctr" rotWithShape="0">
              <a:schemeClr val="tx1">
                <a:lumMod val="50000"/>
                <a:lumOff val="50000"/>
              </a:schemeClr>
            </a:outerShdw>
          </a:effectLst>
        </p:spPr>
        <p:txBody>
          <a:bodyPr lIns="92075" tIns="46038" rIns="92075" bIns="46038">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eaLnBrk="1" hangingPunct="1">
              <a:spcBef>
                <a:spcPct val="50000"/>
              </a:spcBef>
              <a:buNone/>
              <a:defRPr/>
            </a:pPr>
            <a:r>
              <a:rPr lang="ja-JP" altLang="en-US" sz="1800" b="1" i="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情報の繋がりと活用</a:t>
            </a:r>
          </a:p>
        </p:txBody>
      </p:sp>
      <p:sp>
        <p:nvSpPr>
          <p:cNvPr id="43017" name="Text Box 51">
            <a:extLst>
              <a:ext uri="{FF2B5EF4-FFF2-40B4-BE49-F238E27FC236}">
                <a16:creationId xmlns:a16="http://schemas.microsoft.com/office/drawing/2014/main" id="{FBFEE4CD-D6DD-4095-A80B-0F482280CD3D}"/>
              </a:ext>
            </a:extLst>
          </p:cNvPr>
          <p:cNvSpPr txBox="1">
            <a:spLocks noChangeArrowheads="1"/>
          </p:cNvSpPr>
          <p:nvPr/>
        </p:nvSpPr>
        <p:spPr bwMode="auto">
          <a:xfrm>
            <a:off x="5641975" y="2178050"/>
            <a:ext cx="996950" cy="338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600" b="1" i="0">
                <a:solidFill>
                  <a:srgbClr val="000000"/>
                </a:solidFill>
                <a:latin typeface="Meiryo UI" panose="020B0604030504040204" pitchFamily="50" charset="-128"/>
                <a:ea typeface="Meiryo UI" panose="020B0604030504040204" pitchFamily="50" charset="-128"/>
              </a:rPr>
              <a:t>活用方法</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43018" name="Text Box 35">
            <a:extLst>
              <a:ext uri="{FF2B5EF4-FFF2-40B4-BE49-F238E27FC236}">
                <a16:creationId xmlns:a16="http://schemas.microsoft.com/office/drawing/2014/main" id="{E737C402-B065-46BA-B787-F93E976C50EB}"/>
              </a:ext>
            </a:extLst>
          </p:cNvPr>
          <p:cNvSpPr txBox="1">
            <a:spLocks noChangeArrowheads="1"/>
          </p:cNvSpPr>
          <p:nvPr/>
        </p:nvSpPr>
        <p:spPr bwMode="auto">
          <a:xfrm>
            <a:off x="5726113" y="2557464"/>
            <a:ext cx="3179762"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①省エネ横串活動活性化</a:t>
            </a:r>
          </a:p>
        </p:txBody>
      </p:sp>
      <p:pic>
        <p:nvPicPr>
          <p:cNvPr id="43019" name="図 7">
            <a:extLst>
              <a:ext uri="{FF2B5EF4-FFF2-40B4-BE49-F238E27FC236}">
                <a16:creationId xmlns:a16="http://schemas.microsoft.com/office/drawing/2014/main" id="{DEE3D1EA-5535-4BCE-89EB-5E6D3FF120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1063" y="2843213"/>
            <a:ext cx="3611562"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正方形/長方形 8">
            <a:extLst>
              <a:ext uri="{FF2B5EF4-FFF2-40B4-BE49-F238E27FC236}">
                <a16:creationId xmlns:a16="http://schemas.microsoft.com/office/drawing/2014/main" id="{86C40E99-CD9A-4C81-B1E0-BB7A453E6BB9}"/>
              </a:ext>
            </a:extLst>
          </p:cNvPr>
          <p:cNvSpPr>
            <a:spLocks noChangeArrowheads="1"/>
          </p:cNvSpPr>
          <p:nvPr/>
        </p:nvSpPr>
        <p:spPr bwMode="auto">
          <a:xfrm>
            <a:off x="6134100" y="4133850"/>
            <a:ext cx="4535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FF0066"/>
                </a:solidFill>
                <a:latin typeface="Meiryo UI" panose="020B0604030504040204" pitchFamily="50" charset="-128"/>
                <a:ea typeface="Meiryo UI" panose="020B0604030504040204" pitchFamily="50" charset="-128"/>
              </a:rPr>
              <a:t>生産供給一体で 情報共有 ⇒ テーマ創出 活動</a:t>
            </a:r>
            <a:endParaRPr lang="ja-JP" altLang="en-US" sz="1600" i="0">
              <a:solidFill>
                <a:srgbClr val="FF0066"/>
              </a:solidFill>
              <a:latin typeface="Meiryo UI" panose="020B0604030504040204" pitchFamily="50" charset="-128"/>
              <a:ea typeface="Meiryo UI" panose="020B0604030504040204" pitchFamily="50" charset="-128"/>
            </a:endParaRPr>
          </a:p>
        </p:txBody>
      </p:sp>
      <p:sp>
        <p:nvSpPr>
          <p:cNvPr id="153" name="Text Box 41">
            <a:extLst>
              <a:ext uri="{FF2B5EF4-FFF2-40B4-BE49-F238E27FC236}">
                <a16:creationId xmlns:a16="http://schemas.microsoft.com/office/drawing/2014/main" id="{7D116AC7-8664-4080-B20E-C7DC467B1845}"/>
              </a:ext>
            </a:extLst>
          </p:cNvPr>
          <p:cNvSpPr txBox="1">
            <a:spLocks noChangeArrowheads="1"/>
          </p:cNvSpPr>
          <p:nvPr/>
        </p:nvSpPr>
        <p:spPr bwMode="auto">
          <a:xfrm>
            <a:off x="9623426" y="3132138"/>
            <a:ext cx="1058863"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高効率化</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4" name="Text Box 41">
            <a:extLst>
              <a:ext uri="{FF2B5EF4-FFF2-40B4-BE49-F238E27FC236}">
                <a16:creationId xmlns:a16="http://schemas.microsoft.com/office/drawing/2014/main" id="{9A935319-C00F-4F42-AEAC-3597F6B95A4D}"/>
              </a:ext>
            </a:extLst>
          </p:cNvPr>
          <p:cNvSpPr txBox="1">
            <a:spLocks noChangeArrowheads="1"/>
          </p:cNvSpPr>
          <p:nvPr/>
        </p:nvSpPr>
        <p:spPr bwMode="auto">
          <a:xfrm>
            <a:off x="9623426" y="3476625"/>
            <a:ext cx="1058863"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機器統合化</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Text Box 41">
            <a:extLst>
              <a:ext uri="{FF2B5EF4-FFF2-40B4-BE49-F238E27FC236}">
                <a16:creationId xmlns:a16="http://schemas.microsoft.com/office/drawing/2014/main" id="{6067CFDF-B528-4EDE-A625-67851D9BE45A}"/>
              </a:ext>
            </a:extLst>
          </p:cNvPr>
          <p:cNvSpPr txBox="1">
            <a:spLocks noChangeArrowheads="1"/>
          </p:cNvSpPr>
          <p:nvPr/>
        </p:nvSpPr>
        <p:spPr bwMode="auto">
          <a:xfrm>
            <a:off x="9623426" y="3830638"/>
            <a:ext cx="1058863" cy="311150"/>
          </a:xfrm>
          <a:prstGeom prst="rect">
            <a:avLst/>
          </a:prstGeom>
          <a:solidFill>
            <a:srgbClr val="FFCC99"/>
          </a:solidFill>
          <a:ln w="19050">
            <a:solidFill>
              <a:schemeClr val="tx1">
                <a:lumMod val="65000"/>
                <a:lumOff val="35000"/>
              </a:schemeClr>
            </a:solidFill>
          </a:ln>
          <a:effectLst/>
        </p:spPr>
        <p:txBody>
          <a:bodyPr lIns="0" tIns="0" rIns="0" bIns="0" anchor="ctr" anchorCtr="1"/>
          <a:lstStyle>
            <a:lvl1pPr eaLnBrk="0" hangingPunct="0">
              <a:defRPr kumimoji="1" sz="1400">
                <a:solidFill>
                  <a:schemeClr val="tx1"/>
                </a:solidFill>
                <a:latin typeface="ＭＳ ゴシック" pitchFamily="49" charset="-128"/>
                <a:ea typeface="ＭＳ ゴシック" pitchFamily="49" charset="-128"/>
              </a:defRPr>
            </a:lvl1pPr>
            <a:lvl2pPr marL="742950" indent="-285750" eaLnBrk="0" hangingPunct="0">
              <a:defRPr kumimoji="1" sz="1400">
                <a:solidFill>
                  <a:schemeClr val="tx1"/>
                </a:solidFill>
                <a:latin typeface="ＭＳ ゴシック" pitchFamily="49" charset="-128"/>
                <a:ea typeface="ＭＳ ゴシック" pitchFamily="49" charset="-128"/>
              </a:defRPr>
            </a:lvl2pPr>
            <a:lvl3pPr marL="1143000" indent="-228600" eaLnBrk="0" hangingPunct="0">
              <a:defRPr kumimoji="1" sz="1400">
                <a:solidFill>
                  <a:schemeClr val="tx1"/>
                </a:solidFill>
                <a:latin typeface="ＭＳ ゴシック" pitchFamily="49" charset="-128"/>
                <a:ea typeface="ＭＳ ゴシック" pitchFamily="49" charset="-128"/>
              </a:defRPr>
            </a:lvl3pPr>
            <a:lvl4pPr marL="1600200" indent="-228600" eaLnBrk="0" hangingPunct="0">
              <a:defRPr kumimoji="1" sz="1400">
                <a:solidFill>
                  <a:schemeClr val="tx1"/>
                </a:solidFill>
                <a:latin typeface="ＭＳ ゴシック" pitchFamily="49" charset="-128"/>
                <a:ea typeface="ＭＳ ゴシック" pitchFamily="49" charset="-128"/>
              </a:defRPr>
            </a:lvl4pPr>
            <a:lvl5pPr marL="2057400" indent="-228600" eaLnBrk="0" hangingPunct="0">
              <a:defRPr kumimoji="1" sz="1400">
                <a:solidFill>
                  <a:schemeClr val="tx1"/>
                </a:solidFill>
                <a:latin typeface="ＭＳ ゴシック" pitchFamily="49" charset="-128"/>
                <a:ea typeface="ＭＳ ゴシック" pitchFamily="49" charset="-128"/>
              </a:defRPr>
            </a:lvl5pPr>
            <a:lvl6pPr marL="25146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6pPr>
            <a:lvl7pPr marL="29718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7pPr>
            <a:lvl8pPr marL="34290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8pPr>
            <a:lvl9pPr marL="3886200" indent="-228600" eaLnBrk="0" fontAlgn="base" hangingPunct="0">
              <a:spcBef>
                <a:spcPct val="0"/>
              </a:spcBef>
              <a:spcAft>
                <a:spcPct val="0"/>
              </a:spcAft>
              <a:defRPr kumimoji="1" sz="1400">
                <a:solidFill>
                  <a:schemeClr val="tx1"/>
                </a:solidFill>
                <a:latin typeface="ＭＳ ゴシック" pitchFamily="49" charset="-128"/>
                <a:ea typeface="ＭＳ ゴシック" pitchFamily="49" charset="-128"/>
              </a:defRPr>
            </a:lvl9pPr>
          </a:lstStyle>
          <a:p>
            <a:pPr eaLnBrk="1" fontAlgn="auto" hangingPunct="1">
              <a:spcBef>
                <a:spcPts val="0"/>
              </a:spcBef>
              <a:spcAft>
                <a:spcPts val="0"/>
              </a:spcAft>
              <a:defRPr/>
            </a:pPr>
            <a:r>
              <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EBM</a:t>
            </a:r>
            <a:r>
              <a:rPr lang="ja-JP" altLang="en-US"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保全化</a:t>
            </a:r>
            <a:endParaRPr lang="en-US" altLang="ja-JP" b="1" i="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024" name="Text Box 35">
            <a:extLst>
              <a:ext uri="{FF2B5EF4-FFF2-40B4-BE49-F238E27FC236}">
                <a16:creationId xmlns:a16="http://schemas.microsoft.com/office/drawing/2014/main" id="{11B48E34-1C6B-4646-B12E-86E9A57634FA}"/>
              </a:ext>
            </a:extLst>
          </p:cNvPr>
          <p:cNvSpPr txBox="1">
            <a:spLocks noChangeArrowheads="1"/>
          </p:cNvSpPr>
          <p:nvPr/>
        </p:nvSpPr>
        <p:spPr bwMode="auto">
          <a:xfrm>
            <a:off x="5726113" y="4518025"/>
            <a:ext cx="31797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②競争意識風土の醸成</a:t>
            </a:r>
          </a:p>
        </p:txBody>
      </p:sp>
      <p:sp>
        <p:nvSpPr>
          <p:cNvPr id="43025" name="Text Box 35">
            <a:extLst>
              <a:ext uri="{FF2B5EF4-FFF2-40B4-BE49-F238E27FC236}">
                <a16:creationId xmlns:a16="http://schemas.microsoft.com/office/drawing/2014/main" id="{DCC17282-6CBB-4610-A2A6-0245AE278273}"/>
              </a:ext>
            </a:extLst>
          </p:cNvPr>
          <p:cNvSpPr txBox="1">
            <a:spLocks noChangeArrowheads="1"/>
          </p:cNvSpPr>
          <p:nvPr/>
        </p:nvSpPr>
        <p:spPr bwMode="auto">
          <a:xfrm>
            <a:off x="5726113" y="5148264"/>
            <a:ext cx="37909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600" b="1" i="0">
                <a:solidFill>
                  <a:srgbClr val="000000"/>
                </a:solidFill>
                <a:latin typeface="Meiryo UI" panose="020B0604030504040204" pitchFamily="50" charset="-128"/>
                <a:ea typeface="Meiryo UI" panose="020B0604030504040204" pitchFamily="50" charset="-128"/>
              </a:rPr>
              <a:t>③新エネルギー投入・抜本的契約見直し</a:t>
            </a:r>
          </a:p>
        </p:txBody>
      </p:sp>
      <p:sp>
        <p:nvSpPr>
          <p:cNvPr id="43026" name="正方形/長方形 158">
            <a:extLst>
              <a:ext uri="{FF2B5EF4-FFF2-40B4-BE49-F238E27FC236}">
                <a16:creationId xmlns:a16="http://schemas.microsoft.com/office/drawing/2014/main" id="{3F996367-DAA9-4E1A-988D-5BA51269A488}"/>
              </a:ext>
            </a:extLst>
          </p:cNvPr>
          <p:cNvSpPr>
            <a:spLocks noChangeArrowheads="1"/>
          </p:cNvSpPr>
          <p:nvPr/>
        </p:nvSpPr>
        <p:spPr bwMode="auto">
          <a:xfrm>
            <a:off x="6140451" y="4764089"/>
            <a:ext cx="4537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FF0066"/>
                </a:solidFill>
                <a:latin typeface="Meiryo UI" panose="020B0604030504040204" pitchFamily="50" charset="-128"/>
                <a:ea typeface="Meiryo UI" panose="020B0604030504040204" pitchFamily="50" charset="-128"/>
              </a:rPr>
              <a:t>他部署活動の成果見える化 ⇒ 改善事例横展強化</a:t>
            </a:r>
            <a:endParaRPr lang="ja-JP" altLang="en-US" sz="1600" i="0">
              <a:solidFill>
                <a:srgbClr val="FF0066"/>
              </a:solidFill>
              <a:latin typeface="Meiryo UI" panose="020B0604030504040204" pitchFamily="50" charset="-128"/>
              <a:ea typeface="Meiryo UI" panose="020B0604030504040204" pitchFamily="50" charset="-128"/>
            </a:endParaRPr>
          </a:p>
        </p:txBody>
      </p:sp>
      <p:sp>
        <p:nvSpPr>
          <p:cNvPr id="43027" name="正方形/長方形 159">
            <a:extLst>
              <a:ext uri="{FF2B5EF4-FFF2-40B4-BE49-F238E27FC236}">
                <a16:creationId xmlns:a16="http://schemas.microsoft.com/office/drawing/2014/main" id="{7DBE82E7-7F4B-46DD-8888-B88B4455AF60}"/>
              </a:ext>
            </a:extLst>
          </p:cNvPr>
          <p:cNvSpPr>
            <a:spLocks noChangeArrowheads="1"/>
          </p:cNvSpPr>
          <p:nvPr/>
        </p:nvSpPr>
        <p:spPr bwMode="auto">
          <a:xfrm>
            <a:off x="6149976" y="5418139"/>
            <a:ext cx="45370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r>
              <a:rPr lang="ja-JP" altLang="en-US" sz="1600" b="1" i="0">
                <a:solidFill>
                  <a:srgbClr val="FF0066"/>
                </a:solidFill>
                <a:latin typeface="Meiryo UI" panose="020B0604030504040204" pitchFamily="50" charset="-128"/>
                <a:ea typeface="Meiryo UI" panose="020B0604030504040204" pitchFamily="50" charset="-128"/>
              </a:rPr>
              <a:t>電力自由化・新エネルギー 等 全社戦略検討強化</a:t>
            </a:r>
            <a:endParaRPr lang="ja-JP" altLang="en-US" sz="1600" i="0">
              <a:solidFill>
                <a:srgbClr val="FF0066"/>
              </a:solidFill>
              <a:latin typeface="Meiryo UI" panose="020B0604030504040204" pitchFamily="50" charset="-128"/>
              <a:ea typeface="Meiryo UI" panose="020B0604030504040204" pitchFamily="50" charset="-128"/>
            </a:endParaRPr>
          </a:p>
        </p:txBody>
      </p:sp>
      <p:sp>
        <p:nvSpPr>
          <p:cNvPr id="43028" name="Text Box 51">
            <a:extLst>
              <a:ext uri="{FF2B5EF4-FFF2-40B4-BE49-F238E27FC236}">
                <a16:creationId xmlns:a16="http://schemas.microsoft.com/office/drawing/2014/main" id="{F8185E13-410B-4EAB-957D-24C0824ADF22}"/>
              </a:ext>
            </a:extLst>
          </p:cNvPr>
          <p:cNvSpPr txBox="1">
            <a:spLocks noChangeArrowheads="1"/>
          </p:cNvSpPr>
          <p:nvPr/>
        </p:nvSpPr>
        <p:spPr bwMode="auto">
          <a:xfrm>
            <a:off x="8916988" y="728664"/>
            <a:ext cx="1993900" cy="25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lnSpc>
                <a:spcPts val="800"/>
              </a:lnSpc>
            </a:pPr>
            <a:r>
              <a:rPr lang="ja-JP" altLang="en-US" sz="1400" b="1" i="0">
                <a:solidFill>
                  <a:srgbClr val="000000"/>
                </a:solidFill>
                <a:latin typeface="Meiryo UI" panose="020B0604030504040204" pitchFamily="50" charset="-128"/>
                <a:ea typeface="Meiryo UI" panose="020B0604030504040204" pitchFamily="50" charset="-128"/>
              </a:rPr>
              <a:t>＊</a:t>
            </a:r>
            <a:r>
              <a:rPr lang="en-US" altLang="ja-JP" sz="1400" b="1" i="0">
                <a:solidFill>
                  <a:srgbClr val="000000"/>
                </a:solidFill>
                <a:latin typeface="Meiryo UI" panose="020B0604030504040204" pitchFamily="50" charset="-128"/>
                <a:ea typeface="Meiryo UI" panose="020B0604030504040204" pitchFamily="50" charset="-128"/>
              </a:rPr>
              <a:t>18</a:t>
            </a:r>
            <a:r>
              <a:rPr lang="ja-JP" altLang="en-US" sz="1400" b="1" i="0">
                <a:solidFill>
                  <a:srgbClr val="000000"/>
                </a:solidFill>
                <a:latin typeface="Meiryo UI" panose="020B0604030504040204" pitchFamily="50" charset="-128"/>
                <a:ea typeface="Meiryo UI" panose="020B0604030504040204" pitchFamily="50" charset="-128"/>
              </a:rPr>
              <a:t>年度試行改善中</a:t>
            </a:r>
          </a:p>
        </p:txBody>
      </p:sp>
      <p:sp>
        <p:nvSpPr>
          <p:cNvPr id="43029" name="Text Box 35">
            <a:extLst>
              <a:ext uri="{FF2B5EF4-FFF2-40B4-BE49-F238E27FC236}">
                <a16:creationId xmlns:a16="http://schemas.microsoft.com/office/drawing/2014/main" id="{6496112D-EAF8-4013-8903-8BC714D0CE6E}"/>
              </a:ext>
            </a:extLst>
          </p:cNvPr>
          <p:cNvSpPr txBox="1">
            <a:spLocks noChangeArrowheads="1"/>
          </p:cNvSpPr>
          <p:nvPr/>
        </p:nvSpPr>
        <p:spPr bwMode="auto">
          <a:xfrm>
            <a:off x="3736975" y="1854201"/>
            <a:ext cx="57531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200" b="1" i="0">
                <a:solidFill>
                  <a:srgbClr val="000000"/>
                </a:solidFill>
                <a:latin typeface="Meiryo UI" panose="020B0604030504040204" pitchFamily="50" charset="-128"/>
                <a:ea typeface="Meiryo UI" panose="020B0604030504040204" pitchFamily="50" charset="-128"/>
              </a:rPr>
              <a:t>＊全</a:t>
            </a:r>
            <a:r>
              <a:rPr lang="en-US" altLang="ja-JP" sz="1200" b="1" i="0">
                <a:solidFill>
                  <a:srgbClr val="000000"/>
                </a:solidFill>
                <a:latin typeface="Meiryo UI" panose="020B0604030504040204" pitchFamily="50" charset="-128"/>
                <a:ea typeface="Meiryo UI" panose="020B0604030504040204" pitchFamily="50" charset="-128"/>
              </a:rPr>
              <a:t>11</a:t>
            </a:r>
            <a:r>
              <a:rPr lang="ja-JP" altLang="en-US" sz="1200" b="1" i="0">
                <a:solidFill>
                  <a:srgbClr val="000000"/>
                </a:solidFill>
                <a:latin typeface="Meiryo UI" panose="020B0604030504040204" pitchFamily="50" charset="-128"/>
                <a:ea typeface="Meiryo UI" panose="020B0604030504040204" pitchFamily="50" charset="-128"/>
              </a:rPr>
              <a:t>製作所 全て第１種エネルギー指定工場 </a:t>
            </a:r>
            <a:r>
              <a:rPr lang="en-US" altLang="ja-JP" sz="1200" b="1" i="0">
                <a:solidFill>
                  <a:srgbClr val="000000"/>
                </a:solidFill>
                <a:latin typeface="Meiryo UI" panose="020B0604030504040204" pitchFamily="50" charset="-128"/>
                <a:ea typeface="Meiryo UI" panose="020B0604030504040204" pitchFamily="50" charset="-128"/>
              </a:rPr>
              <a:t>(</a:t>
            </a:r>
            <a:r>
              <a:rPr lang="ja-JP" altLang="en-US" sz="1200" b="1" i="0">
                <a:solidFill>
                  <a:srgbClr val="000000"/>
                </a:solidFill>
                <a:latin typeface="Meiryo UI" panose="020B0604030504040204" pitchFamily="50" charset="-128"/>
                <a:ea typeface="Meiryo UI" panose="020B0604030504040204" pitchFamily="50" charset="-128"/>
              </a:rPr>
              <a:t>エネルギー使用量</a:t>
            </a:r>
            <a:r>
              <a:rPr lang="en-US" altLang="ja-JP" sz="1200" b="1" i="0">
                <a:solidFill>
                  <a:srgbClr val="000000"/>
                </a:solidFill>
                <a:latin typeface="Meiryo UI" panose="020B0604030504040204" pitchFamily="50" charset="-128"/>
                <a:ea typeface="Meiryo UI" panose="020B0604030504040204" pitchFamily="50" charset="-128"/>
              </a:rPr>
              <a:t>42</a:t>
            </a:r>
            <a:r>
              <a:rPr lang="ja-JP" altLang="en-US" sz="1200" b="1" i="0">
                <a:solidFill>
                  <a:srgbClr val="000000"/>
                </a:solidFill>
                <a:latin typeface="Meiryo UI" panose="020B0604030504040204" pitchFamily="50" charset="-128"/>
                <a:ea typeface="Meiryo UI" panose="020B0604030504040204" pitchFamily="50" charset="-128"/>
              </a:rPr>
              <a:t>万</a:t>
            </a:r>
            <a:r>
              <a:rPr lang="en-US" altLang="ja-JP" sz="1200" b="1" i="0">
                <a:solidFill>
                  <a:srgbClr val="000000"/>
                </a:solidFill>
                <a:latin typeface="Meiryo UI" panose="020B0604030504040204" pitchFamily="50" charset="-128"/>
                <a:ea typeface="Meiryo UI" panose="020B0604030504040204" pitchFamily="50" charset="-128"/>
              </a:rPr>
              <a:t>kL/</a:t>
            </a:r>
            <a:r>
              <a:rPr lang="ja-JP" altLang="en-US" sz="1200" b="1" i="0">
                <a:solidFill>
                  <a:srgbClr val="000000"/>
                </a:solidFill>
                <a:latin typeface="Meiryo UI" panose="020B0604030504040204" pitchFamily="50" charset="-128"/>
                <a:ea typeface="Meiryo UI" panose="020B0604030504040204" pitchFamily="50" charset="-128"/>
              </a:rPr>
              <a:t>年</a:t>
            </a:r>
            <a:r>
              <a:rPr lang="en-US" altLang="ja-JP" sz="1200" b="1" i="0">
                <a:solidFill>
                  <a:srgbClr val="000000"/>
                </a:solidFill>
                <a:latin typeface="Meiryo UI" panose="020B0604030504040204" pitchFamily="50" charset="-128"/>
                <a:ea typeface="Meiryo UI" panose="020B0604030504040204" pitchFamily="50" charset="-128"/>
              </a:rPr>
              <a:t>)</a:t>
            </a:r>
            <a:endParaRPr lang="ja-JP" altLang="en-US" sz="1200" b="1" i="0">
              <a:solidFill>
                <a:srgbClr val="000000"/>
              </a:solidFill>
              <a:latin typeface="Meiryo UI" panose="020B0604030504040204" pitchFamily="50" charset="-128"/>
              <a:ea typeface="Meiryo UI" panose="020B0604030504040204" pitchFamily="50" charset="-128"/>
            </a:endParaRPr>
          </a:p>
        </p:txBody>
      </p:sp>
      <p:pic>
        <p:nvPicPr>
          <p:cNvPr id="43030" name="Picture 27">
            <a:extLst>
              <a:ext uri="{FF2B5EF4-FFF2-40B4-BE49-F238E27FC236}">
                <a16:creationId xmlns:a16="http://schemas.microsoft.com/office/drawing/2014/main" id="{59417016-4CC3-4539-B646-8326E3CD3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889" y="2354264"/>
            <a:ext cx="3883025" cy="390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31" name="Text Box 51">
            <a:extLst>
              <a:ext uri="{FF2B5EF4-FFF2-40B4-BE49-F238E27FC236}">
                <a16:creationId xmlns:a16="http://schemas.microsoft.com/office/drawing/2014/main" id="{0E259F7C-A9E4-4CB3-B2EB-A17974081A31}"/>
              </a:ext>
            </a:extLst>
          </p:cNvPr>
          <p:cNvSpPr txBox="1">
            <a:spLocks noChangeArrowheads="1"/>
          </p:cNvSpPr>
          <p:nvPr/>
        </p:nvSpPr>
        <p:spPr bwMode="auto">
          <a:xfrm>
            <a:off x="1476376" y="2354264"/>
            <a:ext cx="1693863" cy="3381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1600" b="1" i="0">
                <a:solidFill>
                  <a:srgbClr val="000000"/>
                </a:solidFill>
                <a:latin typeface="Meiryo UI" panose="020B0604030504040204" pitchFamily="50" charset="-128"/>
                <a:ea typeface="Meiryo UI" panose="020B0604030504040204" pitchFamily="50" charset="-128"/>
              </a:rPr>
              <a:t>リアルタイム管理</a:t>
            </a:r>
            <a:endParaRPr lang="en-US" altLang="ja-JP" sz="1600" b="1" i="0">
              <a:solidFill>
                <a:srgbClr val="000000"/>
              </a:solidFill>
              <a:latin typeface="Meiryo UI" panose="020B0604030504040204" pitchFamily="50" charset="-128"/>
              <a:ea typeface="Meiryo UI" panose="020B0604030504040204" pitchFamily="50" charset="-128"/>
            </a:endParaRPr>
          </a:p>
        </p:txBody>
      </p:sp>
      <p:sp>
        <p:nvSpPr>
          <p:cNvPr id="43032" name="左右矢印 2">
            <a:extLst>
              <a:ext uri="{FF2B5EF4-FFF2-40B4-BE49-F238E27FC236}">
                <a16:creationId xmlns:a16="http://schemas.microsoft.com/office/drawing/2014/main" id="{34B4D4FB-77A0-4A75-9734-27ADBC3BE572}"/>
              </a:ext>
            </a:extLst>
          </p:cNvPr>
          <p:cNvSpPr>
            <a:spLocks noChangeArrowheads="1"/>
          </p:cNvSpPr>
          <p:nvPr/>
        </p:nvSpPr>
        <p:spPr bwMode="auto">
          <a:xfrm>
            <a:off x="4229100" y="6054725"/>
            <a:ext cx="3886200" cy="769938"/>
          </a:xfrm>
          <a:prstGeom prst="leftRightArrow">
            <a:avLst>
              <a:gd name="adj1" fmla="val 50000"/>
              <a:gd name="adj2" fmla="val 63233"/>
            </a:avLst>
          </a:prstGeom>
          <a:solidFill>
            <a:schemeClr val="bg1"/>
          </a:solidFill>
          <a:ln w="28575" algn="ctr">
            <a:solidFill>
              <a:srgbClr val="008000"/>
            </a:solidFill>
            <a:round/>
            <a:headEnd/>
            <a:tailEnd/>
          </a:ln>
        </p:spPr>
        <p:txBody>
          <a:bodyPr lIns="0" r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en-US" altLang="ja-JP" sz="1800" b="1" i="0">
                <a:solidFill>
                  <a:srgbClr val="000000"/>
                </a:solidFill>
                <a:latin typeface="Meiryo UI" panose="020B0604030504040204" pitchFamily="50" charset="-128"/>
                <a:ea typeface="Meiryo UI" panose="020B0604030504040204" pitchFamily="50" charset="-128"/>
              </a:rPr>
              <a:t>JIT(</a:t>
            </a:r>
            <a:r>
              <a:rPr lang="ja-JP" altLang="en-US" sz="1800" b="1" i="0">
                <a:solidFill>
                  <a:srgbClr val="000000"/>
                </a:solidFill>
                <a:latin typeface="Meiryo UI" panose="020B0604030504040204" pitchFamily="50" charset="-128"/>
                <a:ea typeface="Meiryo UI" panose="020B0604030504040204" pitchFamily="50" charset="-128"/>
              </a:rPr>
              <a:t>必要な時必要な分</a:t>
            </a:r>
            <a:r>
              <a:rPr lang="en-US" altLang="ja-JP" sz="1800" b="1" i="0">
                <a:solidFill>
                  <a:srgbClr val="000000"/>
                </a:solidFill>
                <a:latin typeface="Meiryo UI" panose="020B0604030504040204" pitchFamily="50" charset="-128"/>
                <a:ea typeface="Meiryo UI" panose="020B0604030504040204" pitchFamily="50" charset="-128"/>
              </a:rPr>
              <a:t>)</a:t>
            </a:r>
            <a:r>
              <a:rPr lang="ja-JP" altLang="en-US" sz="1800" b="1" i="0">
                <a:solidFill>
                  <a:srgbClr val="000000"/>
                </a:solidFill>
                <a:latin typeface="Meiryo UI" panose="020B0604030504040204" pitchFamily="50" charset="-128"/>
                <a:ea typeface="Meiryo UI" panose="020B0604030504040204" pitchFamily="50" charset="-128"/>
              </a:rPr>
              <a:t>極限 追及</a:t>
            </a:r>
          </a:p>
        </p:txBody>
      </p:sp>
      <p:sp>
        <p:nvSpPr>
          <p:cNvPr id="43033" name="テキスト ボックス 66">
            <a:extLst>
              <a:ext uri="{FF2B5EF4-FFF2-40B4-BE49-F238E27FC236}">
                <a16:creationId xmlns:a16="http://schemas.microsoft.com/office/drawing/2014/main" id="{0A968C92-8114-46DE-8780-654C098CEE5A}"/>
              </a:ext>
            </a:extLst>
          </p:cNvPr>
          <p:cNvSpPr>
            <a:spLocks noChangeArrowheads="1"/>
          </p:cNvSpPr>
          <p:nvPr/>
        </p:nvSpPr>
        <p:spPr bwMode="auto">
          <a:xfrm>
            <a:off x="2630488" y="6135689"/>
            <a:ext cx="1587500" cy="714375"/>
          </a:xfrm>
          <a:prstGeom prst="ellipse">
            <a:avLst/>
          </a:prstGeom>
          <a:solidFill>
            <a:srgbClr val="92D050"/>
          </a:solidFill>
          <a:ln w="38100">
            <a:solidFill>
              <a:srgbClr val="008000"/>
            </a:solidFill>
            <a:round/>
            <a:headEnd/>
            <a:tailEnd/>
          </a:ln>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sz="1800" b="1" i="0">
                <a:solidFill>
                  <a:srgbClr val="000000"/>
                </a:solidFill>
                <a:latin typeface="Meiryo UI" panose="020B0604030504040204" pitchFamily="50" charset="-128"/>
                <a:ea typeface="Meiryo UI" panose="020B0604030504040204" pitchFamily="50" charset="-128"/>
              </a:rPr>
              <a:t>リアルタイム</a:t>
            </a:r>
            <a:endParaRPr lang="en-US" altLang="ja-JP" sz="1800" b="1" i="0">
              <a:solidFill>
                <a:srgbClr val="000000"/>
              </a:solidFill>
              <a:latin typeface="Meiryo UI" panose="020B0604030504040204" pitchFamily="50" charset="-128"/>
              <a:ea typeface="Meiryo UI" panose="020B0604030504040204" pitchFamily="50" charset="-128"/>
            </a:endParaRPr>
          </a:p>
          <a:p>
            <a:pPr algn="ctr"/>
            <a:r>
              <a:rPr lang="ja-JP" altLang="en-US" sz="1800" b="1" i="0">
                <a:solidFill>
                  <a:srgbClr val="000000"/>
                </a:solidFill>
                <a:latin typeface="Meiryo UI" panose="020B0604030504040204" pitchFamily="50" charset="-128"/>
                <a:ea typeface="Meiryo UI" panose="020B0604030504040204" pitchFamily="50" charset="-128"/>
              </a:rPr>
              <a:t>状況共有</a:t>
            </a:r>
          </a:p>
        </p:txBody>
      </p:sp>
      <p:sp>
        <p:nvSpPr>
          <p:cNvPr id="43034" name="テキスト ボックス 66">
            <a:extLst>
              <a:ext uri="{FF2B5EF4-FFF2-40B4-BE49-F238E27FC236}">
                <a16:creationId xmlns:a16="http://schemas.microsoft.com/office/drawing/2014/main" id="{23862BF1-898A-488D-B4EC-CC0C9ECB619A}"/>
              </a:ext>
            </a:extLst>
          </p:cNvPr>
          <p:cNvSpPr>
            <a:spLocks noChangeArrowheads="1"/>
          </p:cNvSpPr>
          <p:nvPr/>
        </p:nvSpPr>
        <p:spPr bwMode="auto">
          <a:xfrm>
            <a:off x="8143876" y="6059489"/>
            <a:ext cx="1781175" cy="725487"/>
          </a:xfrm>
          <a:prstGeom prst="ellipse">
            <a:avLst/>
          </a:prstGeom>
          <a:solidFill>
            <a:srgbClr val="92D050"/>
          </a:solidFill>
          <a:ln w="38100">
            <a:solidFill>
              <a:srgbClr val="008000"/>
            </a:solidFill>
            <a:round/>
            <a:headEnd/>
            <a:tailEnd/>
          </a:ln>
        </p:spPr>
        <p:txBody>
          <a:bodyPr wrap="none" lIns="0" tIns="0" rIns="0" bIns="0"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a:r>
              <a:rPr lang="ja-JP" altLang="en-US" sz="1800" b="1" i="0">
                <a:solidFill>
                  <a:srgbClr val="000000"/>
                </a:solidFill>
                <a:latin typeface="Meiryo UI" panose="020B0604030504040204" pitchFamily="50" charset="-128"/>
                <a:ea typeface="Meiryo UI" panose="020B0604030504040204" pitchFamily="50" charset="-128"/>
              </a:rPr>
              <a:t>経営層から</a:t>
            </a:r>
          </a:p>
          <a:p>
            <a:pPr algn="ctr"/>
            <a:r>
              <a:rPr lang="ja-JP" altLang="en-US" sz="1800" b="1" i="0">
                <a:solidFill>
                  <a:srgbClr val="000000"/>
                </a:solidFill>
                <a:latin typeface="Meiryo UI" panose="020B0604030504040204" pitchFamily="50" charset="-128"/>
                <a:ea typeface="Meiryo UI" panose="020B0604030504040204" pitchFamily="50" charset="-128"/>
              </a:rPr>
              <a:t>生産・私達まで</a:t>
            </a:r>
          </a:p>
        </p:txBody>
      </p:sp>
      <p:sp>
        <p:nvSpPr>
          <p:cNvPr id="43035" name="Text Box 51">
            <a:extLst>
              <a:ext uri="{FF2B5EF4-FFF2-40B4-BE49-F238E27FC236}">
                <a16:creationId xmlns:a16="http://schemas.microsoft.com/office/drawing/2014/main" id="{2DF01351-68EC-47F4-B057-71D410593844}"/>
              </a:ext>
            </a:extLst>
          </p:cNvPr>
          <p:cNvSpPr>
            <a:spLocks noChangeArrowheads="1"/>
          </p:cNvSpPr>
          <p:nvPr/>
        </p:nvSpPr>
        <p:spPr bwMode="auto">
          <a:xfrm>
            <a:off x="9786938" y="6129339"/>
            <a:ext cx="666750" cy="579437"/>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2800" b="1" i="0">
                <a:solidFill>
                  <a:srgbClr val="008000"/>
                </a:solidFill>
                <a:latin typeface="Meiryo UI" panose="020B0604030504040204" pitchFamily="50" charset="-128"/>
                <a:ea typeface="Meiryo UI" panose="020B0604030504040204" pitchFamily="50" charset="-128"/>
              </a:rPr>
              <a:t>人</a:t>
            </a:r>
            <a:endParaRPr lang="en-US" altLang="ja-JP" sz="2800" b="1" i="0">
              <a:solidFill>
                <a:srgbClr val="008000"/>
              </a:solidFill>
              <a:latin typeface="Meiryo UI" panose="020B0604030504040204" pitchFamily="50" charset="-128"/>
              <a:ea typeface="Meiryo UI" panose="020B0604030504040204" pitchFamily="50" charset="-128"/>
            </a:endParaRPr>
          </a:p>
        </p:txBody>
      </p:sp>
      <p:sp>
        <p:nvSpPr>
          <p:cNvPr id="43036" name="Text Box 51">
            <a:extLst>
              <a:ext uri="{FF2B5EF4-FFF2-40B4-BE49-F238E27FC236}">
                <a16:creationId xmlns:a16="http://schemas.microsoft.com/office/drawing/2014/main" id="{27AC8488-CC8A-4659-A4EB-5CD6D412597C}"/>
              </a:ext>
            </a:extLst>
          </p:cNvPr>
          <p:cNvSpPr>
            <a:spLocks noChangeArrowheads="1"/>
          </p:cNvSpPr>
          <p:nvPr/>
        </p:nvSpPr>
        <p:spPr bwMode="auto">
          <a:xfrm>
            <a:off x="1774825" y="6173788"/>
            <a:ext cx="954088" cy="546100"/>
          </a:xfrm>
          <a:prstGeom prst="roundRect">
            <a:avLst>
              <a:gd name="adj"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rIns="3600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eaLnBrk="1" hangingPunct="1"/>
            <a:r>
              <a:rPr lang="ja-JP" altLang="en-US" sz="2600" b="1" i="0">
                <a:solidFill>
                  <a:srgbClr val="008000"/>
                </a:solidFill>
                <a:latin typeface="Meiryo UI" panose="020B0604030504040204" pitchFamily="50" charset="-128"/>
                <a:ea typeface="Meiryo UI" panose="020B0604030504040204" pitchFamily="50" charset="-128"/>
              </a:rPr>
              <a:t>情報</a:t>
            </a:r>
            <a:endParaRPr lang="en-US" altLang="ja-JP" sz="2600" b="1" i="0">
              <a:solidFill>
                <a:srgbClr val="008000"/>
              </a:solidFill>
              <a:latin typeface="Meiryo UI" panose="020B0604030504040204" pitchFamily="50" charset="-128"/>
              <a:ea typeface="Meiryo UI" panose="020B0604030504040204" pitchFamily="50" charset="-128"/>
            </a:endParaRPr>
          </a:p>
        </p:txBody>
      </p:sp>
      <p:sp>
        <p:nvSpPr>
          <p:cNvPr id="43037" name="Text Box 35">
            <a:extLst>
              <a:ext uri="{FF2B5EF4-FFF2-40B4-BE49-F238E27FC236}">
                <a16:creationId xmlns:a16="http://schemas.microsoft.com/office/drawing/2014/main" id="{7DD0E0AF-D8E3-40AB-A796-C65C678CBB4B}"/>
              </a:ext>
            </a:extLst>
          </p:cNvPr>
          <p:cNvSpPr txBox="1">
            <a:spLocks noChangeArrowheads="1"/>
          </p:cNvSpPr>
          <p:nvPr/>
        </p:nvSpPr>
        <p:spPr bwMode="auto">
          <a:xfrm>
            <a:off x="8281989" y="3230563"/>
            <a:ext cx="681037" cy="246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eaLnBrk="1" hangingPunct="1"/>
            <a:r>
              <a:rPr lang="ja-JP" altLang="en-US" sz="1000" i="0">
                <a:solidFill>
                  <a:srgbClr val="000000"/>
                </a:solidFill>
                <a:latin typeface="Meiryo UI" panose="020B0604030504040204" pitchFamily="50" charset="-128"/>
                <a:ea typeface="Meiryo UI" panose="020B0604030504040204" pitchFamily="50" charset="-128"/>
              </a:rPr>
              <a:t>事務局</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2.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3.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4.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5.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6.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7.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8.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9.xml><?xml version="1.0" encoding="utf-8"?>
<p:tagLst xmlns:a="http://schemas.openxmlformats.org/drawingml/2006/main" xmlns:r="http://schemas.openxmlformats.org/officeDocument/2006/relationships" xmlns:p="http://schemas.openxmlformats.org/presentationml/2006/main">
  <p:tag name="TIMING" val="|0.1|0.6|0.4|0.2|0.2|0.2|2.7|0.5"/>
</p:tagLst>
</file>

<file path=ppt/theme/theme1.xml><?xml version="1.0" encoding="utf-8"?>
<a:theme xmlns:a="http://schemas.openxmlformats.org/drawingml/2006/main" name="First - Intro - Conclus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s_PcVueSolutions_Template2018_EN_Type1_v2.potx" id="{DAA3657E-1FE0-4B3D-AAE3-13E3C95184A5}" vid="{1BF80AE4-2B6C-4CEB-B497-85FDFF7238CF}"/>
    </a:ext>
  </a:extLst>
</a:theme>
</file>

<file path=ppt/theme/theme2.xml><?xml version="1.0" encoding="utf-8"?>
<a:theme xmlns:a="http://schemas.openxmlformats.org/drawingml/2006/main" name="Public us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s_PcVueSolutions_Template2018_EN_Type1_v2.potx" id="{DAA3657E-1FE0-4B3D-AAE3-13E3C95184A5}" vid="{39786F2B-FD5A-44B1-AED9-1B0AEE2D3EB8}"/>
    </a:ext>
  </a:extLst>
</a:theme>
</file>

<file path=ppt/theme/theme3.xml><?xml version="1.0" encoding="utf-8"?>
<a:theme xmlns:a="http://schemas.openxmlformats.org/drawingml/2006/main" name="Internal use only">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lides_PcVueSolutions_Template2018_EN_Type1_v2.potx" id="{DAA3657E-1FE0-4B3D-AAE3-13E3C95184A5}" vid="{C4E8B58A-A193-4A8A-A690-A0429DFB6CFD}"/>
    </a:ext>
  </a:extLst>
</a:theme>
</file>

<file path=ppt/theme/theme4.xml><?xml version="1.0" encoding="utf-8"?>
<a:theme xmlns:a="http://schemas.openxmlformats.org/drawingml/2006/main" name="13_標準デザイン">
  <a:themeElements>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5_標準デザイン">
  <a:themeElements>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標準デザイン">
  <a:themeElements>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ublic us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4" id="{E00B8C6F-9636-4987-AAFF-0CC8643DE6C9}" vid="{47994DD3-4067-4E73-8FDA-116F2AF70F32}"/>
    </a:ext>
  </a:extLst>
</a:theme>
</file>

<file path=ppt/theme/theme8.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6F4DC7B321C047B3BE53DDF5EA3211" ma:contentTypeVersion="8" ma:contentTypeDescription="Create a new document." ma:contentTypeScope="" ma:versionID="0505ddc8b55548f80ba54e5f09b77cf8">
  <xsd:schema xmlns:xsd="http://www.w3.org/2001/XMLSchema" xmlns:xs="http://www.w3.org/2001/XMLSchema" xmlns:p="http://schemas.microsoft.com/office/2006/metadata/properties" xmlns:ns2="3e45a0cc-7d66-47b2-b3fc-ff66635b07fd" xmlns:ns3="7cfaaf52-5b94-4991-aaa7-467a076e15fb" targetNamespace="http://schemas.microsoft.com/office/2006/metadata/properties" ma:root="true" ma:fieldsID="7de941615f02404bba5f80aa8bcffbac" ns2:_="" ns3:_="">
    <xsd:import namespace="3e45a0cc-7d66-47b2-b3fc-ff66635b07fd"/>
    <xsd:import namespace="7cfaaf52-5b94-4991-aaa7-467a076e15f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45a0cc-7d66-47b2-b3fc-ff66635b07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cfaaf52-5b94-4991-aaa7-467a076e15f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8F9E4E-1271-41E9-8448-0AEC1D65AD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45a0cc-7d66-47b2-b3fc-ff66635b07fd"/>
    <ds:schemaRef ds:uri="7cfaaf52-5b94-4991-aaa7-467a076e15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B6A004-5AE0-41D9-9308-2AE75BEDA8E7}">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3e45a0cc-7d66-47b2-b3fc-ff66635b07fd"/>
    <ds:schemaRef ds:uri="http://purl.org/dc/terms/"/>
    <ds:schemaRef ds:uri="7cfaaf52-5b94-4991-aaa7-467a076e15fb"/>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1307AF9-586F-4272-9172-DCEDE4BD3B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Slides_PcVueSolutions_Template2018_EN_Type1_v2</Template>
  <TotalTime>35519</TotalTime>
  <Words>6530</Words>
  <Application>Microsoft Office PowerPoint</Application>
  <PresentationFormat>ワイド画面</PresentationFormat>
  <Paragraphs>1101</Paragraphs>
  <Slides>64</Slides>
  <Notes>37</Notes>
  <HiddenSlides>1</HiddenSlides>
  <MMClips>0</MMClips>
  <ScaleCrop>false</ScaleCrop>
  <HeadingPairs>
    <vt:vector size="8" baseType="variant">
      <vt:variant>
        <vt:lpstr>使用されているフォント</vt:lpstr>
      </vt:variant>
      <vt:variant>
        <vt:i4>19</vt:i4>
      </vt:variant>
      <vt:variant>
        <vt:lpstr>テーマ</vt:lpstr>
      </vt:variant>
      <vt:variant>
        <vt:i4>7</vt:i4>
      </vt:variant>
      <vt:variant>
        <vt:lpstr>埋め込まれた OLE サーバー</vt:lpstr>
      </vt:variant>
      <vt:variant>
        <vt:i4>1</vt:i4>
      </vt:variant>
      <vt:variant>
        <vt:lpstr>スライド タイトル</vt:lpstr>
      </vt:variant>
      <vt:variant>
        <vt:i4>64</vt:i4>
      </vt:variant>
    </vt:vector>
  </HeadingPairs>
  <TitlesOfParts>
    <vt:vector size="91" baseType="lpstr">
      <vt:lpstr>BIZ UDPゴシック</vt:lpstr>
      <vt:lpstr>Erie</vt:lpstr>
      <vt:lpstr>Gotham Book</vt:lpstr>
      <vt:lpstr>Gotham Light</vt:lpstr>
      <vt:lpstr>Gotham Medium</vt:lpstr>
      <vt:lpstr>HGP創英角ｺﾞｼｯｸUB</vt:lpstr>
      <vt:lpstr>Meiryo UI</vt:lpstr>
      <vt:lpstr>ＭＳ Ｐゴシック</vt:lpstr>
      <vt:lpstr>游ゴシック</vt:lpstr>
      <vt:lpstr>Arial</vt:lpstr>
      <vt:lpstr>Arial Black</vt:lpstr>
      <vt:lpstr>Bahnschrift SemiLight</vt:lpstr>
      <vt:lpstr>Calibri</vt:lpstr>
      <vt:lpstr>Segoe UI</vt:lpstr>
      <vt:lpstr>Segoe UI Light</vt:lpstr>
      <vt:lpstr>Segoe UI Semilight</vt:lpstr>
      <vt:lpstr>Symbol</vt:lpstr>
      <vt:lpstr>Times New Roman</vt:lpstr>
      <vt:lpstr>Wingdings</vt:lpstr>
      <vt:lpstr>First - Intro - Conclusion</vt:lpstr>
      <vt:lpstr>Public use</vt:lpstr>
      <vt:lpstr>Internal use only</vt:lpstr>
      <vt:lpstr>13_標準デザイン</vt:lpstr>
      <vt:lpstr>15_標準デザイン</vt:lpstr>
      <vt:lpstr>1_標準デザイン</vt:lpstr>
      <vt:lpstr>1_Public use</vt:lpstr>
      <vt:lpstr>グラフ</vt:lpstr>
      <vt:lpstr>PowerPoint プレゼンテーション</vt:lpstr>
      <vt:lpstr>Content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ContextVue/SnapVue Location-based Mobile Solution</vt:lpstr>
      <vt:lpstr>PowerPoint プレゼンテーション</vt:lpstr>
      <vt:lpstr>PowerPoint プレゼンテーション</vt:lpstr>
      <vt:lpstr>PowerPoint プレゼンテーション</vt:lpstr>
      <vt:lpstr>PowerPoint プレゼンテーション</vt:lpstr>
      <vt:lpstr>Location-based Mobile app</vt:lpstr>
      <vt:lpstr>PowerPoint プレゼンテーション</vt:lpstr>
      <vt:lpstr>Location-based Mobile app</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Notification based solution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IoT Hub</vt:lpstr>
      <vt:lpstr>IoT Solutions</vt:lpstr>
      <vt:lpstr>IoT Solutions</vt:lpstr>
      <vt:lpstr>IoT Solutions</vt:lpstr>
      <vt:lpstr>Interoperability</vt:lpstr>
      <vt:lpstr>Interoperability</vt:lpstr>
      <vt:lpstr>Interoperability</vt:lpstr>
      <vt:lpstr>Interoperability</vt:lpstr>
      <vt:lpstr>Integration</vt:lpstr>
      <vt:lpstr>Configuration</vt:lpstr>
      <vt:lpstr>Configuration</vt:lpstr>
      <vt:lpstr>Configuration</vt:lpstr>
      <vt:lpstr>Configuration</vt:lpstr>
      <vt:lpstr>Configuration</vt:lpstr>
      <vt:lpstr>Configuration</vt:lpstr>
      <vt:lpstr>Interface</vt:lpstr>
      <vt:lpstr>Interface</vt:lpstr>
      <vt:lpstr>Interface</vt:lpstr>
      <vt:lpstr>Interface</vt:lpstr>
      <vt:lpstr>Deployment &amp; Security</vt:lpstr>
      <vt:lpstr>Deployment &amp; Security</vt:lpstr>
      <vt:lpstr>Deployment &amp; Security</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Version 2016</dc:subject>
  <dc:creator>François Flèche</dc:creator>
  <dc:description>1.4</dc:description>
  <cp:lastModifiedBy>Nonomura Motoyasu</cp:lastModifiedBy>
  <cp:revision>257</cp:revision>
  <cp:lastPrinted>2000-09-22T10:04:48Z</cp:lastPrinted>
  <dcterms:created xsi:type="dcterms:W3CDTF">2018-10-09T06:53:29Z</dcterms:created>
  <dcterms:modified xsi:type="dcterms:W3CDTF">2020-12-21T15:29:00Z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0x0101008D6F4DC7B321C047B3BE53DDF5EA3211</vt:lpwstr>
  </property>
</Properties>
</file>